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Override PartName="/customXml/itemProps4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8.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56" r:id="rId4"/>
    <p:sldMasterId id="2147483660" r:id="rId5"/>
    <p:sldMasterId id="2147483664" r:id="rId6"/>
    <p:sldMasterId id="2147483668" r:id="rId7"/>
  </p:sldMasterIdLst>
  <p:notesMasterIdLst>
    <p:notesMasterId r:id="rId18"/>
  </p:notesMasterIdLst>
  <p:handoutMasterIdLst>
    <p:handoutMasterId r:id="rId25"/>
  </p:handoutMasterIdLst>
  <p:sldIdLst>
    <p:sldId id="256" r:id="rId8"/>
    <p:sldId id="260" r:id="rId9"/>
    <p:sldId id="261" r:id="rId10"/>
    <p:sldId id="914" r:id="rId11"/>
    <p:sldId id="654" r:id="rId12"/>
    <p:sldId id="913" r:id="rId13"/>
    <p:sldId id="839" r:id="rId14"/>
    <p:sldId id="312" r:id="rId15"/>
    <p:sldId id="262" r:id="rId16"/>
    <p:sldId id="470" r:id="rId17"/>
    <p:sldId id="916" r:id="rId19"/>
    <p:sldId id="918" r:id="rId20"/>
    <p:sldId id="590" r:id="rId21"/>
    <p:sldId id="917" r:id="rId22"/>
    <p:sldId id="657" r:id="rId23"/>
    <p:sldId id="258" r:id="rId24"/>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ADEC"/>
    <a:srgbClr val="D8D7D7"/>
    <a:srgbClr val="767271"/>
    <a:srgbClr val="78ADEC"/>
    <a:srgbClr val="77ACEC"/>
    <a:srgbClr val="A5E3FF"/>
    <a:srgbClr val="A3B5E3"/>
    <a:srgbClr val="79AEEC"/>
    <a:srgbClr val="A1B3E3"/>
    <a:srgbClr val="84B4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6" autoAdjust="0"/>
    <p:restoredTop sz="94660"/>
  </p:normalViewPr>
  <p:slideViewPr>
    <p:cSldViewPr snapToGrid="0">
      <p:cViewPr>
        <p:scale>
          <a:sx n="66" d="100"/>
          <a:sy n="66" d="100"/>
        </p:scale>
        <p:origin x="1620" y="90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1" Type="http://schemas.openxmlformats.org/officeDocument/2006/relationships/tags" Target="tags/tag48.xml"/><Relationship Id="rId30" Type="http://schemas.openxmlformats.org/officeDocument/2006/relationships/customXml" Target="../customXml/item1.xml"/><Relationship Id="rId3" Type="http://schemas.openxmlformats.org/officeDocument/2006/relationships/slideMaster" Target="slideMasters/slideMaster2.xml"/><Relationship Id="rId29" Type="http://schemas.openxmlformats.org/officeDocument/2006/relationships/customXmlProps" Target="../customXml/itemProps47.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notesMaster" Target="notesMasters/notesMaster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486CB0-3914-4DF3-A5E2-97AEB6822CA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AD9685-5F14-4982-B659-A3F6154AFD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内容页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a:t>
            </a:r>
            <a:r>
              <a:rPr lang="zh-CN" altLang="en-US" dirty="0"/>
              <a:t>栏文字段；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3</a:t>
            </a:r>
            <a:r>
              <a:rPr lang="zh-CN" altLang="en-US" dirty="0"/>
              <a:t>项目；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6938A104-FA7E-4194-A236-9257BFDCB3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内容页</a:t>
            </a:r>
            <a:endParaRPr lang="en-US" altLang="zh-CN" dirty="0"/>
          </a:p>
          <a:p>
            <a:r>
              <a:rPr lang="zh-CN" altLang="en-US" dirty="0"/>
              <a:t>图表</a:t>
            </a:r>
            <a:endParaRPr lang="en-US" altLang="zh-CN" dirty="0"/>
          </a:p>
          <a:p>
            <a:r>
              <a:rPr lang="zh-CN" altLang="en-US" dirty="0"/>
              <a:t>线图</a:t>
            </a:r>
            <a:endParaRPr lang="zh-CN" altLang="en-US" dirty="0"/>
          </a:p>
        </p:txBody>
      </p:sp>
      <p:sp>
        <p:nvSpPr>
          <p:cNvPr id="4" name="灯片编号占位符 3"/>
          <p:cNvSpPr>
            <a:spLocks noGrp="1"/>
          </p:cNvSpPr>
          <p:nvPr>
            <p:ph type="sldNum" sz="quarter" idx="10"/>
          </p:nvPr>
        </p:nvSpPr>
        <p:spPr/>
        <p:txBody>
          <a:bodyPr/>
          <a:lstStyle/>
          <a:p>
            <a:fld id="{6938A104-FA7E-4194-A236-9257BFDCB3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内容页</a:t>
            </a:r>
            <a:endParaRPr lang="en-US" altLang="zh-CN" dirty="0"/>
          </a:p>
          <a:p>
            <a:r>
              <a:rPr lang="zh-CN" altLang="en-US" dirty="0"/>
              <a:t>图表</a:t>
            </a:r>
            <a:endParaRPr lang="en-US" altLang="zh-CN" dirty="0"/>
          </a:p>
          <a:p>
            <a:r>
              <a:rPr lang="zh-CN" altLang="en-US" dirty="0"/>
              <a:t>线图</a:t>
            </a:r>
            <a:endParaRPr lang="zh-CN" altLang="en-US" dirty="0"/>
          </a:p>
        </p:txBody>
      </p:sp>
      <p:sp>
        <p:nvSpPr>
          <p:cNvPr id="4" name="灯片编号占位符 3"/>
          <p:cNvSpPr>
            <a:spLocks noGrp="1"/>
          </p:cNvSpPr>
          <p:nvPr>
            <p:ph type="sldNum" sz="quarter" idx="10"/>
          </p:nvPr>
        </p:nvSpPr>
        <p:spPr/>
        <p:txBody>
          <a:bodyPr/>
          <a:lstStyle/>
          <a:p>
            <a:fld id="{6938A104-FA7E-4194-A236-9257BFDCB3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8139470" y="2895820"/>
            <a:ext cx="5583827" cy="4826916"/>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userDrawn="1"/>
        </p:nvGrpSpPr>
        <p:grpSpPr>
          <a:xfrm>
            <a:off x="-2194558" y="-897062"/>
            <a:ext cx="6436177" cy="5676571"/>
            <a:chOff x="-1844040" y="-749491"/>
            <a:chExt cx="5399023" cy="4761823"/>
          </a:xfrm>
        </p:grpSpPr>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8139470" y="2895820"/>
            <a:ext cx="5583827" cy="4826916"/>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userDrawn="1"/>
        </p:nvGrpSpPr>
        <p:grpSpPr>
          <a:xfrm>
            <a:off x="-2194558" y="-897062"/>
            <a:ext cx="6436177" cy="5676571"/>
            <a:chOff x="-1844040" y="-749491"/>
            <a:chExt cx="5399023" cy="4761823"/>
          </a:xfrm>
        </p:grpSpPr>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8679541" y="3429000"/>
            <a:ext cx="4838746" cy="4182834"/>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7" name="组合 6"/>
          <p:cNvGrpSpPr/>
          <p:nvPr userDrawn="1"/>
        </p:nvGrpSpPr>
        <p:grpSpPr>
          <a:xfrm>
            <a:off x="9668990" y="4402176"/>
            <a:ext cx="3474825" cy="3003798"/>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07571" y="-718762"/>
            <a:ext cx="3363127" cy="2960927"/>
            <a:chOff x="8682374" y="2623614"/>
            <a:chExt cx="5978004"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4" y="4045802"/>
              <a:ext cx="5266864" cy="3840898"/>
            </a:xfrm>
            <a:prstGeom prst="rect">
              <a:avLst/>
            </a:prstGeom>
          </p:spPr>
        </p:pic>
      </p:grpSp>
      <p:sp>
        <p:nvSpPr>
          <p:cNvPr id="18" name="图形 34"/>
          <p:cNvSpPr/>
          <p:nvPr userDrawn="1"/>
        </p:nvSpPr>
        <p:spPr>
          <a:xfrm rot="1023154" flipH="1" flipV="1">
            <a:off x="-499015" y="-384859"/>
            <a:ext cx="1854466" cy="2387775"/>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8139470" y="2895820"/>
            <a:ext cx="5583827" cy="4826916"/>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userDrawn="1"/>
        </p:nvGrpSpPr>
        <p:grpSpPr>
          <a:xfrm>
            <a:off x="-2194558" y="-897062"/>
            <a:ext cx="6436177" cy="5676571"/>
            <a:chOff x="-1844040" y="-749491"/>
            <a:chExt cx="5399023" cy="4761823"/>
          </a:xfrm>
        </p:grpSpPr>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8679541" y="3429000"/>
            <a:ext cx="4838746" cy="4182834"/>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7" name="组合 6"/>
          <p:cNvGrpSpPr/>
          <p:nvPr userDrawn="1"/>
        </p:nvGrpSpPr>
        <p:grpSpPr>
          <a:xfrm>
            <a:off x="9668990" y="4402176"/>
            <a:ext cx="3474825" cy="3003798"/>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07571" y="-718762"/>
            <a:ext cx="3363127" cy="2960927"/>
            <a:chOff x="8682374" y="2623614"/>
            <a:chExt cx="5978004"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4" y="4045802"/>
              <a:ext cx="5266864" cy="3840898"/>
            </a:xfrm>
            <a:prstGeom prst="rect">
              <a:avLst/>
            </a:prstGeom>
          </p:spPr>
        </p:pic>
      </p:grpSp>
      <p:sp>
        <p:nvSpPr>
          <p:cNvPr id="18" name="图形 34"/>
          <p:cNvSpPr/>
          <p:nvPr userDrawn="1"/>
        </p:nvSpPr>
        <p:spPr>
          <a:xfrm rot="1023154" flipH="1" flipV="1">
            <a:off x="-499015" y="-384859"/>
            <a:ext cx="1854466" cy="2387775"/>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8139470" y="2895820"/>
            <a:ext cx="5583827" cy="4826916"/>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userDrawn="1"/>
        </p:nvGrpSpPr>
        <p:grpSpPr>
          <a:xfrm>
            <a:off x="-2194558" y="-897062"/>
            <a:ext cx="6436177" cy="5676571"/>
            <a:chOff x="-1844040" y="-749491"/>
            <a:chExt cx="5399023" cy="4761823"/>
          </a:xfrm>
        </p:grpSpPr>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8679541" y="3429000"/>
            <a:ext cx="4838746" cy="4182834"/>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7" name="组合 6"/>
          <p:cNvGrpSpPr/>
          <p:nvPr userDrawn="1"/>
        </p:nvGrpSpPr>
        <p:grpSpPr>
          <a:xfrm>
            <a:off x="9668990" y="4402176"/>
            <a:ext cx="3474825" cy="3003798"/>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07571" y="-718762"/>
            <a:ext cx="3363127" cy="2960927"/>
            <a:chOff x="8682374" y="2623614"/>
            <a:chExt cx="5978004"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4" y="4045802"/>
              <a:ext cx="5266864" cy="3840898"/>
            </a:xfrm>
            <a:prstGeom prst="rect">
              <a:avLst/>
            </a:prstGeom>
          </p:spPr>
        </p:pic>
      </p:grpSp>
      <p:sp>
        <p:nvSpPr>
          <p:cNvPr id="18" name="图形 34"/>
          <p:cNvSpPr/>
          <p:nvPr userDrawn="1"/>
        </p:nvSpPr>
        <p:spPr>
          <a:xfrm rot="1023154" flipH="1" flipV="1">
            <a:off x="-499015" y="-384859"/>
            <a:ext cx="1854466" cy="2387775"/>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8679541" y="3429000"/>
            <a:ext cx="4838746" cy="4182834"/>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7" name="组合 6"/>
          <p:cNvGrpSpPr/>
          <p:nvPr userDrawn="1"/>
        </p:nvGrpSpPr>
        <p:grpSpPr>
          <a:xfrm>
            <a:off x="9668990" y="4402176"/>
            <a:ext cx="3474825" cy="3003798"/>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07571" y="-718762"/>
            <a:ext cx="3363127" cy="2960927"/>
            <a:chOff x="8682374" y="2623614"/>
            <a:chExt cx="5978004"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4" y="4045802"/>
              <a:ext cx="5266864" cy="3840898"/>
            </a:xfrm>
            <a:prstGeom prst="rect">
              <a:avLst/>
            </a:prstGeom>
          </p:spPr>
        </p:pic>
      </p:grpSp>
      <p:sp>
        <p:nvSpPr>
          <p:cNvPr id="18" name="图形 34"/>
          <p:cNvSpPr/>
          <p:nvPr userDrawn="1"/>
        </p:nvSpPr>
        <p:spPr>
          <a:xfrm rot="1023154" flipH="1" flipV="1">
            <a:off x="-499015" y="-384859"/>
            <a:ext cx="1854466" cy="2387775"/>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8139470" y="2895820"/>
            <a:ext cx="5583827" cy="4826916"/>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userDrawn="1"/>
        </p:nvGrpSpPr>
        <p:grpSpPr>
          <a:xfrm>
            <a:off x="-2194558" y="-897062"/>
            <a:ext cx="6436177" cy="5676571"/>
            <a:chOff x="-1844040" y="-749491"/>
            <a:chExt cx="5399023" cy="4761823"/>
          </a:xfrm>
        </p:grpSpPr>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8679541" y="3429000"/>
            <a:ext cx="4838746" cy="4182834"/>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7" name="组合 6"/>
          <p:cNvGrpSpPr/>
          <p:nvPr userDrawn="1"/>
        </p:nvGrpSpPr>
        <p:grpSpPr>
          <a:xfrm>
            <a:off x="9668990" y="4402176"/>
            <a:ext cx="3474825" cy="3003798"/>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07571" y="-718762"/>
            <a:ext cx="3363127" cy="2960927"/>
            <a:chOff x="8682374" y="2623614"/>
            <a:chExt cx="5978004"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4" y="4045802"/>
              <a:ext cx="5266864" cy="3840898"/>
            </a:xfrm>
            <a:prstGeom prst="rect">
              <a:avLst/>
            </a:prstGeom>
          </p:spPr>
        </p:pic>
      </p:grpSp>
      <p:sp>
        <p:nvSpPr>
          <p:cNvPr id="18" name="图形 34"/>
          <p:cNvSpPr/>
          <p:nvPr userDrawn="1"/>
        </p:nvSpPr>
        <p:spPr>
          <a:xfrm rot="1023154" flipH="1" flipV="1">
            <a:off x="-499015" y="-384859"/>
            <a:ext cx="1854466" cy="2387775"/>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8139470" y="2895820"/>
            <a:ext cx="5583827" cy="4826916"/>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userDrawn="1"/>
        </p:nvGrpSpPr>
        <p:grpSpPr>
          <a:xfrm>
            <a:off x="-2194558" y="-897062"/>
            <a:ext cx="6436177" cy="5676571"/>
            <a:chOff x="-1844040" y="-749491"/>
            <a:chExt cx="5399023" cy="4761823"/>
          </a:xfrm>
        </p:grpSpPr>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8679541" y="3429000"/>
            <a:ext cx="4838746" cy="4182834"/>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96471" y="-718762"/>
            <a:ext cx="4132483" cy="3638274"/>
            <a:chOff x="8682373" y="2623614"/>
            <a:chExt cx="5978005"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3" y="4045803"/>
              <a:ext cx="5266863" cy="3840897"/>
            </a:xfrm>
            <a:prstGeom prst="rect">
              <a:avLst/>
            </a:prstGeom>
          </p:spPr>
        </p:pic>
      </p:grpSp>
      <p:sp>
        <p:nvSpPr>
          <p:cNvPr id="18" name="图形 34"/>
          <p:cNvSpPr/>
          <p:nvPr userDrawn="1"/>
        </p:nvSpPr>
        <p:spPr>
          <a:xfrm rot="625631" flipH="1" flipV="1">
            <a:off x="-261258" y="-291602"/>
            <a:ext cx="2050043" cy="2639596"/>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7" name="组合 6"/>
          <p:cNvGrpSpPr/>
          <p:nvPr userDrawn="1"/>
        </p:nvGrpSpPr>
        <p:grpSpPr>
          <a:xfrm>
            <a:off x="9668990" y="4402176"/>
            <a:ext cx="3474825" cy="3003798"/>
            <a:chOff x="7084673" y="1880310"/>
            <a:chExt cx="6999673" cy="6050840"/>
          </a:xfrm>
        </p:grpSpPr>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900000">
              <a:off x="10526702" y="2680051"/>
              <a:ext cx="2976195" cy="3840898"/>
            </a:xfrm>
            <a:prstGeom prst="rect">
              <a:avLst/>
            </a:prstGeom>
          </p:spPr>
        </p:pic>
        <p:pic>
          <p:nvPicPr>
            <p:cNvPr id="9" name="图形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7" y="4045801"/>
              <a:ext cx="5266862" cy="3840899"/>
            </a:xfrm>
            <a:prstGeom prst="rect">
              <a:avLst/>
            </a:prstGeom>
          </p:spPr>
        </p:pic>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4100" y="3768178"/>
              <a:ext cx="2609788" cy="3365252"/>
            </a:xfrm>
            <a:prstGeom prst="rect">
              <a:avLst/>
            </a:prstGeom>
          </p:spPr>
        </p:pic>
        <p:grpSp>
          <p:nvGrpSpPr>
            <p:cNvPr id="11" name="组合 10"/>
            <p:cNvGrpSpPr/>
            <p:nvPr/>
          </p:nvGrpSpPr>
          <p:grpSpPr>
            <a:xfrm rot="10800000">
              <a:off x="7084673" y="1880310"/>
              <a:ext cx="6999673" cy="6050840"/>
              <a:chOff x="-1731621" y="-914400"/>
              <a:chExt cx="6999673" cy="6050840"/>
            </a:xfrm>
          </p:grpSpPr>
          <p:sp>
            <p:nvSpPr>
              <p:cNvPr id="12" name="矩形 11"/>
              <p:cNvSpPr/>
              <p:nvPr/>
            </p:nvSpPr>
            <p:spPr>
              <a:xfrm>
                <a:off x="-1731621" y="-889001"/>
                <a:ext cx="1884023" cy="60254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1865676" y="-3249976"/>
                <a:ext cx="1066800" cy="57379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userDrawn="1"/>
        </p:nvSpPr>
        <p:spPr>
          <a:xfrm>
            <a:off x="-2250985" y="-1041401"/>
            <a:ext cx="2250986" cy="554082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nvGrpSpPr>
        <p:grpSpPr>
          <a:xfrm flipH="1" flipV="1">
            <a:off x="-1607571" y="-718762"/>
            <a:ext cx="3363127" cy="2960927"/>
            <a:chOff x="8682374" y="2623614"/>
            <a:chExt cx="5978004" cy="5263086"/>
          </a:xfrm>
        </p:grpSpPr>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387323">
              <a:off x="10791441" y="2132867"/>
              <a:ext cx="3378190" cy="4359684"/>
            </a:xfrm>
            <a:prstGeom prst="rect">
              <a:avLst/>
            </a:prstGeom>
          </p:spPr>
        </p:pic>
        <p:pic>
          <p:nvPicPr>
            <p:cNvPr id="17" name="图形 1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2374" y="4045802"/>
              <a:ext cx="5266864" cy="3840898"/>
            </a:xfrm>
            <a:prstGeom prst="rect">
              <a:avLst/>
            </a:prstGeom>
          </p:spPr>
        </p:pic>
      </p:grpSp>
      <p:sp>
        <p:nvSpPr>
          <p:cNvPr id="18" name="图形 34"/>
          <p:cNvSpPr/>
          <p:nvPr userDrawn="1"/>
        </p:nvSpPr>
        <p:spPr>
          <a:xfrm rot="1023154" flipH="1" flipV="1">
            <a:off x="-499015" y="-384859"/>
            <a:ext cx="1854466" cy="2387775"/>
          </a:xfrm>
          <a:custGeom>
            <a:avLst/>
            <a:gdLst>
              <a:gd name="connsiteX0" fmla="*/ 27847 w 2043427"/>
              <a:gd name="connsiteY0" fmla="*/ 2621196 h 2631078"/>
              <a:gd name="connsiteX1" fmla="*/ 266113 w 2043427"/>
              <a:gd name="connsiteY1" fmla="*/ 2172844 h 2631078"/>
              <a:gd name="connsiteX2" fmla="*/ 695901 w 2043427"/>
              <a:gd name="connsiteY2" fmla="*/ 2096850 h 2631078"/>
              <a:gd name="connsiteX3" fmla="*/ 801144 w 2043427"/>
              <a:gd name="connsiteY3" fmla="*/ 2090706 h 2631078"/>
              <a:gd name="connsiteX4" fmla="*/ 1279146 w 2043427"/>
              <a:gd name="connsiteY4" fmla="*/ 1900921 h 2631078"/>
              <a:gd name="connsiteX5" fmla="*/ 1366226 w 2043427"/>
              <a:gd name="connsiteY5" fmla="*/ 1320080 h 2631078"/>
              <a:gd name="connsiteX6" fmla="*/ 1436343 w 2043427"/>
              <a:gd name="connsiteY6" fmla="*/ 739373 h 2631078"/>
              <a:gd name="connsiteX7" fmla="*/ 1699852 w 2043427"/>
              <a:gd name="connsiteY7" fmla="*/ 511658 h 2631078"/>
              <a:gd name="connsiteX8" fmla="*/ 1822458 w 2043427"/>
              <a:gd name="connsiteY8" fmla="*/ 427784 h 2631078"/>
              <a:gd name="connsiteX9" fmla="*/ 1992209 w 2043427"/>
              <a:gd name="connsiteY9" fmla="*/ 21102 h 2631078"/>
              <a:gd name="connsiteX10" fmla="*/ 2016383 w 2043427"/>
              <a:gd name="connsiteY10" fmla="*/ 10017 h 2631078"/>
              <a:gd name="connsiteX11" fmla="*/ 1838484 w 2043427"/>
              <a:gd name="connsiteY11" fmla="*/ 449153 h 2631078"/>
              <a:gd name="connsiteX12" fmla="*/ 1714276 w 2043427"/>
              <a:gd name="connsiteY12" fmla="*/ 534096 h 2631078"/>
              <a:gd name="connsiteX13" fmla="*/ 1458514 w 2043427"/>
              <a:gd name="connsiteY13" fmla="*/ 754065 h 2631078"/>
              <a:gd name="connsiteX14" fmla="*/ 1392803 w 2043427"/>
              <a:gd name="connsiteY14" fmla="*/ 1317543 h 2631078"/>
              <a:gd name="connsiteX15" fmla="*/ 1299714 w 2043427"/>
              <a:gd name="connsiteY15" fmla="*/ 1917883 h 2631078"/>
              <a:gd name="connsiteX16" fmla="*/ 803148 w 2043427"/>
              <a:gd name="connsiteY16" fmla="*/ 2117417 h 2631078"/>
              <a:gd name="connsiteX17" fmla="*/ 697370 w 2043427"/>
              <a:gd name="connsiteY17" fmla="*/ 2123695 h 2631078"/>
              <a:gd name="connsiteX18" fmla="*/ 277199 w 2043427"/>
              <a:gd name="connsiteY18" fmla="*/ 2197285 h 2631078"/>
              <a:gd name="connsiteX19" fmla="*/ 52822 w 2043427"/>
              <a:gd name="connsiteY19" fmla="*/ 2611713 h 2631078"/>
              <a:gd name="connsiteX20" fmla="*/ 27847 w 2043427"/>
              <a:gd name="connsiteY20" fmla="*/ 2621196 h 263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43427" h="2631078">
                <a:moveTo>
                  <a:pt x="27847" y="2621196"/>
                </a:moveTo>
                <a:cubicBezTo>
                  <a:pt x="-40534" y="2441561"/>
                  <a:pt x="98232" y="2248571"/>
                  <a:pt x="266113" y="2172844"/>
                </a:cubicBezTo>
                <a:cubicBezTo>
                  <a:pt x="400472" y="2112209"/>
                  <a:pt x="550591" y="2104463"/>
                  <a:pt x="695901" y="2096850"/>
                </a:cubicBezTo>
                <a:cubicBezTo>
                  <a:pt x="730492" y="2095113"/>
                  <a:pt x="766286" y="2093244"/>
                  <a:pt x="801144" y="2090706"/>
                </a:cubicBezTo>
                <a:cubicBezTo>
                  <a:pt x="1031531" y="2073878"/>
                  <a:pt x="1187926" y="2011774"/>
                  <a:pt x="1279146" y="1900921"/>
                </a:cubicBezTo>
                <a:cubicBezTo>
                  <a:pt x="1406827" y="1745594"/>
                  <a:pt x="1387060" y="1538981"/>
                  <a:pt x="1366226" y="1320080"/>
                </a:cubicBezTo>
                <a:cubicBezTo>
                  <a:pt x="1346860" y="1116539"/>
                  <a:pt x="1326692" y="905919"/>
                  <a:pt x="1436343" y="739373"/>
                </a:cubicBezTo>
                <a:cubicBezTo>
                  <a:pt x="1501386" y="640541"/>
                  <a:pt x="1602355" y="574964"/>
                  <a:pt x="1699852" y="511658"/>
                </a:cubicBezTo>
                <a:cubicBezTo>
                  <a:pt x="1740987" y="484947"/>
                  <a:pt x="1783459" y="457434"/>
                  <a:pt x="1822458" y="427784"/>
                </a:cubicBezTo>
                <a:cubicBezTo>
                  <a:pt x="1950005" y="330955"/>
                  <a:pt x="2057652" y="162406"/>
                  <a:pt x="1992209" y="21102"/>
                </a:cubicBezTo>
                <a:lnTo>
                  <a:pt x="2016383" y="10017"/>
                </a:lnTo>
                <a:cubicBezTo>
                  <a:pt x="2088370" y="165611"/>
                  <a:pt x="1978853" y="342574"/>
                  <a:pt x="1838484" y="449153"/>
                </a:cubicBezTo>
                <a:cubicBezTo>
                  <a:pt x="1798684" y="479337"/>
                  <a:pt x="1755812" y="507251"/>
                  <a:pt x="1714276" y="534096"/>
                </a:cubicBezTo>
                <a:cubicBezTo>
                  <a:pt x="1619050" y="595933"/>
                  <a:pt x="1520484" y="659773"/>
                  <a:pt x="1458514" y="754065"/>
                </a:cubicBezTo>
                <a:cubicBezTo>
                  <a:pt x="1354072" y="912731"/>
                  <a:pt x="1373705" y="1118542"/>
                  <a:pt x="1392803" y="1317543"/>
                </a:cubicBezTo>
                <a:cubicBezTo>
                  <a:pt x="1413238" y="1532169"/>
                  <a:pt x="1434473" y="1754008"/>
                  <a:pt x="1299714" y="1917883"/>
                </a:cubicBezTo>
                <a:cubicBezTo>
                  <a:pt x="1203686" y="2034746"/>
                  <a:pt x="1041147" y="2099921"/>
                  <a:pt x="803148" y="2117417"/>
                </a:cubicBezTo>
                <a:cubicBezTo>
                  <a:pt x="768022" y="2119955"/>
                  <a:pt x="732095" y="2121825"/>
                  <a:pt x="697370" y="2123695"/>
                </a:cubicBezTo>
                <a:cubicBezTo>
                  <a:pt x="554597" y="2131040"/>
                  <a:pt x="407016" y="2138787"/>
                  <a:pt x="277199" y="2197285"/>
                </a:cubicBezTo>
                <a:cubicBezTo>
                  <a:pt x="119735" y="2268337"/>
                  <a:pt x="-8080" y="2451845"/>
                  <a:pt x="52822" y="2611713"/>
                </a:cubicBezTo>
                <a:lnTo>
                  <a:pt x="27847" y="2621196"/>
                </a:lnTo>
                <a:close/>
              </a:path>
            </a:pathLst>
          </a:custGeom>
          <a:solidFill>
            <a:srgbClr val="FFFFFF">
              <a:alpha val="90000"/>
            </a:srgbClr>
          </a:solidFill>
          <a:ln w="9525" cap="flat">
            <a:noFill/>
            <a:prstDash val="solid"/>
            <a:miter/>
          </a:ln>
        </p:spPr>
        <p:txBody>
          <a:bodyPr rtlCol="0" anchor="ctr"/>
          <a:lstStyle/>
          <a:p>
            <a:endParaRPr lang="zh-CN" altLang="en-US"/>
          </a:p>
        </p:txBody>
      </p:sp>
      <p:sp>
        <p:nvSpPr>
          <p:cNvPr id="19" name="矩形 18"/>
          <p:cNvSpPr/>
          <p:nvPr userDrawn="1"/>
        </p:nvSpPr>
        <p:spPr>
          <a:xfrm rot="16200000" flipH="1" flipV="1">
            <a:off x="1202982" y="-2364032"/>
            <a:ext cx="737459" cy="396654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nvSpPr>
        <p:spPr>
          <a:xfrm rot="10800000" flipH="1" flipV="1">
            <a:off x="-1844040" y="-731932"/>
            <a:ext cx="1833640" cy="47442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10451521" y="609257"/>
            <a:ext cx="1152709" cy="1119756"/>
            <a:chOff x="9545728" y="544712"/>
            <a:chExt cx="1152709" cy="1119756"/>
          </a:xfrm>
        </p:grpSpPr>
        <p:sp>
          <p:nvSpPr>
            <p:cNvPr id="28" name="椭圆 27"/>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userDrawn="1"/>
        </p:nvGrpSpPr>
        <p:grpSpPr>
          <a:xfrm flipH="1" flipV="1">
            <a:off x="587770" y="5128987"/>
            <a:ext cx="1152709" cy="1119756"/>
            <a:chOff x="9545728" y="544712"/>
            <a:chExt cx="1152709" cy="1119756"/>
          </a:xfrm>
        </p:grpSpPr>
        <p:sp>
          <p:nvSpPr>
            <p:cNvPr id="65" name="椭圆 64"/>
            <p:cNvSpPr/>
            <p:nvPr/>
          </p:nvSpPr>
          <p:spPr>
            <a:xfrm flipH="1">
              <a:off x="9700510"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flipH="1">
              <a:off x="9545728" y="54471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flipH="1">
              <a:off x="10010074"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flipH="1">
              <a:off x="9855292"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flipH="1">
              <a:off x="10319638"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flipH="1">
              <a:off x="10164856" y="54471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a:off x="10629202"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flipH="1">
              <a:off x="10474420" y="544712"/>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flipH="1">
              <a:off x="9855292"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flipH="1">
              <a:off x="9700510" y="680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flipH="1">
              <a:off x="10164856"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flipH="1">
              <a:off x="10010074"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flipH="1">
              <a:off x="10474420"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flipH="1">
              <a:off x="10319638" y="6804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flipH="1">
              <a:off x="10629202" y="68044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flipH="1">
              <a:off x="10007692"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flipH="1">
              <a:off x="9852910" y="8328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flipH="1">
              <a:off x="10317256"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flipH="1">
              <a:off x="10162474"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flipH="1">
              <a:off x="10626820"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flipH="1">
              <a:off x="10472038" y="8328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flipH="1">
              <a:off x="10160092"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flipH="1">
              <a:off x="10005310" y="9852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flipH="1">
              <a:off x="10469656"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flipH="1">
              <a:off x="10314874"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flipH="1">
              <a:off x="10624438" y="9852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flipH="1">
              <a:off x="10312492"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flipH="1">
              <a:off x="10157710" y="11376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flipH="1">
              <a:off x="10622056"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flipH="1">
              <a:off x="10467274" y="11376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flipH="1">
              <a:off x="10464892"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flipH="1">
              <a:off x="10310110" y="12900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flipH="1">
              <a:off x="10617291" y="1595233"/>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flipH="1">
              <a:off x="10619674" y="1290044"/>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flipH="1">
              <a:off x="10617292"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flipH="1">
              <a:off x="10462510" y="1442445"/>
              <a:ext cx="69235" cy="69235"/>
            </a:xfrm>
            <a:prstGeom prst="ellipse">
              <a:avLst/>
            </a:prstGeom>
            <a:solidFill>
              <a:srgbClr val="B7B5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7.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7.png"/><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7.png"/><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image" Target="../media/image7.png"/><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7.png"/><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7.png"/><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a:stretch>
            <a:fillRect/>
          </a:stretch>
        </p:blipFill>
        <p:spPr>
          <a:xfrm>
            <a:off x="-10399" y="0"/>
            <a:ext cx="12202399" cy="684364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a:stretch>
            <a:fillRect/>
          </a:stretch>
        </p:blipFill>
        <p:spPr>
          <a:xfrm>
            <a:off x="-10399" y="0"/>
            <a:ext cx="12202399" cy="6843647"/>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a:stretch>
            <a:fillRect/>
          </a:stretch>
        </p:blipFill>
        <p:spPr>
          <a:xfrm>
            <a:off x="-10399" y="0"/>
            <a:ext cx="12202399" cy="6843647"/>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a:stretch>
            <a:fillRect/>
          </a:stretch>
        </p:blipFill>
        <p:spPr>
          <a:xfrm>
            <a:off x="-10399" y="0"/>
            <a:ext cx="12202399" cy="6843647"/>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a:stretch>
            <a:fillRect/>
          </a:stretch>
        </p:blipFill>
        <p:spPr>
          <a:xfrm>
            <a:off x="-10399" y="0"/>
            <a:ext cx="12202399" cy="6843647"/>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a:stretch>
            <a:fillRect/>
          </a:stretch>
        </p:blipFill>
        <p:spPr>
          <a:xfrm>
            <a:off x="-10399" y="0"/>
            <a:ext cx="12202399" cy="6843647"/>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8.xml"/><Relationship Id="rId4" Type="http://schemas.openxmlformats.org/officeDocument/2006/relationships/image" Target="../media/image16.png"/><Relationship Id="rId3" Type="http://schemas.openxmlformats.org/officeDocument/2006/relationships/tags" Target="../tags/tag46.xml"/><Relationship Id="rId2" Type="http://schemas.microsoft.com/office/2007/relationships/media" Target="../media/media1.mp4"/><Relationship Id="rId1" Type="http://schemas.openxmlformats.org/officeDocument/2006/relationships/video" Target="../media/media1.mp4"/></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9.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8.png"/><Relationship Id="rId2" Type="http://schemas.openxmlformats.org/officeDocument/2006/relationships/tags" Target="../tags/tag2.xml"/><Relationship Id="rId16" Type="http://schemas.openxmlformats.org/officeDocument/2006/relationships/slideLayout" Target="../slideLayouts/slideLayout2.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5" Type="http://schemas.openxmlformats.org/officeDocument/2006/relationships/slideLayout" Target="../slideLayouts/slideLayout3.xml"/><Relationship Id="rId34" Type="http://schemas.openxmlformats.org/officeDocument/2006/relationships/tags" Target="../tags/tag45.xml"/><Relationship Id="rId33" Type="http://schemas.openxmlformats.org/officeDocument/2006/relationships/tags" Target="../tags/tag44.xml"/><Relationship Id="rId32" Type="http://schemas.openxmlformats.org/officeDocument/2006/relationships/tags" Target="../tags/tag43.xml"/><Relationship Id="rId31" Type="http://schemas.openxmlformats.org/officeDocument/2006/relationships/tags" Target="../tags/tag42.xml"/><Relationship Id="rId30" Type="http://schemas.openxmlformats.org/officeDocument/2006/relationships/tags" Target="../tags/tag41.xml"/><Relationship Id="rId3" Type="http://schemas.openxmlformats.org/officeDocument/2006/relationships/tags" Target="../tags/tag16.xml"/><Relationship Id="rId29" Type="http://schemas.openxmlformats.org/officeDocument/2006/relationships/tags" Target="../tags/tag40.xml"/><Relationship Id="rId28" Type="http://schemas.openxmlformats.org/officeDocument/2006/relationships/tags" Target="../tags/tag39.xml"/><Relationship Id="rId27" Type="http://schemas.openxmlformats.org/officeDocument/2006/relationships/tags" Target="../tags/tag38.xml"/><Relationship Id="rId26" Type="http://schemas.openxmlformats.org/officeDocument/2006/relationships/tags" Target="../tags/tag37.xml"/><Relationship Id="rId25" Type="http://schemas.openxmlformats.org/officeDocument/2006/relationships/tags" Target="../tags/tag36.xml"/><Relationship Id="rId24" Type="http://schemas.openxmlformats.org/officeDocument/2006/relationships/tags" Target="../tags/tag35.xml"/><Relationship Id="rId23" Type="http://schemas.openxmlformats.org/officeDocument/2006/relationships/tags" Target="../tags/tag34.xml"/><Relationship Id="rId22" Type="http://schemas.openxmlformats.org/officeDocument/2006/relationships/tags" Target="../tags/tag33.xml"/><Relationship Id="rId21" Type="http://schemas.microsoft.com/office/2007/relationships/hdphoto" Target="../media/image12.wdp"/><Relationship Id="rId20" Type="http://schemas.openxmlformats.org/officeDocument/2006/relationships/image" Target="../media/image11.png"/><Relationship Id="rId2" Type="http://schemas.openxmlformats.org/officeDocument/2006/relationships/tags" Target="../tags/tag15.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矩形 690"/>
          <p:cNvSpPr/>
          <p:nvPr/>
        </p:nvSpPr>
        <p:spPr>
          <a:xfrm>
            <a:off x="2297054" y="2238251"/>
            <a:ext cx="7599045" cy="1863725"/>
          </a:xfrm>
          <a:prstGeom prst="rect">
            <a:avLst/>
          </a:prstGeom>
        </p:spPr>
        <p:txBody>
          <a:bodyPr wrap="none">
            <a:spAutoFit/>
          </a:bodyPr>
          <a:lstStyle/>
          <a:p>
            <a:pPr indent="0" algn="ctr" fontAlgn="auto">
              <a:lnSpc>
                <a:spcPct val="120000"/>
              </a:lnSpc>
            </a:pPr>
            <a:r>
              <a:rPr lang="zh-CN" altLang="en-US" sz="4800" dirty="0">
                <a:solidFill>
                  <a:srgbClr val="767271"/>
                </a:solidFill>
                <a:latin typeface="Times New Roman" panose="02020603050405020304" charset="0"/>
                <a:cs typeface="Times New Roman" panose="02020603050405020304" charset="0"/>
                <a:sym typeface="+mn-lt"/>
              </a:rPr>
              <a:t>基于</a:t>
            </a:r>
            <a:r>
              <a:rPr lang="en-US" altLang="zh-CN" sz="4800" dirty="0">
                <a:solidFill>
                  <a:srgbClr val="767271"/>
                </a:solidFill>
                <a:latin typeface="Times New Roman" panose="02020603050405020304" charset="0"/>
                <a:cs typeface="Times New Roman" panose="02020603050405020304" charset="0"/>
                <a:sym typeface="+mn-lt"/>
              </a:rPr>
              <a:t>DQN</a:t>
            </a:r>
            <a:r>
              <a:rPr lang="zh-CN" altLang="en-US" sz="4800" dirty="0">
                <a:solidFill>
                  <a:srgbClr val="767271"/>
                </a:solidFill>
                <a:latin typeface="Times New Roman" panose="02020603050405020304" charset="0"/>
                <a:cs typeface="Times New Roman" panose="02020603050405020304" charset="0"/>
                <a:sym typeface="+mn-lt"/>
              </a:rPr>
              <a:t>的强化学习模型在</a:t>
            </a:r>
            <a:endParaRPr lang="zh-CN" altLang="en-US" sz="4800" dirty="0">
              <a:solidFill>
                <a:srgbClr val="767271"/>
              </a:solidFill>
              <a:latin typeface="Times New Roman" panose="02020603050405020304" charset="0"/>
              <a:cs typeface="Times New Roman" panose="02020603050405020304" charset="0"/>
              <a:sym typeface="+mn-lt"/>
            </a:endParaRPr>
          </a:p>
          <a:p>
            <a:pPr indent="0" algn="ctr" fontAlgn="auto">
              <a:lnSpc>
                <a:spcPct val="120000"/>
              </a:lnSpc>
            </a:pPr>
            <a:r>
              <a:rPr lang="zh-CN" altLang="en-US" sz="4800" dirty="0">
                <a:solidFill>
                  <a:srgbClr val="767271"/>
                </a:solidFill>
                <a:latin typeface="Times New Roman" panose="02020603050405020304" charset="0"/>
                <a:cs typeface="Times New Roman" panose="02020603050405020304" charset="0"/>
                <a:sym typeface="+mn-lt"/>
              </a:rPr>
              <a:t>Breakout游戏中的应用</a:t>
            </a:r>
            <a:endParaRPr lang="zh-CN" altLang="en-US" sz="4800" dirty="0">
              <a:solidFill>
                <a:srgbClr val="767271"/>
              </a:solidFill>
              <a:latin typeface="Times New Roman" panose="02020603050405020304" charset="0"/>
              <a:cs typeface="Times New Roman" panose="02020603050405020304" charset="0"/>
              <a:sym typeface="+mn-lt"/>
            </a:endParaRPr>
          </a:p>
        </p:txBody>
      </p:sp>
      <p:grpSp>
        <p:nvGrpSpPr>
          <p:cNvPr id="693" name="组合 692"/>
          <p:cNvGrpSpPr/>
          <p:nvPr/>
        </p:nvGrpSpPr>
        <p:grpSpPr>
          <a:xfrm>
            <a:off x="7508834" y="4802285"/>
            <a:ext cx="1882224" cy="467688"/>
            <a:chOff x="5154888" y="4272210"/>
            <a:chExt cx="1882224" cy="467688"/>
          </a:xfrm>
        </p:grpSpPr>
        <p:sp>
          <p:nvSpPr>
            <p:cNvPr id="694" name="矩形: 圆角 693"/>
            <p:cNvSpPr/>
            <p:nvPr/>
          </p:nvSpPr>
          <p:spPr>
            <a:xfrm>
              <a:off x="5154888" y="4272210"/>
              <a:ext cx="1882224" cy="467688"/>
            </a:xfrm>
            <a:prstGeom prst="roundRect">
              <a:avLst>
                <a:gd name="adj" fmla="val 50000"/>
              </a:avLst>
            </a:prstGeom>
            <a:solidFill>
              <a:srgbClr val="79AD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5" name="矩形 694"/>
            <p:cNvSpPr/>
            <p:nvPr/>
          </p:nvSpPr>
          <p:spPr>
            <a:xfrm>
              <a:off x="5289967" y="4337452"/>
              <a:ext cx="1619250" cy="337185"/>
            </a:xfrm>
            <a:prstGeom prst="rect">
              <a:avLst/>
            </a:prstGeom>
          </p:spPr>
          <p:txBody>
            <a:bodyPr wrap="none">
              <a:spAutoFit/>
            </a:bodyPr>
            <a:lstStyle/>
            <a:p>
              <a:pPr algn="l"/>
              <a:r>
                <a:rPr lang="en-US" altLang="zh-CN" sz="16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2153393 </a:t>
              </a:r>
              <a:r>
                <a:rPr lang="zh-CN" altLang="en-US" sz="16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胡峻玮</a:t>
              </a:r>
              <a:endParaRPr lang="en-US" altLang="zh-CN" sz="16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67080" y="1653540"/>
            <a:ext cx="5031105" cy="3335655"/>
          </a:xfrm>
          <a:prstGeom prst="rect">
            <a:avLst/>
          </a:prstGeom>
          <a:noFill/>
        </p:spPr>
        <p:txBody>
          <a:bodyPr wrap="square" rtlCol="0">
            <a:spAutoFit/>
          </a:bodyPr>
          <a:lstStyle/>
          <a:p>
            <a:pPr indent="406400" algn="just" fontAlgn="auto">
              <a:lnSpc>
                <a:spcPct val="120000"/>
              </a:lnSpc>
              <a:extLst>
                <a:ext uri="{35155182-B16C-46BC-9424-99874614C6A1}">
                  <wpsdc:indentchars xmlns:wpsdc="http://www.wps.cn/officeDocument/2017/drawingmlCustomData" val="200" checksum="1740828767"/>
                </a:ext>
              </a:extLst>
            </a:pPr>
            <a:r>
              <a:rPr lang="zh-CN" sz="1600" dirty="0">
                <a:solidFill>
                  <a:schemeClr val="tx1">
                    <a:lumMod val="75000"/>
                    <a:lumOff val="25000"/>
                  </a:schemeClr>
                </a:solidFill>
                <a:cs typeface="+mn-ea"/>
                <a:sym typeface="+mn-lt"/>
              </a:rPr>
              <a:t>利用</a:t>
            </a:r>
            <a:r>
              <a:rPr sz="1600" dirty="0">
                <a:solidFill>
                  <a:schemeClr val="tx1">
                    <a:lumMod val="75000"/>
                    <a:lumOff val="25000"/>
                  </a:schemeClr>
                </a:solidFill>
                <a:cs typeface="+mn-ea"/>
                <a:sym typeface="+mn-lt"/>
              </a:rPr>
              <a:t>卷积神经网络来处理图像输入数据。</a:t>
            </a:r>
            <a:r>
              <a:rPr lang="zh-CN" sz="1600" dirty="0">
                <a:solidFill>
                  <a:schemeClr val="tx1">
                    <a:lumMod val="75000"/>
                    <a:lumOff val="25000"/>
                  </a:schemeClr>
                </a:solidFill>
                <a:cs typeface="+mn-ea"/>
                <a:sym typeface="+mn-lt"/>
              </a:rPr>
              <a:t>该</a:t>
            </a:r>
            <a:r>
              <a:rPr sz="1600" dirty="0">
                <a:solidFill>
                  <a:schemeClr val="tx1">
                    <a:lumMod val="75000"/>
                    <a:lumOff val="25000"/>
                  </a:schemeClr>
                </a:solidFill>
                <a:cs typeface="+mn-ea"/>
                <a:sym typeface="+mn-lt"/>
              </a:rPr>
              <a:t>神经网络由一系列层组成，包括三个卷积层、一个扁平化层和两个全连接层。第一个卷积层有32个过滤器，8x8的核大小，步长为4，并使用ReLU激活函数。第二个卷积层有64个过滤器，4x4的核大小，步长为2，也使用ReLU激活。第三个卷积层有64个过滤器，3x3的核大小，步长为1，使用ReLU激活。扁平化层将卷积层的输出转换为向量。之后，添加了一个包含512个神经元的全连接层和ReLU激活，然后是一个输出层，该层的神经元数量对应于指定的动作数量，在雅达利破坏者游戏中为4，使用线性激活功能。</a:t>
            </a:r>
            <a:endParaRPr sz="1600" dirty="0">
              <a:solidFill>
                <a:schemeClr val="tx1">
                  <a:lumMod val="75000"/>
                  <a:lumOff val="25000"/>
                </a:schemeClr>
              </a:solidFill>
              <a:cs typeface="+mn-ea"/>
              <a:sym typeface="+mn-lt"/>
            </a:endParaRPr>
          </a:p>
        </p:txBody>
      </p:sp>
      <p:pic>
        <p:nvPicPr>
          <p:cNvPr id="3" name="图片 2" descr="model"/>
          <p:cNvPicPr>
            <a:picLocks noChangeAspect="1"/>
          </p:cNvPicPr>
          <p:nvPr/>
        </p:nvPicPr>
        <p:blipFill>
          <a:blip r:embed="rId1"/>
          <a:stretch>
            <a:fillRect/>
          </a:stretch>
        </p:blipFill>
        <p:spPr>
          <a:xfrm>
            <a:off x="6227445" y="1588770"/>
            <a:ext cx="5187315" cy="3465195"/>
          </a:xfrm>
          <a:prstGeom prst="rect">
            <a:avLst/>
          </a:prstGeom>
        </p:spPr>
      </p:pic>
      <p:sp>
        <p:nvSpPr>
          <p:cNvPr id="4" name="文本框 3"/>
          <p:cNvSpPr txBox="1"/>
          <p:nvPr/>
        </p:nvSpPr>
        <p:spPr>
          <a:xfrm>
            <a:off x="885289" y="542713"/>
            <a:ext cx="4653280" cy="583565"/>
          </a:xfrm>
          <a:prstGeom prst="rect">
            <a:avLst/>
          </a:prstGeom>
          <a:noFill/>
        </p:spPr>
        <p:txBody>
          <a:bodyPr wrap="none" rtlCol="0">
            <a:spAutoFit/>
          </a:bodyPr>
          <a:p>
            <a:pPr algn="ctr"/>
            <a:r>
              <a:rPr lang="zh-CN" altLang="en-US" sz="3200" dirty="0">
                <a:solidFill>
                  <a:srgbClr val="767271"/>
                </a:solidFill>
                <a:cs typeface="+mn-ea"/>
                <a:sym typeface="+mn-lt"/>
              </a:rPr>
              <a:t>实验设置：神经网络</a:t>
            </a:r>
            <a:r>
              <a:rPr lang="zh-CN" altLang="en-US" sz="3200" dirty="0">
                <a:solidFill>
                  <a:srgbClr val="767271"/>
                </a:solidFill>
                <a:cs typeface="+mn-ea"/>
                <a:sym typeface="+mn-lt"/>
              </a:rPr>
              <a:t>构建</a:t>
            </a:r>
            <a:endParaRPr lang="zh-CN" altLang="en-US" sz="3200" dirty="0">
              <a:solidFill>
                <a:srgbClr val="767271"/>
              </a:solidFill>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880745" y="534035"/>
            <a:ext cx="7153275" cy="583565"/>
          </a:xfrm>
          <a:prstGeom prst="rect">
            <a:avLst/>
          </a:prstGeom>
          <a:noFill/>
        </p:spPr>
        <p:txBody>
          <a:bodyPr wrap="square" rtlCol="0">
            <a:spAutoFit/>
          </a:bodyPr>
          <a:p>
            <a:pPr algn="l"/>
            <a:r>
              <a:rPr lang="zh-CN" altLang="en-US" sz="3200" dirty="0">
                <a:solidFill>
                  <a:srgbClr val="767271"/>
                </a:solidFill>
                <a:cs typeface="+mn-ea"/>
                <a:sym typeface="+mn-lt"/>
              </a:rPr>
              <a:t>实验设置：核心</a:t>
            </a:r>
            <a:r>
              <a:rPr lang="en-US" altLang="zh-CN" sz="3200" dirty="0">
                <a:solidFill>
                  <a:srgbClr val="767271"/>
                </a:solidFill>
                <a:cs typeface="+mn-ea"/>
                <a:sym typeface="+mn-lt"/>
              </a:rPr>
              <a:t>DQN</a:t>
            </a:r>
            <a:r>
              <a:rPr lang="zh-CN" altLang="en-US" sz="3200" dirty="0">
                <a:solidFill>
                  <a:srgbClr val="767271"/>
                </a:solidFill>
                <a:cs typeface="+mn-ea"/>
                <a:sym typeface="+mn-lt"/>
              </a:rPr>
              <a:t>算法的</a:t>
            </a:r>
            <a:r>
              <a:rPr lang="zh-CN" altLang="en-US" sz="3200" dirty="0">
                <a:solidFill>
                  <a:srgbClr val="767271"/>
                </a:solidFill>
                <a:cs typeface="+mn-ea"/>
                <a:sym typeface="+mn-lt"/>
              </a:rPr>
              <a:t>流程</a:t>
            </a:r>
            <a:endParaRPr lang="zh-CN" altLang="en-US" sz="3200" dirty="0">
              <a:solidFill>
                <a:srgbClr val="767271"/>
              </a:solidFill>
              <a:cs typeface="+mn-ea"/>
              <a:sym typeface="+mn-lt"/>
            </a:endParaRPr>
          </a:p>
        </p:txBody>
      </p:sp>
      <p:pic>
        <p:nvPicPr>
          <p:cNvPr id="2" name="ECB019B1-382A-4266-B25C-5B523AA43C14-1" descr="C:/Users/10728/AppData/Local/Temp/wpp.copCLcwpp"/>
          <p:cNvPicPr>
            <a:picLocks noChangeAspect="1"/>
          </p:cNvPicPr>
          <p:nvPr/>
        </p:nvPicPr>
        <p:blipFill>
          <a:blip r:embed="rId1"/>
          <a:stretch>
            <a:fillRect/>
          </a:stretch>
        </p:blipFill>
        <p:spPr>
          <a:xfrm>
            <a:off x="880745" y="1417003"/>
            <a:ext cx="10248265" cy="50050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6843795" y="834239"/>
            <a:ext cx="2418080" cy="1061366"/>
            <a:chOff x="4802583" y="941692"/>
            <a:chExt cx="2418080" cy="1061366"/>
          </a:xfrm>
        </p:grpSpPr>
        <p:sp>
          <p:nvSpPr>
            <p:cNvPr id="27" name="文本框 26"/>
            <p:cNvSpPr txBox="1"/>
            <p:nvPr/>
          </p:nvSpPr>
          <p:spPr>
            <a:xfrm>
              <a:off x="4802583" y="941692"/>
              <a:ext cx="2418080" cy="768350"/>
            </a:xfrm>
            <a:prstGeom prst="rect">
              <a:avLst/>
            </a:prstGeom>
            <a:noFill/>
          </p:spPr>
          <p:txBody>
            <a:bodyPr wrap="none" rtlCol="0">
              <a:spAutoFit/>
            </a:bodyPr>
            <a:lstStyle/>
            <a:p>
              <a:r>
                <a:rPr lang="zh-CN" altLang="en-US" sz="4400" dirty="0">
                  <a:solidFill>
                    <a:srgbClr val="7BAEED"/>
                  </a:solidFill>
                  <a:cs typeface="+mn-ea"/>
                  <a:sym typeface="+mn-lt"/>
                </a:rPr>
                <a:t>结果展示</a:t>
              </a:r>
              <a:endParaRPr lang="zh-CN" altLang="en-US" sz="4400" dirty="0">
                <a:solidFill>
                  <a:srgbClr val="7BAEED"/>
                </a:solidFill>
                <a:cs typeface="+mn-ea"/>
                <a:sym typeface="+mn-lt"/>
              </a:endParaRPr>
            </a:p>
          </p:txBody>
        </p:sp>
        <p:sp>
          <p:nvSpPr>
            <p:cNvPr id="28" name="文本框 27"/>
            <p:cNvSpPr txBox="1"/>
            <p:nvPr/>
          </p:nvSpPr>
          <p:spPr>
            <a:xfrm>
              <a:off x="4802583" y="1665873"/>
              <a:ext cx="1434465" cy="337185"/>
            </a:xfrm>
            <a:prstGeom prst="rect">
              <a:avLst/>
            </a:prstGeom>
            <a:noFill/>
          </p:spPr>
          <p:txBody>
            <a:bodyPr wrap="none" rtlCol="0">
              <a:spAutoFit/>
            </a:bodyPr>
            <a:lstStyle/>
            <a:p>
              <a:r>
                <a:rPr lang="en-US" altLang="zh-CN" sz="1600" dirty="0">
                  <a:solidFill>
                    <a:schemeClr val="tx1">
                      <a:lumMod val="85000"/>
                      <a:lumOff val="15000"/>
                      <a:alpha val="50000"/>
                    </a:schemeClr>
                  </a:solidFill>
                  <a:cs typeface="+mn-ea"/>
                  <a:sym typeface="+mn-lt"/>
                </a:rPr>
                <a:t>R</a:t>
              </a:r>
              <a:r>
                <a:rPr lang="en-US" altLang="zh-CN" sz="1600" dirty="0">
                  <a:solidFill>
                    <a:schemeClr val="tx1">
                      <a:lumMod val="85000"/>
                      <a:lumOff val="15000"/>
                      <a:alpha val="50000"/>
                    </a:schemeClr>
                  </a:solidFill>
                  <a:cs typeface="+mn-ea"/>
                  <a:sym typeface="+mn-lt"/>
                </a:rPr>
                <a:t>esult Display</a:t>
              </a:r>
              <a:endParaRPr lang="en-US" altLang="zh-CN" sz="1600" dirty="0">
                <a:solidFill>
                  <a:schemeClr val="tx1">
                    <a:lumMod val="85000"/>
                    <a:lumOff val="15000"/>
                    <a:alpha val="50000"/>
                  </a:schemeClr>
                </a:solidFill>
                <a:cs typeface="+mn-ea"/>
                <a:sym typeface="+mn-lt"/>
              </a:endParaRPr>
            </a:p>
          </p:txBody>
        </p:sp>
      </p:grpSp>
      <p:sp>
        <p:nvSpPr>
          <p:cNvPr id="2" name="文本框 1"/>
          <p:cNvSpPr txBox="1"/>
          <p:nvPr/>
        </p:nvSpPr>
        <p:spPr>
          <a:xfrm>
            <a:off x="883384" y="542713"/>
            <a:ext cx="1808480" cy="583565"/>
          </a:xfrm>
          <a:prstGeom prst="rect">
            <a:avLst/>
          </a:prstGeom>
          <a:noFill/>
        </p:spPr>
        <p:txBody>
          <a:bodyPr wrap="none" rtlCol="0">
            <a:spAutoFit/>
          </a:bodyPr>
          <a:p>
            <a:pPr algn="ctr"/>
            <a:r>
              <a:rPr lang="zh-CN" altLang="en-US" sz="3200" dirty="0">
                <a:solidFill>
                  <a:srgbClr val="767271"/>
                </a:solidFill>
                <a:cs typeface="+mn-ea"/>
                <a:sym typeface="+mn-lt"/>
              </a:rPr>
              <a:t>实验结果</a:t>
            </a:r>
            <a:endParaRPr lang="zh-CN" altLang="en-US" sz="3200" dirty="0">
              <a:solidFill>
                <a:srgbClr val="767271"/>
              </a:solidFill>
              <a:cs typeface="+mn-ea"/>
              <a:sym typeface="+mn-lt"/>
            </a:endParaRPr>
          </a:p>
        </p:txBody>
      </p:sp>
      <p:pic>
        <p:nvPicPr>
          <p:cNvPr id="4" name="训练结果展示"/>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032510" y="1372235"/>
            <a:ext cx="4871085" cy="4168140"/>
          </a:xfrm>
          <a:prstGeom prst="rect">
            <a:avLst/>
          </a:prstGeom>
        </p:spPr>
      </p:pic>
      <p:sp>
        <p:nvSpPr>
          <p:cNvPr id="5" name="文本框 4"/>
          <p:cNvSpPr txBox="1"/>
          <p:nvPr/>
        </p:nvSpPr>
        <p:spPr>
          <a:xfrm>
            <a:off x="6844030" y="2016125"/>
            <a:ext cx="4064000" cy="3412490"/>
          </a:xfrm>
          <a:prstGeom prst="rect">
            <a:avLst/>
          </a:prstGeom>
          <a:noFill/>
        </p:spPr>
        <p:txBody>
          <a:bodyPr wrap="square" rtlCol="0">
            <a:spAutoFit/>
          </a:bodyPr>
          <a:p>
            <a:pPr indent="457200" algn="just" fontAlgn="auto">
              <a:lnSpc>
                <a:spcPct val="120000"/>
              </a:lnSpc>
              <a:extLst>
                <a:ext uri="{35155182-B16C-46BC-9424-99874614C6A1}">
                  <wpsdc:indentchars xmlns:wpsdc="http://www.wps.cn/officeDocument/2017/drawingmlCustomData" val="200" checksum="59296752"/>
                </a:ext>
              </a:extLst>
            </a:pPr>
            <a:r>
              <a:t>在DQN强化学习模型训练后，虽然智能体能在Breakout游戏中稳定地达到400分，但出现了一个明显的问题：小球遵循一个重复的轨迹持续运行，这表明智能体进入了一种“局部最优”状态，而没有学习到打破这种模式的策略。这是一个在强化学习中常见的现象，特别是在环境和任务比较复杂时，智能体可能会发现一种能够获得相对高分但并非全局最优的行为模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98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vol="0" mute="1">
                <p:cTn id="7" repeatCount="indefinite" fill="hold" display="1">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764020" y="1895475"/>
            <a:ext cx="4931410" cy="4451350"/>
          </a:xfrm>
          <a:prstGeom prst="rect">
            <a:avLst/>
          </a:prstGeom>
          <a:noFill/>
        </p:spPr>
        <p:txBody>
          <a:bodyPr wrap="square" rtlCol="0">
            <a:spAutoFit/>
          </a:bodyPr>
          <a:lstStyle/>
          <a:p>
            <a:pPr algn="just">
              <a:lnSpc>
                <a:spcPts val="2000"/>
              </a:lnSpc>
            </a:pPr>
            <a:r>
              <a:rPr sz="1600" dirty="0">
                <a:solidFill>
                  <a:schemeClr val="tx1">
                    <a:lumMod val="75000"/>
                    <a:lumOff val="25000"/>
                  </a:schemeClr>
                </a:solidFill>
                <a:cs typeface="+mn-ea"/>
                <a:sym typeface="+mn-lt"/>
              </a:rPr>
              <a:t>1. Epsilon（ε）曲线</a:t>
            </a:r>
            <a:endParaRPr sz="1600" dirty="0">
              <a:solidFill>
                <a:schemeClr val="tx1">
                  <a:lumMod val="75000"/>
                  <a:lumOff val="25000"/>
                </a:schemeClr>
              </a:solidFill>
              <a:cs typeface="+mn-ea"/>
              <a:sym typeface="+mn-lt"/>
            </a:endParaRPr>
          </a:p>
          <a:p>
            <a:pPr algn="just">
              <a:lnSpc>
                <a:spcPts val="2000"/>
              </a:lnSpc>
            </a:pPr>
            <a:r>
              <a:rPr sz="1600" dirty="0">
                <a:solidFill>
                  <a:schemeClr val="tx1">
                    <a:lumMod val="75000"/>
                    <a:lumOff val="25000"/>
                  </a:schemeClr>
                </a:solidFill>
                <a:cs typeface="+mn-ea"/>
                <a:sym typeface="+mn-lt"/>
              </a:rPr>
              <a:t>降低速度：蓝色的线显示ε值从1.0线性降低到接近0。这表明在初始阶段，智能体的行动主要是随机的，以促进环境的广泛探索。</a:t>
            </a:r>
            <a:endParaRPr sz="1600" dirty="0">
              <a:solidFill>
                <a:schemeClr val="tx1">
                  <a:lumMod val="75000"/>
                  <a:lumOff val="25000"/>
                </a:schemeClr>
              </a:solidFill>
              <a:cs typeface="+mn-ea"/>
              <a:sym typeface="+mn-lt"/>
            </a:endParaRPr>
          </a:p>
          <a:p>
            <a:pPr algn="just">
              <a:lnSpc>
                <a:spcPts val="2000"/>
              </a:lnSpc>
            </a:pPr>
            <a:r>
              <a:rPr sz="1600" dirty="0">
                <a:solidFill>
                  <a:schemeClr val="tx1">
                    <a:lumMod val="75000"/>
                    <a:lumOff val="25000"/>
                  </a:schemeClr>
                </a:solidFill>
                <a:cs typeface="+mn-ea"/>
                <a:sym typeface="+mn-lt"/>
              </a:rPr>
              <a:t>稳定值：在降低到</a:t>
            </a:r>
            <a:r>
              <a:rPr lang="zh-CN" sz="1600" dirty="0">
                <a:solidFill>
                  <a:schemeClr val="tx1">
                    <a:lumMod val="75000"/>
                    <a:lumOff val="25000"/>
                  </a:schemeClr>
                </a:solidFill>
                <a:cs typeface="+mn-ea"/>
                <a:sym typeface="+mn-lt"/>
              </a:rPr>
              <a:t>接近于</a:t>
            </a:r>
            <a:r>
              <a:rPr lang="en-US" altLang="zh-CN" sz="1600" dirty="0">
                <a:solidFill>
                  <a:schemeClr val="tx1">
                    <a:lumMod val="75000"/>
                    <a:lumOff val="25000"/>
                  </a:schemeClr>
                </a:solidFill>
                <a:cs typeface="+mn-ea"/>
                <a:sym typeface="+mn-lt"/>
              </a:rPr>
              <a:t>0</a:t>
            </a:r>
            <a:r>
              <a:rPr sz="1600" dirty="0">
                <a:solidFill>
                  <a:schemeClr val="tx1">
                    <a:lumMod val="75000"/>
                    <a:lumOff val="25000"/>
                  </a:schemeClr>
                </a:solidFill>
                <a:cs typeface="+mn-ea"/>
                <a:sym typeface="+mn-lt"/>
              </a:rPr>
              <a:t>后，ε值保持稳定，说明智能体在保持一定的探索行为的同时，开始更多地利用已学到的策略来做决策。</a:t>
            </a:r>
            <a:endParaRPr sz="1600" dirty="0">
              <a:solidFill>
                <a:schemeClr val="tx1">
                  <a:lumMod val="75000"/>
                  <a:lumOff val="25000"/>
                </a:schemeClr>
              </a:solidFill>
              <a:cs typeface="+mn-ea"/>
              <a:sym typeface="+mn-lt"/>
            </a:endParaRPr>
          </a:p>
          <a:p>
            <a:pPr algn="just">
              <a:lnSpc>
                <a:spcPts val="2000"/>
              </a:lnSpc>
            </a:pPr>
            <a:endParaRPr sz="1600" dirty="0">
              <a:solidFill>
                <a:schemeClr val="tx1">
                  <a:lumMod val="75000"/>
                  <a:lumOff val="25000"/>
                </a:schemeClr>
              </a:solidFill>
              <a:cs typeface="+mn-ea"/>
              <a:sym typeface="+mn-lt"/>
            </a:endParaRPr>
          </a:p>
          <a:p>
            <a:pPr algn="just">
              <a:lnSpc>
                <a:spcPts val="2000"/>
              </a:lnSpc>
            </a:pPr>
            <a:r>
              <a:rPr sz="1600" dirty="0">
                <a:solidFill>
                  <a:schemeClr val="tx1">
                    <a:lumMod val="75000"/>
                    <a:lumOff val="25000"/>
                  </a:schemeClr>
                </a:solidFill>
                <a:cs typeface="+mn-ea"/>
                <a:sym typeface="+mn-lt"/>
              </a:rPr>
              <a:t>2. Score（分数）曲线</a:t>
            </a:r>
            <a:endParaRPr sz="1600" dirty="0">
              <a:solidFill>
                <a:schemeClr val="tx1">
                  <a:lumMod val="75000"/>
                  <a:lumOff val="25000"/>
                </a:schemeClr>
              </a:solidFill>
              <a:cs typeface="+mn-ea"/>
              <a:sym typeface="+mn-lt"/>
            </a:endParaRPr>
          </a:p>
          <a:p>
            <a:pPr algn="just">
              <a:lnSpc>
                <a:spcPts val="2000"/>
              </a:lnSpc>
            </a:pPr>
            <a:r>
              <a:rPr sz="1600" dirty="0">
                <a:solidFill>
                  <a:schemeClr val="tx1">
                    <a:lumMod val="75000"/>
                    <a:lumOff val="25000"/>
                  </a:schemeClr>
                </a:solidFill>
                <a:cs typeface="+mn-ea"/>
                <a:sym typeface="+mn-lt"/>
              </a:rPr>
              <a:t>分数提升：橙色的曲线表明分数从接近0逐渐提升，最终在</a:t>
            </a:r>
            <a:r>
              <a:rPr lang="zh-CN" sz="1600" dirty="0">
                <a:solidFill>
                  <a:schemeClr val="tx1">
                    <a:lumMod val="75000"/>
                    <a:lumOff val="25000"/>
                  </a:schemeClr>
                </a:solidFill>
                <a:cs typeface="+mn-ea"/>
                <a:sym typeface="+mn-lt"/>
              </a:rPr>
              <a:t>八</a:t>
            </a:r>
            <a:r>
              <a:rPr sz="1600" dirty="0">
                <a:solidFill>
                  <a:schemeClr val="tx1">
                    <a:lumMod val="75000"/>
                    <a:lumOff val="25000"/>
                  </a:schemeClr>
                </a:solidFill>
                <a:cs typeface="+mn-ea"/>
                <a:sym typeface="+mn-lt"/>
              </a:rPr>
              <a:t>百万帧时分数能稳定在15至20分之间。</a:t>
            </a:r>
            <a:endParaRPr sz="1600" dirty="0">
              <a:solidFill>
                <a:schemeClr val="tx1">
                  <a:lumMod val="75000"/>
                  <a:lumOff val="25000"/>
                </a:schemeClr>
              </a:solidFill>
              <a:cs typeface="+mn-ea"/>
              <a:sym typeface="+mn-lt"/>
            </a:endParaRPr>
          </a:p>
          <a:p>
            <a:pPr algn="just">
              <a:lnSpc>
                <a:spcPts val="2000"/>
              </a:lnSpc>
            </a:pPr>
            <a:r>
              <a:rPr sz="1600" dirty="0">
                <a:solidFill>
                  <a:schemeClr val="tx1">
                    <a:lumMod val="75000"/>
                    <a:lumOff val="25000"/>
                  </a:schemeClr>
                </a:solidFill>
                <a:cs typeface="+mn-ea"/>
                <a:sym typeface="+mn-lt"/>
              </a:rPr>
              <a:t>波动性：分数波动相对较大，这可能是由于ε值还是有相对较高的探索率，智能体仍在尝试新的行动来看是否能找到更优的策略。</a:t>
            </a:r>
            <a:endParaRPr sz="1600" dirty="0">
              <a:solidFill>
                <a:schemeClr val="tx1">
                  <a:lumMod val="75000"/>
                  <a:lumOff val="25000"/>
                </a:schemeClr>
              </a:solidFill>
              <a:cs typeface="+mn-ea"/>
              <a:sym typeface="+mn-lt"/>
            </a:endParaRPr>
          </a:p>
          <a:p>
            <a:pPr algn="just">
              <a:lnSpc>
                <a:spcPts val="2000"/>
              </a:lnSpc>
            </a:pPr>
            <a:r>
              <a:rPr sz="1600" dirty="0">
                <a:solidFill>
                  <a:schemeClr val="tx1">
                    <a:lumMod val="75000"/>
                    <a:lumOff val="25000"/>
                  </a:schemeClr>
                </a:solidFill>
                <a:cs typeface="+mn-ea"/>
                <a:sym typeface="+mn-lt"/>
              </a:rPr>
              <a:t>最高分：图中注明的最高分是21.13分，这是在整个训练过程中达到的最高分数，显示智能体至少在某个回合中有出色的表现。</a:t>
            </a:r>
            <a:endParaRPr sz="1600" dirty="0">
              <a:solidFill>
                <a:schemeClr val="tx1">
                  <a:lumMod val="75000"/>
                  <a:lumOff val="25000"/>
                </a:schemeClr>
              </a:solidFill>
              <a:cs typeface="+mn-ea"/>
              <a:sym typeface="+mn-lt"/>
            </a:endParaRPr>
          </a:p>
        </p:txBody>
      </p:sp>
      <p:grpSp>
        <p:nvGrpSpPr>
          <p:cNvPr id="26" name="组合 25"/>
          <p:cNvGrpSpPr/>
          <p:nvPr/>
        </p:nvGrpSpPr>
        <p:grpSpPr>
          <a:xfrm>
            <a:off x="6843795" y="834239"/>
            <a:ext cx="2418080" cy="1061366"/>
            <a:chOff x="4802583" y="941692"/>
            <a:chExt cx="2418080" cy="1061366"/>
          </a:xfrm>
        </p:grpSpPr>
        <p:sp>
          <p:nvSpPr>
            <p:cNvPr id="27" name="文本框 26"/>
            <p:cNvSpPr txBox="1"/>
            <p:nvPr/>
          </p:nvSpPr>
          <p:spPr>
            <a:xfrm>
              <a:off x="4802583" y="941692"/>
              <a:ext cx="2418080" cy="768350"/>
            </a:xfrm>
            <a:prstGeom prst="rect">
              <a:avLst/>
            </a:prstGeom>
            <a:noFill/>
          </p:spPr>
          <p:txBody>
            <a:bodyPr wrap="none" rtlCol="0">
              <a:spAutoFit/>
            </a:bodyPr>
            <a:lstStyle/>
            <a:p>
              <a:r>
                <a:rPr lang="zh-CN" altLang="en-US" sz="4400" dirty="0">
                  <a:solidFill>
                    <a:srgbClr val="7BAEED"/>
                  </a:solidFill>
                  <a:cs typeface="+mn-ea"/>
                  <a:sym typeface="+mn-lt"/>
                </a:rPr>
                <a:t>结果展示</a:t>
              </a:r>
              <a:endParaRPr lang="zh-CN" altLang="en-US" sz="4400" dirty="0">
                <a:solidFill>
                  <a:srgbClr val="7BAEED"/>
                </a:solidFill>
                <a:cs typeface="+mn-ea"/>
                <a:sym typeface="+mn-lt"/>
              </a:endParaRPr>
            </a:p>
          </p:txBody>
        </p:sp>
        <p:sp>
          <p:nvSpPr>
            <p:cNvPr id="28" name="文本框 27"/>
            <p:cNvSpPr txBox="1"/>
            <p:nvPr/>
          </p:nvSpPr>
          <p:spPr>
            <a:xfrm>
              <a:off x="4802583" y="1665873"/>
              <a:ext cx="1434465" cy="337185"/>
            </a:xfrm>
            <a:prstGeom prst="rect">
              <a:avLst/>
            </a:prstGeom>
            <a:noFill/>
          </p:spPr>
          <p:txBody>
            <a:bodyPr wrap="none" rtlCol="0">
              <a:spAutoFit/>
            </a:bodyPr>
            <a:lstStyle/>
            <a:p>
              <a:r>
                <a:rPr lang="en-US" altLang="zh-CN" sz="1600" dirty="0">
                  <a:solidFill>
                    <a:schemeClr val="tx1">
                      <a:lumMod val="85000"/>
                      <a:lumOff val="15000"/>
                      <a:alpha val="50000"/>
                    </a:schemeClr>
                  </a:solidFill>
                  <a:cs typeface="+mn-ea"/>
                  <a:sym typeface="+mn-lt"/>
                </a:rPr>
                <a:t>R</a:t>
              </a:r>
              <a:r>
                <a:rPr lang="en-US" altLang="zh-CN" sz="1600" dirty="0">
                  <a:solidFill>
                    <a:schemeClr val="tx1">
                      <a:lumMod val="85000"/>
                      <a:lumOff val="15000"/>
                      <a:alpha val="50000"/>
                    </a:schemeClr>
                  </a:solidFill>
                  <a:cs typeface="+mn-ea"/>
                  <a:sym typeface="+mn-lt"/>
                </a:rPr>
                <a:t>esult Display</a:t>
              </a:r>
              <a:endParaRPr lang="en-US" altLang="zh-CN" sz="1600" dirty="0">
                <a:solidFill>
                  <a:schemeClr val="tx1">
                    <a:lumMod val="85000"/>
                    <a:lumOff val="15000"/>
                    <a:alpha val="50000"/>
                  </a:schemeClr>
                </a:solidFill>
                <a:cs typeface="+mn-ea"/>
                <a:sym typeface="+mn-lt"/>
              </a:endParaRPr>
            </a:p>
          </p:txBody>
        </p:sp>
      </p:grpSp>
      <p:sp>
        <p:nvSpPr>
          <p:cNvPr id="2" name="文本框 1"/>
          <p:cNvSpPr txBox="1"/>
          <p:nvPr/>
        </p:nvSpPr>
        <p:spPr>
          <a:xfrm>
            <a:off x="883384" y="542713"/>
            <a:ext cx="1808480" cy="583565"/>
          </a:xfrm>
          <a:prstGeom prst="rect">
            <a:avLst/>
          </a:prstGeom>
          <a:noFill/>
        </p:spPr>
        <p:txBody>
          <a:bodyPr wrap="none" rtlCol="0">
            <a:spAutoFit/>
          </a:bodyPr>
          <a:p>
            <a:pPr algn="ctr"/>
            <a:r>
              <a:rPr lang="zh-CN" altLang="en-US" sz="3200" dirty="0">
                <a:solidFill>
                  <a:srgbClr val="767271"/>
                </a:solidFill>
                <a:cs typeface="+mn-ea"/>
                <a:sym typeface="+mn-lt"/>
              </a:rPr>
              <a:t>实验结果</a:t>
            </a:r>
            <a:endParaRPr lang="zh-CN" altLang="en-US" sz="3200" dirty="0">
              <a:solidFill>
                <a:srgbClr val="767271"/>
              </a:solidFill>
              <a:cs typeface="+mn-ea"/>
              <a:sym typeface="+mn-lt"/>
            </a:endParaRPr>
          </a:p>
        </p:txBody>
      </p:sp>
      <p:pic>
        <p:nvPicPr>
          <p:cNvPr id="3" name="图片 2" descr="breakout-v4-8800000"/>
          <p:cNvPicPr>
            <a:picLocks noChangeAspect="1"/>
          </p:cNvPicPr>
          <p:nvPr/>
        </p:nvPicPr>
        <p:blipFill>
          <a:blip r:embed="rId1"/>
          <a:stretch>
            <a:fillRect/>
          </a:stretch>
        </p:blipFill>
        <p:spPr>
          <a:xfrm>
            <a:off x="1106805" y="1333500"/>
            <a:ext cx="5281295" cy="39611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95924" y="2064580"/>
            <a:ext cx="2722880" cy="2728839"/>
            <a:chOff x="4695924" y="1983567"/>
            <a:chExt cx="2722880" cy="2728839"/>
          </a:xfrm>
        </p:grpSpPr>
        <p:grpSp>
          <p:nvGrpSpPr>
            <p:cNvPr id="5" name="组合 4"/>
            <p:cNvGrpSpPr/>
            <p:nvPr/>
          </p:nvGrpSpPr>
          <p:grpSpPr>
            <a:xfrm>
              <a:off x="5260186" y="4312296"/>
              <a:ext cx="1671629" cy="400110"/>
              <a:chOff x="5147766" y="4275222"/>
              <a:chExt cx="1671629" cy="400110"/>
            </a:xfrm>
          </p:grpSpPr>
          <p:sp>
            <p:nvSpPr>
              <p:cNvPr id="6" name="矩形: 圆角 5"/>
              <p:cNvSpPr/>
              <p:nvPr/>
            </p:nvSpPr>
            <p:spPr>
              <a:xfrm>
                <a:off x="5147766" y="4275222"/>
                <a:ext cx="1671629" cy="400110"/>
              </a:xfrm>
              <a:prstGeom prst="roundRect">
                <a:avLst>
                  <a:gd name="adj" fmla="val 50000"/>
                </a:avLst>
              </a:prstGeom>
              <a:solidFill>
                <a:srgbClr val="79AD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5229020" y="4275222"/>
                <a:ext cx="1554480" cy="398780"/>
              </a:xfrm>
              <a:prstGeom prst="rect">
                <a:avLst/>
              </a:prstGeom>
            </p:spPr>
            <p:txBody>
              <a:bodyPr wrap="none">
                <a:spAutoFit/>
              </a:bodyPr>
              <a:lstStyle/>
              <a:p>
                <a:r>
                  <a:rPr lang="en-US" altLang="zh-CN" sz="2000" b="1" dirty="0">
                    <a:solidFill>
                      <a:schemeClr val="bg1"/>
                    </a:solidFill>
                    <a:cs typeface="+mn-ea"/>
                    <a:sym typeface="+mn-lt"/>
                  </a:rPr>
                  <a:t>PART FOUR</a:t>
                </a:r>
                <a:endParaRPr lang="zh-CN" altLang="en-US" sz="2000" b="1" dirty="0">
                  <a:solidFill>
                    <a:schemeClr val="bg1"/>
                  </a:solidFill>
                  <a:cs typeface="+mn-ea"/>
                  <a:sym typeface="+mn-lt"/>
                </a:endParaRPr>
              </a:p>
            </p:txBody>
          </p:sp>
        </p:grpSp>
        <p:sp>
          <p:nvSpPr>
            <p:cNvPr id="8" name="文本框 7"/>
            <p:cNvSpPr txBox="1"/>
            <p:nvPr/>
          </p:nvSpPr>
          <p:spPr>
            <a:xfrm>
              <a:off x="4695924" y="3197280"/>
              <a:ext cx="2722880" cy="706755"/>
            </a:xfrm>
            <a:prstGeom prst="rect">
              <a:avLst/>
            </a:prstGeom>
            <a:noFill/>
          </p:spPr>
          <p:txBody>
            <a:bodyPr wrap="none" rtlCol="0">
              <a:spAutoFit/>
            </a:bodyPr>
            <a:lstStyle/>
            <a:p>
              <a:pPr algn="l"/>
              <a:r>
                <a:rPr lang="zh-CN" altLang="en-US" sz="40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rPr>
                <a:t>分析与</a:t>
              </a:r>
              <a:r>
                <a:rPr lang="zh-CN" altLang="en-US" sz="40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rPr>
                <a:t>讨论</a:t>
              </a:r>
              <a:endParaRPr lang="zh-CN" altLang="en-US" sz="40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endParaRPr>
            </a:p>
          </p:txBody>
        </p:sp>
        <p:sp>
          <p:nvSpPr>
            <p:cNvPr id="9" name="文本框 8"/>
            <p:cNvSpPr txBox="1"/>
            <p:nvPr/>
          </p:nvSpPr>
          <p:spPr>
            <a:xfrm>
              <a:off x="4966616" y="3860041"/>
              <a:ext cx="2182495" cy="337185"/>
            </a:xfrm>
            <a:prstGeom prst="rect">
              <a:avLst/>
            </a:prstGeom>
            <a:noFill/>
          </p:spPr>
          <p:txBody>
            <a:bodyPr wrap="none" rtlCol="0">
              <a:spAutoFit/>
            </a:bodyPr>
            <a:lstStyle/>
            <a:p>
              <a:pPr algn="l"/>
              <a:r>
                <a:rPr lang="en-US" altLang="zh-CN" sz="16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rPr>
                <a:t>Analysis and Discussion</a:t>
              </a:r>
              <a:endParaRPr lang="zh-CN" altLang="en-US" sz="1600" dirty="0">
                <a:solidFill>
                  <a:schemeClr val="tx1">
                    <a:lumMod val="85000"/>
                    <a:lumOff val="15000"/>
                    <a:alpha val="50000"/>
                  </a:schemeClr>
                </a:solidFill>
                <a:cs typeface="+mn-ea"/>
                <a:sym typeface="+mn-lt"/>
              </a:endParaRPr>
            </a:p>
          </p:txBody>
        </p:sp>
        <p:sp>
          <p:nvSpPr>
            <p:cNvPr id="10" name="椭圆 9"/>
            <p:cNvSpPr/>
            <p:nvPr/>
          </p:nvSpPr>
          <p:spPr>
            <a:xfrm>
              <a:off x="5559679" y="1983567"/>
              <a:ext cx="1072643" cy="1072643"/>
            </a:xfrm>
            <a:prstGeom prst="ellipse">
              <a:avLst/>
            </a:prstGeom>
            <a:blipFill>
              <a:blip r:embed="rId1"/>
              <a:stretch>
                <a:fillRect/>
              </a:stretch>
            </a:blipFill>
            <a:ln>
              <a:noFill/>
            </a:ln>
            <a:effectLst>
              <a:innerShdw blurRad="63500" dist="50800" dir="135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800" dirty="0">
                  <a:cs typeface="+mn-ea"/>
                  <a:sym typeface="+mn-lt"/>
                </a:rPr>
                <a:t>04</a:t>
              </a:r>
              <a:endParaRPr lang="zh-CN" altLang="en-US" sz="4800" dirty="0">
                <a:cs typeface="+mn-ea"/>
                <a:sym typeface="+mn-l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6096000" y="1822450"/>
            <a:ext cx="4783455" cy="4271010"/>
          </a:xfrm>
          <a:prstGeom prst="roundRect">
            <a:avLst/>
          </a:prstGeom>
          <a:gradFill>
            <a:gsLst>
              <a:gs pos="0">
                <a:srgbClr val="3158B7"/>
              </a:gs>
              <a:gs pos="100000">
                <a:srgbClr val="CDC3BB"/>
              </a:gs>
              <a:gs pos="62000">
                <a:srgbClr val="68B5D1"/>
              </a:gs>
            </a:gsLst>
            <a:lin ang="27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圆角矩形 17"/>
          <p:cNvSpPr/>
          <p:nvPr/>
        </p:nvSpPr>
        <p:spPr>
          <a:xfrm>
            <a:off x="1032510" y="1822450"/>
            <a:ext cx="4680585" cy="4271010"/>
          </a:xfrm>
          <a:prstGeom prst="roundRect">
            <a:avLst/>
          </a:prstGeom>
          <a:gradFill>
            <a:gsLst>
              <a:gs pos="97000">
                <a:srgbClr val="96C0B8"/>
              </a:gs>
              <a:gs pos="0">
                <a:srgbClr val="00D1E7"/>
              </a:gs>
            </a:gsLst>
            <a:lin ang="27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250950" y="1974215"/>
            <a:ext cx="4243705" cy="4194810"/>
          </a:xfrm>
          <a:prstGeom prst="rect">
            <a:avLst/>
          </a:prstGeom>
          <a:noFill/>
        </p:spPr>
        <p:txBody>
          <a:bodyPr wrap="square" rtlCol="0">
            <a:spAutoFit/>
          </a:bodyPr>
          <a:lstStyle/>
          <a:p>
            <a:pPr algn="just">
              <a:lnSpc>
                <a:spcPts val="2000"/>
              </a:lnSpc>
            </a:pPr>
            <a:r>
              <a:rPr lang="zh-CN"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问题：</a:t>
            </a:r>
            <a:endParaRPr lang="zh-CN"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ts val="2000"/>
              </a:lnSpc>
            </a:pPr>
            <a:r>
              <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1. 探索不足：在训练的晚期，智能体的ε值可能已经降得很低，这使得智能体更倾向于利用已知的策略而不是探索新的可能性。这可能导致智能体固定在某个重复的动作序列上，即使这些行动不是最佳的长期策略。</a:t>
            </a:r>
            <a:endPar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ts val="2000"/>
              </a:lnSpc>
            </a:pPr>
            <a:r>
              <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 奖励函数设置：如果奖励函数主要强调短期得分而没有激励智能体去尝试可能的新策略或更复杂的动作序列，智能体可能就会倾向于重复利用已知能得分的行为模式。</a:t>
            </a:r>
            <a:endPar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ts val="2000"/>
              </a:lnSpc>
            </a:pPr>
            <a:r>
              <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3. 环境模型局限性：DQN和类似的基于值的方法有时难以捕捉环境中的所有动态特性，特别是在环境状态非常多或者动态变化大的情况下。</a:t>
            </a:r>
            <a:endPar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ts val="2000"/>
              </a:lnSpc>
            </a:pPr>
            <a:endPar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ts val="2000"/>
              </a:lnSpc>
            </a:pPr>
            <a:endPar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2" name="文本框 1"/>
          <p:cNvSpPr txBox="1"/>
          <p:nvPr/>
        </p:nvSpPr>
        <p:spPr>
          <a:xfrm>
            <a:off x="883285" y="542925"/>
            <a:ext cx="2282190" cy="583565"/>
          </a:xfrm>
          <a:prstGeom prst="rect">
            <a:avLst/>
          </a:prstGeom>
          <a:noFill/>
        </p:spPr>
        <p:txBody>
          <a:bodyPr wrap="square" rtlCol="0">
            <a:spAutoFit/>
          </a:bodyPr>
          <a:p>
            <a:pPr algn="ctr"/>
            <a:r>
              <a:rPr lang="zh-CN" altLang="en-US" sz="3200" dirty="0">
                <a:solidFill>
                  <a:srgbClr val="767271"/>
                </a:solidFill>
                <a:cs typeface="+mn-ea"/>
                <a:sym typeface="+mn-lt"/>
              </a:rPr>
              <a:t>分析与讨论</a:t>
            </a:r>
            <a:endParaRPr lang="zh-CN" altLang="en-US" sz="3200" dirty="0">
              <a:solidFill>
                <a:srgbClr val="767271"/>
              </a:solidFill>
              <a:cs typeface="+mn-ea"/>
              <a:sym typeface="+mn-lt"/>
            </a:endParaRPr>
          </a:p>
        </p:txBody>
      </p:sp>
      <p:sp>
        <p:nvSpPr>
          <p:cNvPr id="3" name="文本框 2"/>
          <p:cNvSpPr txBox="1"/>
          <p:nvPr/>
        </p:nvSpPr>
        <p:spPr>
          <a:xfrm>
            <a:off x="6266815" y="1858645"/>
            <a:ext cx="4465955" cy="4194810"/>
          </a:xfrm>
          <a:prstGeom prst="rect">
            <a:avLst/>
          </a:prstGeom>
          <a:noFill/>
        </p:spPr>
        <p:txBody>
          <a:bodyPr wrap="square" rtlCol="0">
            <a:spAutoFit/>
          </a:bodyPr>
          <a:p>
            <a:pPr algn="just">
              <a:lnSpc>
                <a:spcPts val="2000"/>
              </a:lnSpc>
            </a:pPr>
            <a:r>
              <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改进方向</a:t>
            </a:r>
            <a:r>
              <a:rPr lang="zh-CN"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a:t>
            </a:r>
            <a:endPar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ts val="2000"/>
              </a:lnSpc>
            </a:pPr>
            <a:r>
              <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1. 增加探索机制：可以考虑使用更复杂的探索策略，如上策略梯度方法，这些方法可以帮助智能体跳出局部最优。此外，可以通过动态调整ε衰减策略，让智能体在探索和利用之间保持更好的平衡。</a:t>
            </a:r>
            <a:endPar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ts val="2000"/>
              </a:lnSpc>
            </a:pPr>
            <a:r>
              <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2. 修改奖励函数：调整奖励函数以更好地激励长期策略的探索，例如，对新发现的行为或打破现有行为模式的尝试给予额外的奖励。</a:t>
            </a:r>
            <a:endPar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ts val="2000"/>
              </a:lnSpc>
            </a:pPr>
            <a:r>
              <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3. 使用更复杂的网络结构或算法：考虑使用双重学习（Double DQN）、优先经验回放或多步学习等技术，这些方法可以改善值函数的估计准确性和学习的稳定性。</a:t>
            </a:r>
            <a:endPar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a:p>
            <a:pPr algn="just">
              <a:lnSpc>
                <a:spcPts val="2000"/>
              </a:lnSpc>
            </a:pPr>
            <a:r>
              <a:rPr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4. 定期重置策略：在训练过程中定期重置智能体的策略，强迫其重新评估环境并探索新的策略。这可以防止智能体长时间固定在某种行为模式上。</a:t>
            </a:r>
            <a:endParaRPr lang="zh-CN" altLang="en-US" sz="1600"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7" name="文本框 16"/>
          <p:cNvSpPr txBox="1"/>
          <p:nvPr/>
        </p:nvSpPr>
        <p:spPr>
          <a:xfrm>
            <a:off x="948690" y="1126490"/>
            <a:ext cx="9739630" cy="696595"/>
          </a:xfrm>
          <a:prstGeom prst="rect">
            <a:avLst/>
          </a:prstGeom>
          <a:noFill/>
        </p:spPr>
        <p:txBody>
          <a:bodyPr wrap="square" rtlCol="0">
            <a:noAutofit/>
          </a:bodyPr>
          <a:p>
            <a:r>
              <a:rPr lang="zh-CN" dirty="0">
                <a:solidFill>
                  <a:schemeClr val="tx1">
                    <a:lumMod val="75000"/>
                    <a:lumOff val="25000"/>
                  </a:schemeClr>
                </a:solidFill>
                <a:cs typeface="+mn-ea"/>
                <a:sym typeface="+mn-lt"/>
              </a:rPr>
              <a:t>在经过</a:t>
            </a:r>
            <a:r>
              <a:rPr lang="en-US" altLang="zh-CN" dirty="0">
                <a:solidFill>
                  <a:schemeClr val="tx1">
                    <a:lumMod val="75000"/>
                    <a:lumOff val="25000"/>
                  </a:schemeClr>
                </a:solidFill>
                <a:cs typeface="+mn-ea"/>
                <a:sym typeface="+mn-lt"/>
              </a:rPr>
              <a:t>8000000</a:t>
            </a:r>
            <a:r>
              <a:rPr lang="zh-CN" altLang="en-US" dirty="0">
                <a:solidFill>
                  <a:schemeClr val="tx1">
                    <a:lumMod val="75000"/>
                    <a:lumOff val="25000"/>
                  </a:schemeClr>
                </a:solidFill>
                <a:cs typeface="+mn-ea"/>
                <a:sym typeface="+mn-lt"/>
              </a:rPr>
              <a:t>帧的数据训练后，</a:t>
            </a:r>
            <a:r>
              <a:rPr lang="en-US" altLang="zh-CN" dirty="0">
                <a:solidFill>
                  <a:schemeClr val="tx1">
                    <a:lumMod val="75000"/>
                    <a:lumOff val="25000"/>
                  </a:schemeClr>
                </a:solidFill>
                <a:cs typeface="+mn-ea"/>
                <a:sym typeface="+mn-lt"/>
              </a:rPr>
              <a:t>DQN</a:t>
            </a:r>
            <a:r>
              <a:rPr lang="zh-CN" altLang="en-US" dirty="0">
                <a:solidFill>
                  <a:schemeClr val="tx1">
                    <a:lumMod val="75000"/>
                    <a:lumOff val="25000"/>
                  </a:schemeClr>
                </a:solidFill>
                <a:cs typeface="+mn-ea"/>
                <a:sym typeface="+mn-lt"/>
              </a:rPr>
              <a:t>在</a:t>
            </a:r>
            <a:r>
              <a:rPr lang="en-US" altLang="zh-CN" dirty="0">
                <a:solidFill>
                  <a:schemeClr val="tx1">
                    <a:lumMod val="75000"/>
                    <a:lumOff val="25000"/>
                  </a:schemeClr>
                </a:solidFill>
                <a:cs typeface="+mn-ea"/>
                <a:sym typeface="+mn-lt"/>
              </a:rPr>
              <a:t>Breakout</a:t>
            </a:r>
            <a:r>
              <a:rPr lang="zh-CN" altLang="en-US" dirty="0">
                <a:solidFill>
                  <a:schemeClr val="tx1">
                    <a:lumMod val="75000"/>
                    <a:lumOff val="25000"/>
                  </a:schemeClr>
                </a:solidFill>
                <a:cs typeface="+mn-ea"/>
                <a:sym typeface="+mn-lt"/>
              </a:rPr>
              <a:t>游戏上的表现已经达到一个比较好的水平了，但是仍存在可以改进之处，以下是一些存在的问题与可能的改进：</a:t>
            </a:r>
            <a:endParaRPr dirty="0">
              <a:solidFill>
                <a:schemeClr val="tx1">
                  <a:lumMod val="75000"/>
                  <a:lumOff val="25000"/>
                </a:schemeClr>
              </a:solidFill>
              <a:cs typeface="+mn-ea"/>
              <a:sym typeface="+mn-lt"/>
            </a:endParaRPr>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51109" y="1799180"/>
            <a:ext cx="2489784" cy="923330"/>
          </a:xfrm>
          <a:prstGeom prst="rect">
            <a:avLst/>
          </a:prstGeom>
        </p:spPr>
        <p:txBody>
          <a:bodyPr wrap="none">
            <a:spAutoFit/>
          </a:bodyPr>
          <a:lstStyle/>
          <a:p>
            <a:r>
              <a:rPr lang="en-US" altLang="zh-CN" sz="5400" b="1" dirty="0">
                <a:solidFill>
                  <a:srgbClr val="79ADEC"/>
                </a:solidFill>
                <a:cs typeface="+mn-ea"/>
                <a:sym typeface="+mn-lt"/>
              </a:rPr>
              <a:t>Thanks</a:t>
            </a:r>
            <a:endParaRPr lang="zh-CN" altLang="en-US" sz="5400" b="1" dirty="0">
              <a:solidFill>
                <a:srgbClr val="79ADEC"/>
              </a:solidFill>
              <a:cs typeface="+mn-ea"/>
              <a:sym typeface="+mn-lt"/>
            </a:endParaRPr>
          </a:p>
        </p:txBody>
      </p:sp>
      <p:sp>
        <p:nvSpPr>
          <p:cNvPr id="3" name="矩形 2"/>
          <p:cNvSpPr/>
          <p:nvPr/>
        </p:nvSpPr>
        <p:spPr>
          <a:xfrm>
            <a:off x="2524125" y="2703830"/>
            <a:ext cx="7143750" cy="1889760"/>
          </a:xfrm>
          <a:prstGeom prst="rect">
            <a:avLst/>
          </a:prstGeom>
        </p:spPr>
        <p:txBody>
          <a:bodyPr wrap="none">
            <a:noAutofit/>
          </a:bodyPr>
          <a:lstStyle/>
          <a:p>
            <a:r>
              <a:rPr lang="zh-CN" altLang="en-US" sz="6600" dirty="0">
                <a:solidFill>
                  <a:srgbClr val="767271"/>
                </a:solidFill>
                <a:cs typeface="+mn-ea"/>
                <a:sym typeface="+mn-lt"/>
              </a:rPr>
              <a:t>展示结束</a:t>
            </a:r>
            <a:r>
              <a:rPr lang="en-US" altLang="zh-CN" sz="6600" dirty="0">
                <a:solidFill>
                  <a:srgbClr val="767271"/>
                </a:solidFill>
                <a:cs typeface="+mn-ea"/>
                <a:sym typeface="+mn-lt"/>
              </a:rPr>
              <a:t> </a:t>
            </a:r>
            <a:r>
              <a:rPr lang="zh-CN" altLang="en-US" sz="6600" dirty="0">
                <a:solidFill>
                  <a:srgbClr val="767271"/>
                </a:solidFill>
                <a:cs typeface="+mn-ea"/>
                <a:sym typeface="+mn-lt"/>
              </a:rPr>
              <a:t>感谢观看</a:t>
            </a:r>
            <a:endParaRPr lang="zh-CN" altLang="en-US" sz="6600" dirty="0">
              <a:solidFill>
                <a:srgbClr val="767271"/>
              </a:solidFill>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custDataLst>
              <p:tags r:id="rId1"/>
            </p:custDataLst>
          </p:nvPr>
        </p:nvGrpSpPr>
        <p:grpSpPr>
          <a:xfrm>
            <a:off x="6314031" y="1268360"/>
            <a:ext cx="4028472" cy="4346681"/>
            <a:chOff x="6226946" y="1268360"/>
            <a:chExt cx="4028472" cy="4346681"/>
          </a:xfrm>
        </p:grpSpPr>
        <p:sp>
          <p:nvSpPr>
            <p:cNvPr id="3" name="椭圆 2"/>
            <p:cNvSpPr/>
            <p:nvPr>
              <p:custDataLst>
                <p:tags r:id="rId2"/>
              </p:custDataLst>
            </p:nvPr>
          </p:nvSpPr>
          <p:spPr>
            <a:xfrm>
              <a:off x="6226946" y="1268360"/>
              <a:ext cx="830253" cy="830253"/>
            </a:xfrm>
            <a:prstGeom prst="ellipse">
              <a:avLst/>
            </a:prstGeom>
            <a:blipFill>
              <a:blip r:embed="rId3"/>
              <a:stretch>
                <a:fillRect/>
              </a:stretch>
            </a:blipFill>
            <a:ln>
              <a:noFill/>
            </a:ln>
            <a:effectLst>
              <a:innerShdw blurRad="63500" dist="50800" dir="135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Times New Roman" panose="02020603050405020304" charset="0"/>
                  <a:ea typeface="宋体" panose="02010600030101010101" pitchFamily="2" charset="-122"/>
                  <a:cs typeface="Times New Roman" panose="02020603050405020304" charset="0"/>
                  <a:sym typeface="+mn-lt"/>
                </a:rPr>
                <a:t>1</a:t>
              </a:r>
              <a:endParaRPr lang="en-US" altLang="zh-CN" sz="4800" dirty="0">
                <a:latin typeface="Times New Roman" panose="02020603050405020304" charset="0"/>
                <a:ea typeface="宋体" panose="02010600030101010101" pitchFamily="2" charset="-122"/>
                <a:cs typeface="Times New Roman" panose="02020603050405020304" charset="0"/>
                <a:sym typeface="+mn-lt"/>
              </a:endParaRPr>
            </a:p>
          </p:txBody>
        </p:sp>
        <p:grpSp>
          <p:nvGrpSpPr>
            <p:cNvPr id="22" name="组合 21"/>
            <p:cNvGrpSpPr/>
            <p:nvPr/>
          </p:nvGrpSpPr>
          <p:grpSpPr>
            <a:xfrm>
              <a:off x="7263298" y="1295734"/>
              <a:ext cx="1706880" cy="802005"/>
              <a:chOff x="7326798" y="1058416"/>
              <a:chExt cx="1706880" cy="802005"/>
            </a:xfrm>
          </p:grpSpPr>
          <p:sp>
            <p:nvSpPr>
              <p:cNvPr id="4" name="文本框 3"/>
              <p:cNvSpPr txBox="1"/>
              <p:nvPr>
                <p:custDataLst>
                  <p:tags r:id="rId4"/>
                </p:custDataLst>
              </p:nvPr>
            </p:nvSpPr>
            <p:spPr>
              <a:xfrm>
                <a:off x="7326798" y="1058416"/>
                <a:ext cx="1402080" cy="460375"/>
              </a:xfrm>
              <a:prstGeom prst="rect">
                <a:avLst/>
              </a:prstGeom>
              <a:noFill/>
            </p:spPr>
            <p:txBody>
              <a:bodyPr wrap="none" rtlCol="0">
                <a:spAutoFit/>
              </a:bodyPr>
              <a:lstStyle/>
              <a:p>
                <a:r>
                  <a:rPr lang="zh-CN" altLang="en-US" sz="2400" dirty="0">
                    <a:solidFill>
                      <a:srgbClr val="767271"/>
                    </a:solidFill>
                    <a:latin typeface="Times New Roman" panose="02020603050405020304" charset="0"/>
                    <a:ea typeface="宋体" panose="02010600030101010101" pitchFamily="2" charset="-122"/>
                    <a:cs typeface="+mn-ea"/>
                    <a:sym typeface="+mn-lt"/>
                  </a:rPr>
                  <a:t>项目概述</a:t>
                </a:r>
                <a:endParaRPr lang="zh-CN" altLang="en-US" sz="2400" dirty="0">
                  <a:solidFill>
                    <a:srgbClr val="767271"/>
                  </a:solidFill>
                  <a:latin typeface="Times New Roman" panose="02020603050405020304" charset="0"/>
                  <a:ea typeface="宋体" panose="02010600030101010101" pitchFamily="2" charset="-122"/>
                  <a:cs typeface="+mn-ea"/>
                  <a:sym typeface="+mn-lt"/>
                </a:endParaRPr>
              </a:p>
            </p:txBody>
          </p:sp>
          <p:sp>
            <p:nvSpPr>
              <p:cNvPr id="5" name="文本框 4"/>
              <p:cNvSpPr txBox="1"/>
              <p:nvPr>
                <p:custDataLst>
                  <p:tags r:id="rId5"/>
                </p:custDataLst>
              </p:nvPr>
            </p:nvSpPr>
            <p:spPr>
              <a:xfrm>
                <a:off x="7326798" y="1469896"/>
                <a:ext cx="1706880" cy="390525"/>
              </a:xfrm>
              <a:prstGeom prst="rect">
                <a:avLst/>
              </a:prstGeom>
              <a:noFill/>
            </p:spPr>
            <p:txBody>
              <a:bodyPr wrap="square" rtlCol="0">
                <a:noAutofit/>
              </a:bodyPr>
              <a:lstStyle/>
              <a:p>
                <a:pPr algn="l"/>
                <a:r>
                  <a:rPr lang="en-US" altLang="zh-CN" sz="16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rPr>
                  <a:t>Project Overview</a:t>
                </a:r>
                <a:endParaRPr lang="en-US" altLang="zh-CN" sz="16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endParaRPr>
              </a:p>
            </p:txBody>
          </p:sp>
        </p:grpSp>
        <p:sp>
          <p:nvSpPr>
            <p:cNvPr id="6" name="椭圆 5"/>
            <p:cNvSpPr/>
            <p:nvPr>
              <p:custDataLst>
                <p:tags r:id="rId6"/>
              </p:custDataLst>
            </p:nvPr>
          </p:nvSpPr>
          <p:spPr>
            <a:xfrm>
              <a:off x="6226946" y="2440503"/>
              <a:ext cx="830253" cy="830253"/>
            </a:xfrm>
            <a:prstGeom prst="ellipse">
              <a:avLst/>
            </a:prstGeom>
            <a:blipFill>
              <a:blip r:embed="rId7"/>
              <a:stretch>
                <a:fillRect/>
              </a:stretch>
            </a:blipFill>
            <a:ln>
              <a:noFill/>
            </a:ln>
            <a:effectLst>
              <a:innerShdw blurRad="63500" dist="50800" dir="135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Times New Roman" panose="02020603050405020304" charset="0"/>
                  <a:ea typeface="宋体" panose="02010600030101010101" pitchFamily="2" charset="-122"/>
                  <a:cs typeface="Times New Roman" panose="02020603050405020304" charset="0"/>
                  <a:sym typeface="+mn-lt"/>
                </a:rPr>
                <a:t>2</a:t>
              </a:r>
              <a:endParaRPr lang="en-US" altLang="zh-CN" sz="4800" dirty="0">
                <a:latin typeface="Times New Roman" panose="02020603050405020304" charset="0"/>
                <a:ea typeface="宋体" panose="02010600030101010101" pitchFamily="2" charset="-122"/>
                <a:cs typeface="Times New Roman" panose="02020603050405020304" charset="0"/>
                <a:sym typeface="+mn-lt"/>
              </a:endParaRPr>
            </a:p>
          </p:txBody>
        </p:sp>
        <p:grpSp>
          <p:nvGrpSpPr>
            <p:cNvPr id="21" name="组合 20"/>
            <p:cNvGrpSpPr/>
            <p:nvPr/>
          </p:nvGrpSpPr>
          <p:grpSpPr>
            <a:xfrm>
              <a:off x="7263298" y="2467877"/>
              <a:ext cx="2788285" cy="750570"/>
              <a:chOff x="7326798" y="2371837"/>
              <a:chExt cx="2788285" cy="750570"/>
            </a:xfrm>
          </p:grpSpPr>
          <p:sp>
            <p:nvSpPr>
              <p:cNvPr id="7" name="文本框 6"/>
              <p:cNvSpPr txBox="1"/>
              <p:nvPr>
                <p:custDataLst>
                  <p:tags r:id="rId8"/>
                </p:custDataLst>
              </p:nvPr>
            </p:nvSpPr>
            <p:spPr>
              <a:xfrm>
                <a:off x="7326798" y="2371837"/>
                <a:ext cx="1402080" cy="460375"/>
              </a:xfrm>
              <a:prstGeom prst="rect">
                <a:avLst/>
              </a:prstGeom>
              <a:noFill/>
            </p:spPr>
            <p:txBody>
              <a:bodyPr wrap="none" rtlCol="0">
                <a:spAutoFit/>
              </a:bodyPr>
              <a:lstStyle/>
              <a:p>
                <a:r>
                  <a:rPr lang="zh-CN" altLang="en-US" sz="2400" dirty="0">
                    <a:solidFill>
                      <a:srgbClr val="767271"/>
                    </a:solidFill>
                    <a:latin typeface="Times New Roman" panose="02020603050405020304" charset="0"/>
                    <a:ea typeface="宋体" panose="02010600030101010101" pitchFamily="2" charset="-122"/>
                    <a:cs typeface="+mn-ea"/>
                    <a:sym typeface="+mn-lt"/>
                  </a:rPr>
                  <a:t>技术背景</a:t>
                </a:r>
                <a:endParaRPr lang="zh-CN" altLang="en-US" sz="2400" dirty="0">
                  <a:solidFill>
                    <a:srgbClr val="767271"/>
                  </a:solidFill>
                  <a:latin typeface="Times New Roman" panose="02020603050405020304" charset="0"/>
                  <a:ea typeface="宋体" panose="02010600030101010101" pitchFamily="2" charset="-122"/>
                  <a:cs typeface="+mn-ea"/>
                  <a:sym typeface="+mn-lt"/>
                </a:endParaRPr>
              </a:p>
            </p:txBody>
          </p:sp>
          <p:sp>
            <p:nvSpPr>
              <p:cNvPr id="8" name="文本框 7"/>
              <p:cNvSpPr txBox="1"/>
              <p:nvPr>
                <p:custDataLst>
                  <p:tags r:id="rId9"/>
                </p:custDataLst>
              </p:nvPr>
            </p:nvSpPr>
            <p:spPr>
              <a:xfrm>
                <a:off x="7326798" y="2783317"/>
                <a:ext cx="2788285" cy="339090"/>
              </a:xfrm>
              <a:prstGeom prst="rect">
                <a:avLst/>
              </a:prstGeom>
              <a:noFill/>
            </p:spPr>
            <p:txBody>
              <a:bodyPr wrap="square" rtlCol="0">
                <a:noAutofit/>
              </a:bodyPr>
              <a:lstStyle/>
              <a:p>
                <a:pPr algn="l"/>
                <a:r>
                  <a:rPr lang="en-US" altLang="zh-CN" sz="16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rPr>
                  <a:t>Technical Background</a:t>
                </a:r>
                <a:endParaRPr lang="en-US" altLang="zh-CN" sz="16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endParaRPr>
              </a:p>
            </p:txBody>
          </p:sp>
        </p:grpSp>
        <p:sp>
          <p:nvSpPr>
            <p:cNvPr id="9" name="椭圆 8"/>
            <p:cNvSpPr/>
            <p:nvPr>
              <p:custDataLst>
                <p:tags r:id="rId10"/>
              </p:custDataLst>
            </p:nvPr>
          </p:nvSpPr>
          <p:spPr>
            <a:xfrm>
              <a:off x="6226946" y="3612646"/>
              <a:ext cx="830253" cy="830253"/>
            </a:xfrm>
            <a:prstGeom prst="ellipse">
              <a:avLst/>
            </a:prstGeom>
            <a:blipFill>
              <a:blip r:embed="rId3"/>
              <a:stretch>
                <a:fillRect/>
              </a:stretch>
            </a:blipFill>
            <a:ln>
              <a:noFill/>
            </a:ln>
            <a:effectLst>
              <a:innerShdw blurRad="63500" dist="50800" dir="135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Times New Roman" panose="02020603050405020304" charset="0"/>
                  <a:ea typeface="宋体" panose="02010600030101010101" pitchFamily="2" charset="-122"/>
                  <a:cs typeface="Times New Roman" panose="02020603050405020304" charset="0"/>
                  <a:sym typeface="+mn-lt"/>
                </a:rPr>
                <a:t>3</a:t>
              </a:r>
              <a:endParaRPr lang="en-US" altLang="zh-CN" sz="4800" dirty="0">
                <a:latin typeface="Times New Roman" panose="02020603050405020304" charset="0"/>
                <a:ea typeface="宋体" panose="02010600030101010101" pitchFamily="2" charset="-122"/>
                <a:cs typeface="Times New Roman" panose="02020603050405020304" charset="0"/>
                <a:sym typeface="+mn-lt"/>
              </a:endParaRPr>
            </a:p>
          </p:txBody>
        </p:sp>
        <p:grpSp>
          <p:nvGrpSpPr>
            <p:cNvPr id="20" name="组合 19"/>
            <p:cNvGrpSpPr/>
            <p:nvPr/>
          </p:nvGrpSpPr>
          <p:grpSpPr>
            <a:xfrm>
              <a:off x="7263298" y="3640020"/>
              <a:ext cx="2992120" cy="748736"/>
              <a:chOff x="7326798" y="3685258"/>
              <a:chExt cx="2992120" cy="748736"/>
            </a:xfrm>
          </p:grpSpPr>
          <p:sp>
            <p:nvSpPr>
              <p:cNvPr id="10" name="文本框 9"/>
              <p:cNvSpPr txBox="1"/>
              <p:nvPr>
                <p:custDataLst>
                  <p:tags r:id="rId11"/>
                </p:custDataLst>
              </p:nvPr>
            </p:nvSpPr>
            <p:spPr>
              <a:xfrm>
                <a:off x="7326798" y="3685258"/>
                <a:ext cx="2316480" cy="460375"/>
              </a:xfrm>
              <a:prstGeom prst="rect">
                <a:avLst/>
              </a:prstGeom>
              <a:noFill/>
            </p:spPr>
            <p:txBody>
              <a:bodyPr wrap="none" rtlCol="0">
                <a:spAutoFit/>
              </a:bodyPr>
              <a:lstStyle/>
              <a:p>
                <a:r>
                  <a:rPr lang="zh-CN" altLang="en-US" sz="2400" dirty="0">
                    <a:solidFill>
                      <a:srgbClr val="767271"/>
                    </a:solidFill>
                    <a:latin typeface="Times New Roman" panose="02020603050405020304" charset="0"/>
                    <a:ea typeface="宋体" panose="02010600030101010101" pitchFamily="2" charset="-122"/>
                    <a:cs typeface="+mn-ea"/>
                    <a:sym typeface="+mn-lt"/>
                  </a:rPr>
                  <a:t>实验设置与结果</a:t>
                </a:r>
                <a:endParaRPr lang="zh-CN" altLang="en-US" sz="2400" dirty="0">
                  <a:solidFill>
                    <a:srgbClr val="767271"/>
                  </a:solidFill>
                  <a:latin typeface="Times New Roman" panose="02020603050405020304" charset="0"/>
                  <a:ea typeface="宋体" panose="02010600030101010101" pitchFamily="2" charset="-122"/>
                  <a:cs typeface="+mn-ea"/>
                  <a:sym typeface="+mn-lt"/>
                </a:endParaRPr>
              </a:p>
            </p:txBody>
          </p:sp>
          <p:sp>
            <p:nvSpPr>
              <p:cNvPr id="11" name="文本框 10"/>
              <p:cNvSpPr txBox="1"/>
              <p:nvPr>
                <p:custDataLst>
                  <p:tags r:id="rId12"/>
                </p:custDataLst>
              </p:nvPr>
            </p:nvSpPr>
            <p:spPr>
              <a:xfrm>
                <a:off x="7326798" y="4096809"/>
                <a:ext cx="2992120" cy="337185"/>
              </a:xfrm>
              <a:prstGeom prst="rect">
                <a:avLst/>
              </a:prstGeom>
              <a:noFill/>
            </p:spPr>
            <p:txBody>
              <a:bodyPr wrap="none" rtlCol="0">
                <a:spAutoFit/>
              </a:bodyPr>
              <a:lstStyle/>
              <a:p>
                <a:pPr algn="l"/>
                <a:r>
                  <a:rPr lang="en-US" altLang="zh-CN" sz="16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rPr>
                  <a:t>Experimental Setup and Results</a:t>
                </a:r>
                <a:endParaRPr lang="en-US" altLang="zh-CN" sz="16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endParaRPr>
              </a:p>
            </p:txBody>
          </p:sp>
        </p:grpSp>
        <p:sp>
          <p:nvSpPr>
            <p:cNvPr id="12" name="椭圆 11"/>
            <p:cNvSpPr/>
            <p:nvPr>
              <p:custDataLst>
                <p:tags r:id="rId13"/>
              </p:custDataLst>
            </p:nvPr>
          </p:nvSpPr>
          <p:spPr>
            <a:xfrm>
              <a:off x="6226946" y="4784788"/>
              <a:ext cx="830253" cy="830253"/>
            </a:xfrm>
            <a:prstGeom prst="ellipse">
              <a:avLst/>
            </a:prstGeom>
            <a:blipFill>
              <a:blip r:embed="rId7"/>
              <a:stretch>
                <a:fillRect/>
              </a:stretch>
            </a:blipFill>
            <a:ln>
              <a:noFill/>
            </a:ln>
            <a:effectLst>
              <a:innerShdw blurRad="63500" dist="50800" dir="135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Times New Roman" panose="02020603050405020304" charset="0"/>
                  <a:ea typeface="宋体" panose="02010600030101010101" pitchFamily="2" charset="-122"/>
                  <a:cs typeface="Times New Roman" panose="02020603050405020304" charset="0"/>
                  <a:sym typeface="+mn-lt"/>
                </a:rPr>
                <a:t>4</a:t>
              </a:r>
              <a:endParaRPr lang="en-US" altLang="zh-CN" sz="4800" dirty="0">
                <a:latin typeface="Times New Roman" panose="02020603050405020304" charset="0"/>
                <a:ea typeface="宋体" panose="02010600030101010101" pitchFamily="2" charset="-122"/>
                <a:cs typeface="Times New Roman" panose="02020603050405020304" charset="0"/>
                <a:sym typeface="+mn-lt"/>
              </a:endParaRPr>
            </a:p>
          </p:txBody>
        </p:sp>
        <p:grpSp>
          <p:nvGrpSpPr>
            <p:cNvPr id="19" name="组合 18"/>
            <p:cNvGrpSpPr/>
            <p:nvPr/>
          </p:nvGrpSpPr>
          <p:grpSpPr>
            <a:xfrm>
              <a:off x="7263298" y="4812162"/>
              <a:ext cx="1706880" cy="748121"/>
              <a:chOff x="7326798" y="4998680"/>
              <a:chExt cx="1706880" cy="748121"/>
            </a:xfrm>
          </p:grpSpPr>
          <p:sp>
            <p:nvSpPr>
              <p:cNvPr id="13" name="文本框 12"/>
              <p:cNvSpPr txBox="1"/>
              <p:nvPr>
                <p:custDataLst>
                  <p:tags r:id="rId14"/>
                </p:custDataLst>
              </p:nvPr>
            </p:nvSpPr>
            <p:spPr>
              <a:xfrm>
                <a:off x="7326798" y="4998680"/>
                <a:ext cx="1706880" cy="460375"/>
              </a:xfrm>
              <a:prstGeom prst="rect">
                <a:avLst/>
              </a:prstGeom>
              <a:noFill/>
            </p:spPr>
            <p:txBody>
              <a:bodyPr wrap="none" rtlCol="0">
                <a:spAutoFit/>
              </a:bodyPr>
              <a:lstStyle/>
              <a:p>
                <a:r>
                  <a:rPr lang="zh-CN" altLang="en-US" sz="2400" dirty="0">
                    <a:solidFill>
                      <a:srgbClr val="767271"/>
                    </a:solidFill>
                    <a:latin typeface="Times New Roman" panose="02020603050405020304" charset="0"/>
                    <a:ea typeface="宋体" panose="02010600030101010101" pitchFamily="2" charset="-122"/>
                    <a:cs typeface="+mn-ea"/>
                    <a:sym typeface="+mn-lt"/>
                  </a:rPr>
                  <a:t>分析与讨论</a:t>
                </a:r>
                <a:endParaRPr lang="zh-CN" altLang="en-US" sz="2400" dirty="0">
                  <a:solidFill>
                    <a:srgbClr val="767271"/>
                  </a:solidFill>
                  <a:latin typeface="Times New Roman" panose="02020603050405020304" charset="0"/>
                  <a:ea typeface="宋体" panose="02010600030101010101" pitchFamily="2" charset="-122"/>
                  <a:cs typeface="+mn-ea"/>
                  <a:sym typeface="+mn-lt"/>
                </a:endParaRPr>
              </a:p>
            </p:txBody>
          </p:sp>
          <p:sp>
            <p:nvSpPr>
              <p:cNvPr id="14" name="文本框 13"/>
              <p:cNvSpPr txBox="1"/>
              <p:nvPr>
                <p:custDataLst>
                  <p:tags r:id="rId15"/>
                </p:custDataLst>
              </p:nvPr>
            </p:nvSpPr>
            <p:spPr>
              <a:xfrm>
                <a:off x="7326798" y="5410231"/>
                <a:ext cx="1499116" cy="336570"/>
              </a:xfrm>
              <a:prstGeom prst="rect">
                <a:avLst/>
              </a:prstGeom>
              <a:noFill/>
            </p:spPr>
            <p:txBody>
              <a:bodyPr wrap="none" rtlCol="0">
                <a:spAutoFit/>
              </a:bodyPr>
              <a:lstStyle/>
              <a:p>
                <a:pPr algn="l"/>
                <a:r>
                  <a:rPr lang="en-US" altLang="zh-CN" sz="16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rPr>
                  <a:t>Analysis and Discussion</a:t>
                </a:r>
                <a:endParaRPr lang="en-US" altLang="zh-CN" sz="16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endParaRPr>
              </a:p>
            </p:txBody>
          </p:sp>
        </p:grpSp>
      </p:grpSp>
      <p:grpSp>
        <p:nvGrpSpPr>
          <p:cNvPr id="2" name="组合 1"/>
          <p:cNvGrpSpPr/>
          <p:nvPr/>
        </p:nvGrpSpPr>
        <p:grpSpPr>
          <a:xfrm>
            <a:off x="2169795" y="2323465"/>
            <a:ext cx="2303145" cy="1778000"/>
            <a:chOff x="2386339" y="2933723"/>
            <a:chExt cx="2108409" cy="1480886"/>
          </a:xfrm>
        </p:grpSpPr>
        <p:sp>
          <p:nvSpPr>
            <p:cNvPr id="15" name="文本框 14"/>
            <p:cNvSpPr txBox="1"/>
            <p:nvPr/>
          </p:nvSpPr>
          <p:spPr>
            <a:xfrm>
              <a:off x="2662986" y="2933723"/>
              <a:ext cx="1554480" cy="767945"/>
            </a:xfrm>
            <a:prstGeom prst="rect">
              <a:avLst/>
            </a:prstGeom>
            <a:noFill/>
          </p:spPr>
          <p:txBody>
            <a:bodyPr wrap="square" rtlCol="0">
              <a:spAutoFit/>
            </a:bodyPr>
            <a:lstStyle/>
            <a:p>
              <a:r>
                <a:rPr lang="zh-CN" altLang="en-US" sz="5400" dirty="0">
                  <a:solidFill>
                    <a:srgbClr val="7BAEED"/>
                  </a:solidFill>
                  <a:cs typeface="+mn-ea"/>
                  <a:sym typeface="+mn-lt"/>
                </a:rPr>
                <a:t>目录</a:t>
              </a:r>
              <a:endParaRPr lang="zh-CN" altLang="en-US" sz="5400" dirty="0">
                <a:solidFill>
                  <a:srgbClr val="7BAEED"/>
                </a:solidFill>
                <a:cs typeface="+mn-ea"/>
                <a:sym typeface="+mn-lt"/>
              </a:endParaRPr>
            </a:p>
          </p:txBody>
        </p:sp>
        <p:grpSp>
          <p:nvGrpSpPr>
            <p:cNvPr id="28" name="组合 27"/>
            <p:cNvGrpSpPr/>
            <p:nvPr/>
          </p:nvGrpSpPr>
          <p:grpSpPr>
            <a:xfrm>
              <a:off x="2386339" y="3946921"/>
              <a:ext cx="2108409" cy="467688"/>
              <a:chOff x="5154887" y="4272210"/>
              <a:chExt cx="2108409" cy="467688"/>
            </a:xfrm>
          </p:grpSpPr>
          <p:sp>
            <p:nvSpPr>
              <p:cNvPr id="29" name="矩形: 圆角 28"/>
              <p:cNvSpPr/>
              <p:nvPr/>
            </p:nvSpPr>
            <p:spPr>
              <a:xfrm>
                <a:off x="5154887" y="4272210"/>
                <a:ext cx="2108409" cy="467688"/>
              </a:xfrm>
              <a:prstGeom prst="roundRect">
                <a:avLst>
                  <a:gd name="adj" fmla="val 50000"/>
                </a:avLst>
              </a:prstGeom>
              <a:solidFill>
                <a:srgbClr val="79AD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0" name="矩形 29"/>
              <p:cNvSpPr/>
              <p:nvPr/>
            </p:nvSpPr>
            <p:spPr>
              <a:xfrm>
                <a:off x="5312339" y="4275222"/>
                <a:ext cx="1793504" cy="383444"/>
              </a:xfrm>
              <a:prstGeom prst="rect">
                <a:avLst/>
              </a:prstGeom>
            </p:spPr>
            <p:txBody>
              <a:bodyPr wrap="square">
                <a:spAutoFit/>
              </a:bodyPr>
              <a:lstStyle/>
              <a:p>
                <a:r>
                  <a:rPr lang="en-US" altLang="zh-CN" sz="2400" b="1" dirty="0">
                    <a:solidFill>
                      <a:schemeClr val="bg1"/>
                    </a:solidFill>
                    <a:cs typeface="+mn-ea"/>
                    <a:sym typeface="+mn-lt"/>
                  </a:rPr>
                  <a:t>CONTENTS</a:t>
                </a:r>
                <a:endParaRPr lang="zh-CN" altLang="en-US" sz="2400" b="1" dirty="0">
                  <a:solidFill>
                    <a:schemeClr val="bg1"/>
                  </a:solidFill>
                  <a:cs typeface="+mn-ea"/>
                  <a:sym typeface="+mn-lt"/>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988659" y="2064580"/>
            <a:ext cx="2214880" cy="2728839"/>
            <a:chOff x="4988659" y="1983567"/>
            <a:chExt cx="2214880" cy="2728839"/>
          </a:xfrm>
        </p:grpSpPr>
        <p:grpSp>
          <p:nvGrpSpPr>
            <p:cNvPr id="5" name="组合 4"/>
            <p:cNvGrpSpPr/>
            <p:nvPr/>
          </p:nvGrpSpPr>
          <p:grpSpPr>
            <a:xfrm>
              <a:off x="5260186" y="4312296"/>
              <a:ext cx="1671629" cy="400110"/>
              <a:chOff x="5147766" y="4275222"/>
              <a:chExt cx="1671629" cy="400110"/>
            </a:xfrm>
          </p:grpSpPr>
          <p:sp>
            <p:nvSpPr>
              <p:cNvPr id="6" name="矩形: 圆角 5"/>
              <p:cNvSpPr/>
              <p:nvPr/>
            </p:nvSpPr>
            <p:spPr>
              <a:xfrm>
                <a:off x="5147766" y="4275222"/>
                <a:ext cx="1671629" cy="400110"/>
              </a:xfrm>
              <a:prstGeom prst="roundRect">
                <a:avLst>
                  <a:gd name="adj" fmla="val 50000"/>
                </a:avLst>
              </a:prstGeom>
              <a:solidFill>
                <a:srgbClr val="79AD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5272200" y="4275222"/>
                <a:ext cx="1422762" cy="400110"/>
              </a:xfrm>
              <a:prstGeom prst="rect">
                <a:avLst/>
              </a:prstGeom>
            </p:spPr>
            <p:txBody>
              <a:bodyPr wrap="none">
                <a:spAutoFit/>
              </a:bodyPr>
              <a:lstStyle/>
              <a:p>
                <a:r>
                  <a:rPr lang="en-US" altLang="zh-CN" sz="2000" b="1" dirty="0">
                    <a:solidFill>
                      <a:schemeClr val="bg1"/>
                    </a:solidFill>
                    <a:cs typeface="+mn-ea"/>
                    <a:sym typeface="+mn-lt"/>
                  </a:rPr>
                  <a:t>PART ONE</a:t>
                </a:r>
                <a:endParaRPr lang="zh-CN" altLang="en-US" sz="2000" b="1" dirty="0">
                  <a:solidFill>
                    <a:schemeClr val="bg1"/>
                  </a:solidFill>
                  <a:cs typeface="+mn-ea"/>
                  <a:sym typeface="+mn-lt"/>
                </a:endParaRPr>
              </a:p>
            </p:txBody>
          </p:sp>
        </p:grpSp>
        <p:sp>
          <p:nvSpPr>
            <p:cNvPr id="8" name="文本框 7"/>
            <p:cNvSpPr txBox="1"/>
            <p:nvPr/>
          </p:nvSpPr>
          <p:spPr>
            <a:xfrm>
              <a:off x="4988659" y="3197280"/>
              <a:ext cx="2214880" cy="706755"/>
            </a:xfrm>
            <a:prstGeom prst="rect">
              <a:avLst/>
            </a:prstGeom>
            <a:noFill/>
          </p:spPr>
          <p:txBody>
            <a:bodyPr wrap="none" rtlCol="0">
              <a:spAutoFit/>
            </a:bodyPr>
            <a:lstStyle/>
            <a:p>
              <a:pPr algn="ctr"/>
              <a:r>
                <a:rPr lang="zh-CN" altLang="en-US" sz="4000" dirty="0">
                  <a:solidFill>
                    <a:srgbClr val="767271"/>
                  </a:solidFill>
                  <a:cs typeface="+mn-ea"/>
                  <a:sym typeface="+mn-lt"/>
                </a:rPr>
                <a:t>项目概述</a:t>
              </a:r>
              <a:endParaRPr lang="zh-CN" altLang="en-US" sz="4000" dirty="0">
                <a:solidFill>
                  <a:srgbClr val="767271"/>
                </a:solidFill>
                <a:cs typeface="+mn-ea"/>
                <a:sym typeface="+mn-lt"/>
              </a:endParaRPr>
            </a:p>
          </p:txBody>
        </p:sp>
        <p:sp>
          <p:nvSpPr>
            <p:cNvPr id="9" name="文本框 8"/>
            <p:cNvSpPr txBox="1"/>
            <p:nvPr/>
          </p:nvSpPr>
          <p:spPr>
            <a:xfrm>
              <a:off x="5312056" y="3860041"/>
              <a:ext cx="1610995" cy="337185"/>
            </a:xfrm>
            <a:prstGeom prst="rect">
              <a:avLst/>
            </a:prstGeom>
            <a:noFill/>
          </p:spPr>
          <p:txBody>
            <a:bodyPr wrap="none" rtlCol="0">
              <a:spAutoFit/>
            </a:bodyPr>
            <a:lstStyle/>
            <a:p>
              <a:r>
                <a:rPr lang="en-US" altLang="zh-CN" sz="1600" dirty="0">
                  <a:solidFill>
                    <a:schemeClr val="tx1">
                      <a:lumMod val="85000"/>
                      <a:lumOff val="15000"/>
                      <a:alpha val="50000"/>
                    </a:schemeClr>
                  </a:solidFill>
                  <a:latin typeface="Times New Roman" panose="02020603050405020304" charset="0"/>
                  <a:cs typeface="Times New Roman" panose="02020603050405020304" charset="0"/>
                  <a:sym typeface="+mn-lt"/>
                </a:rPr>
                <a:t>Project Overview</a:t>
              </a:r>
              <a:endParaRPr lang="en-US" altLang="zh-CN" sz="1600" dirty="0">
                <a:solidFill>
                  <a:schemeClr val="tx1">
                    <a:lumMod val="85000"/>
                    <a:lumOff val="15000"/>
                    <a:alpha val="50000"/>
                  </a:schemeClr>
                </a:solidFill>
                <a:latin typeface="Times New Roman" panose="02020603050405020304" charset="0"/>
                <a:cs typeface="Times New Roman" panose="02020603050405020304" charset="0"/>
                <a:sym typeface="+mn-lt"/>
              </a:endParaRPr>
            </a:p>
          </p:txBody>
        </p:sp>
        <p:sp>
          <p:nvSpPr>
            <p:cNvPr id="10" name="椭圆 9"/>
            <p:cNvSpPr/>
            <p:nvPr/>
          </p:nvSpPr>
          <p:spPr>
            <a:xfrm>
              <a:off x="5559679" y="1983567"/>
              <a:ext cx="1072643" cy="1072643"/>
            </a:xfrm>
            <a:prstGeom prst="ellipse">
              <a:avLst/>
            </a:prstGeom>
            <a:blipFill>
              <a:blip r:embed="rId1"/>
              <a:stretch>
                <a:fillRect/>
              </a:stretch>
            </a:blipFill>
            <a:ln>
              <a:noFill/>
            </a:ln>
            <a:effectLst>
              <a:innerShdw blurRad="63500" dist="50800" dir="135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800" dirty="0">
                  <a:cs typeface="+mn-ea"/>
                  <a:sym typeface="+mn-lt"/>
                </a:rPr>
                <a:t>01</a:t>
              </a:r>
              <a:endParaRPr lang="zh-CN" altLang="en-US" sz="4800" dirty="0">
                <a:cs typeface="+mn-ea"/>
                <a:sym typeface="+mn-l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5360" y="1621155"/>
            <a:ext cx="5560695" cy="3115310"/>
          </a:xfrm>
          <a:prstGeom prst="rect">
            <a:avLst/>
          </a:prstGeom>
          <a:noFill/>
        </p:spPr>
        <p:txBody>
          <a:bodyPr wrap="square" rtlCol="0">
            <a:spAutoFit/>
          </a:bodyPr>
          <a:lstStyle/>
          <a:p>
            <a:pPr indent="0" algn="l" fontAlgn="auto">
              <a:lnSpc>
                <a:spcPct val="120000"/>
              </a:lnSpc>
              <a:buClrTx/>
              <a:buSzTx/>
              <a:buFontTx/>
              <a:extLst>
                <a:ext uri="{35155182-B16C-46BC-9424-99874614C6A1}">
                  <wpsdc:indentchars xmlns:wpsdc="http://www.wps.cn/officeDocument/2017/drawingmlCustomData" val="0" checksum="583291441"/>
                </a:ext>
              </a:extLst>
            </a:pPr>
            <a:r>
              <a:rPr sz="20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Breakout游戏简介</a:t>
            </a:r>
            <a:endParaRPr sz="20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a:p>
            <a:pPr indent="406400" algn="just" fontAlgn="auto">
              <a:lnSpc>
                <a:spcPct val="120000"/>
              </a:lnSpc>
              <a:buClrTx/>
              <a:buSzTx/>
              <a:buFontTx/>
              <a:extLst>
                <a:ext uri="{35155182-B16C-46BC-9424-99874614C6A1}">
                  <wpsdc:indentchars xmlns:wpsdc="http://www.wps.cn/officeDocument/2017/drawingmlCustomData" val="200" checksum="1740828767"/>
                </a:ext>
              </a:extLst>
            </a:pP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游戏开始时，画面显示</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6</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排砖块，每一排的砖块的颜色不同。由下至上的颜色排序为蓝色、绿色、黄色、橘黄色、橙色和红色。游戏开始后，玩家必须控制一块平台左右移动以反弹一个球。当那个球碰到砖块时，砖块就会消失，而球就会反弹。当玩家未能用平台反弹球的话，那么玩家就输掉了那个回合。当玩家连续输掉</a:t>
            </a:r>
            <a:r>
              <a:rPr lang="en-US" altLang="zh-CN"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5</a:t>
            </a:r>
            <a:r>
              <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次后，玩家就会输掉整个游戏。玩家在游戏中的目的就是清除所有砖块。每种颜色的砖块对应的分数不一样，另外，球的移动速度会在接触砖块4次、接触砖块12次、接触橙色砖块和接触红色砖块后加速。</a:t>
            </a:r>
            <a:endParaRPr lang="zh-CN" altLang="en-US"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3" name="文本框 12"/>
          <p:cNvSpPr txBox="1"/>
          <p:nvPr/>
        </p:nvSpPr>
        <p:spPr>
          <a:xfrm>
            <a:off x="883384" y="542713"/>
            <a:ext cx="1808480" cy="583565"/>
          </a:xfrm>
          <a:prstGeom prst="rect">
            <a:avLst/>
          </a:prstGeom>
          <a:noFill/>
        </p:spPr>
        <p:txBody>
          <a:bodyPr wrap="none" rtlCol="0">
            <a:spAutoFit/>
          </a:bodyPr>
          <a:p>
            <a:pPr algn="ctr"/>
            <a:r>
              <a:rPr lang="zh-CN" altLang="en-US" sz="3200" dirty="0">
                <a:solidFill>
                  <a:srgbClr val="767271"/>
                </a:solidFill>
                <a:cs typeface="+mn-ea"/>
                <a:sym typeface="+mn-lt"/>
              </a:rPr>
              <a:t>项目概述</a:t>
            </a:r>
            <a:endParaRPr lang="zh-CN" altLang="en-US" sz="3200" dirty="0">
              <a:solidFill>
                <a:srgbClr val="767271"/>
              </a:solidFill>
              <a:cs typeface="+mn-ea"/>
              <a:sym typeface="+mn-lt"/>
            </a:endParaRPr>
          </a:p>
        </p:txBody>
      </p:sp>
      <p:pic>
        <p:nvPicPr>
          <p:cNvPr id="3" name="图片 2"/>
          <p:cNvPicPr>
            <a:picLocks noChangeAspect="1"/>
          </p:cNvPicPr>
          <p:nvPr/>
        </p:nvPicPr>
        <p:blipFill>
          <a:blip r:embed="rId1"/>
          <a:stretch>
            <a:fillRect/>
          </a:stretch>
        </p:blipFill>
        <p:spPr>
          <a:xfrm>
            <a:off x="6659880" y="1621155"/>
            <a:ext cx="4764405" cy="31153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1590" y="1392555"/>
            <a:ext cx="9952355" cy="4443730"/>
          </a:xfrm>
          <a:prstGeom prst="rect">
            <a:avLst/>
          </a:prstGeom>
          <a:noFill/>
        </p:spPr>
        <p:txBody>
          <a:bodyPr wrap="square" rtlCol="0">
            <a:spAutoFit/>
          </a:bodyPr>
          <a:lstStyle/>
          <a:p>
            <a:pPr indent="0" algn="l" fontAlgn="auto">
              <a:lnSpc>
                <a:spcPct val="120000"/>
              </a:lnSpc>
              <a:extLst>
                <a:ext uri="{35155182-B16C-46BC-9424-99874614C6A1}">
                  <wpsdc:indentchars xmlns:wpsdc="http://www.wps.cn/officeDocument/2017/drawingmlCustomData" val="0" checksum="583291441"/>
                </a:ext>
              </a:extLst>
            </a:pPr>
            <a:r>
              <a:rPr sz="20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项目背景</a:t>
            </a:r>
            <a:endParaRPr sz="20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a:p>
            <a:pPr indent="406400" algn="l" fontAlgn="auto">
              <a:lnSpc>
                <a:spcPct val="120000"/>
              </a:lnSpc>
              <a:extLst>
                <a:ext uri="{35155182-B16C-46BC-9424-99874614C6A1}">
                  <wpsdc:indentchars xmlns:wpsdc="http://www.wps.cn/officeDocument/2017/drawingmlCustomData" val="200" checksum="1740828767"/>
                </a:ext>
              </a:extLst>
            </a:pPr>
            <a:r>
              <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随着人工智能技术的迅速发展，深度学习已成为解决复杂问题的强大工具。尤其是深度强化学习（DRL），它结合了深度学习和强化学习的优势，能够使计算机在没有明确指令的情况下学习如何完成复杂的任务。Atari游戏“Breakout”是深度强化学习研究中的一个经典案例，通过这款游戏，研究人员可以探索和测试不同的算法在视觉输入和策略学习方面的效果。</a:t>
            </a:r>
            <a:endPar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a:p>
            <a:pPr indent="508000" algn="l" fontAlgn="auto">
              <a:lnSpc>
                <a:spcPct val="120000"/>
              </a:lnSpc>
              <a:extLst>
                <a:ext uri="{35155182-B16C-46BC-9424-99874614C6A1}">
                  <wpsdc:indentchars xmlns:wpsdc="http://www.wps.cn/officeDocument/2017/drawingmlCustomData" val="200" checksum="282533468"/>
                </a:ext>
              </a:extLst>
            </a:pPr>
            <a:endParaRPr sz="20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a:p>
            <a:pPr indent="0" algn="l" fontAlgn="auto">
              <a:lnSpc>
                <a:spcPct val="120000"/>
              </a:lnSpc>
              <a:buClrTx/>
              <a:buSzTx/>
              <a:buFontTx/>
              <a:extLst>
                <a:ext uri="{35155182-B16C-46BC-9424-99874614C6A1}">
                  <wpsdc:indentchars xmlns:wpsdc="http://www.wps.cn/officeDocument/2017/drawingmlCustomData" val="0" checksum="583291441"/>
                </a:ext>
              </a:extLst>
            </a:pPr>
            <a:r>
              <a:rPr sz="20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项目目标</a:t>
            </a:r>
            <a:endParaRPr sz="20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a:p>
            <a:pPr indent="406400" algn="l" fontAlgn="auto">
              <a:lnSpc>
                <a:spcPct val="120000"/>
              </a:lnSpc>
              <a:buClrTx/>
              <a:buSzTx/>
              <a:buFontTx/>
              <a:extLst>
                <a:ext uri="{35155182-B16C-46BC-9424-99874614C6A1}">
                  <wpsdc:indentchars xmlns:wpsdc="http://www.wps.cn/officeDocument/2017/drawingmlCustomData" val="200" checksum="1740828767"/>
                </a:ext>
              </a:extLst>
            </a:pPr>
            <a:r>
              <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本项目旨在进一步提升使用深度强化学习技术在“Breakout”游戏中的表现。通过设计和实现一个高效的DQN（深度Q网络）模型，我们计划达到以下几个具体目标：</a:t>
            </a:r>
            <a:endPar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a:p>
            <a:pPr indent="406400" algn="l" fontAlgn="auto">
              <a:lnSpc>
                <a:spcPct val="120000"/>
              </a:lnSpc>
              <a:extLst>
                <a:ext uri="{35155182-B16C-46BC-9424-99874614C6A1}">
                  <wpsdc:indentchars xmlns:wpsdc="http://www.wps.cn/officeDocument/2017/drawingmlCustomData" val="200" checksum="1740828767"/>
                </a:ext>
              </a:extLst>
            </a:pPr>
            <a:r>
              <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1. 性能优化：通过改进神经网络架构和学习算法，提高AI在游戏中的得分和效率。</a:t>
            </a:r>
            <a:endPar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a:p>
            <a:pPr indent="406400" algn="l" fontAlgn="auto">
              <a:lnSpc>
                <a:spcPct val="120000"/>
              </a:lnSpc>
              <a:extLst>
                <a:ext uri="{35155182-B16C-46BC-9424-99874614C6A1}">
                  <wpsdc:indentchars xmlns:wpsdc="http://www.wps.cn/officeDocument/2017/drawingmlCustomData" val="200" checksum="1740828767"/>
                </a:ext>
              </a:extLst>
            </a:pPr>
            <a:r>
              <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2. 策略改进：分析和优化探索与利用策略（如epsilon贪心策略），以更快地学习有效策略并提高稳定性。</a:t>
            </a:r>
            <a:endPar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a:p>
            <a:pPr indent="406400" algn="l" fontAlgn="auto">
              <a:lnSpc>
                <a:spcPct val="120000"/>
              </a:lnSpc>
              <a:extLst>
                <a:ext uri="{35155182-B16C-46BC-9424-99874614C6A1}">
                  <wpsdc:indentchars xmlns:wpsdc="http://www.wps.cn/officeDocument/2017/drawingmlCustomData" val="200" checksum="1740828767"/>
                </a:ext>
              </a:extLst>
            </a:pPr>
            <a:r>
              <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3. 经验利用：优化经验回放机制，以增强学习过程中的数据利用效率，减少学习时间。</a:t>
            </a:r>
            <a:endPar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a:p>
            <a:pPr indent="406400" algn="l" fontAlgn="auto">
              <a:lnSpc>
                <a:spcPct val="120000"/>
              </a:lnSpc>
              <a:extLst>
                <a:ext uri="{35155182-B16C-46BC-9424-99874614C6A1}">
                  <wpsdc:indentchars xmlns:wpsdc="http://www.wps.cn/officeDocument/2017/drawingmlCustomData" val="200" checksum="1740828767"/>
                </a:ext>
              </a:extLst>
            </a:pPr>
            <a:r>
              <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rPr>
              <a:t>4. 系统可靠性：确保系统在各种条件下都能稳定运行，包括不同的游戏环境设置和参数配置。</a:t>
            </a:r>
            <a:endPar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a:p>
            <a:pPr indent="0" algn="l" fontAlgn="auto">
              <a:lnSpc>
                <a:spcPct val="120000"/>
              </a:lnSpc>
            </a:pPr>
            <a:endParaRPr sz="16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sym typeface="+mn-lt"/>
            </a:endParaRPr>
          </a:p>
        </p:txBody>
      </p:sp>
      <p:sp>
        <p:nvSpPr>
          <p:cNvPr id="13" name="文本框 12"/>
          <p:cNvSpPr txBox="1"/>
          <p:nvPr/>
        </p:nvSpPr>
        <p:spPr>
          <a:xfrm>
            <a:off x="883384" y="542713"/>
            <a:ext cx="1808480" cy="583565"/>
          </a:xfrm>
          <a:prstGeom prst="rect">
            <a:avLst/>
          </a:prstGeom>
          <a:noFill/>
        </p:spPr>
        <p:txBody>
          <a:bodyPr wrap="none" rtlCol="0">
            <a:spAutoFit/>
          </a:bodyPr>
          <a:p>
            <a:pPr algn="ctr"/>
            <a:r>
              <a:rPr lang="zh-CN" altLang="en-US" sz="3200" dirty="0">
                <a:solidFill>
                  <a:srgbClr val="767271"/>
                </a:solidFill>
                <a:cs typeface="+mn-ea"/>
                <a:sym typeface="+mn-lt"/>
              </a:rPr>
              <a:t>项目概述</a:t>
            </a:r>
            <a:endParaRPr lang="zh-CN" altLang="en-US" sz="3200" dirty="0">
              <a:solidFill>
                <a:srgbClr val="767271"/>
              </a:solidFill>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988661" y="2064580"/>
            <a:ext cx="2214880" cy="2728839"/>
            <a:chOff x="4988661" y="1983567"/>
            <a:chExt cx="2214880" cy="2728839"/>
          </a:xfrm>
        </p:grpSpPr>
        <p:grpSp>
          <p:nvGrpSpPr>
            <p:cNvPr id="5" name="组合 4"/>
            <p:cNvGrpSpPr/>
            <p:nvPr/>
          </p:nvGrpSpPr>
          <p:grpSpPr>
            <a:xfrm>
              <a:off x="5260186" y="4312296"/>
              <a:ext cx="1671629" cy="400110"/>
              <a:chOff x="5147766" y="4275222"/>
              <a:chExt cx="1671629" cy="400110"/>
            </a:xfrm>
          </p:grpSpPr>
          <p:sp>
            <p:nvSpPr>
              <p:cNvPr id="6" name="矩形: 圆角 5"/>
              <p:cNvSpPr/>
              <p:nvPr/>
            </p:nvSpPr>
            <p:spPr>
              <a:xfrm>
                <a:off x="5147766" y="4275222"/>
                <a:ext cx="1671629" cy="400110"/>
              </a:xfrm>
              <a:prstGeom prst="roundRect">
                <a:avLst>
                  <a:gd name="adj" fmla="val 50000"/>
                </a:avLst>
              </a:prstGeom>
              <a:solidFill>
                <a:srgbClr val="79AD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5272200" y="4275222"/>
                <a:ext cx="1482090" cy="398780"/>
              </a:xfrm>
              <a:prstGeom prst="rect">
                <a:avLst/>
              </a:prstGeom>
            </p:spPr>
            <p:txBody>
              <a:bodyPr wrap="none">
                <a:spAutoFit/>
              </a:bodyPr>
              <a:lstStyle/>
              <a:p>
                <a:r>
                  <a:rPr lang="en-US" altLang="zh-CN" sz="2000" b="1" dirty="0">
                    <a:solidFill>
                      <a:schemeClr val="bg1"/>
                    </a:solidFill>
                    <a:cs typeface="+mn-ea"/>
                    <a:sym typeface="+mn-lt"/>
                  </a:rPr>
                  <a:t>PART TWO</a:t>
                </a:r>
                <a:endParaRPr lang="zh-CN" altLang="en-US" sz="2000" b="1" dirty="0">
                  <a:solidFill>
                    <a:schemeClr val="bg1"/>
                  </a:solidFill>
                  <a:cs typeface="+mn-ea"/>
                  <a:sym typeface="+mn-lt"/>
                </a:endParaRPr>
              </a:p>
            </p:txBody>
          </p:sp>
        </p:grpSp>
        <p:sp>
          <p:nvSpPr>
            <p:cNvPr id="8" name="文本框 7"/>
            <p:cNvSpPr txBox="1"/>
            <p:nvPr/>
          </p:nvSpPr>
          <p:spPr>
            <a:xfrm>
              <a:off x="4988661" y="3197280"/>
              <a:ext cx="2214880" cy="706755"/>
            </a:xfrm>
            <a:prstGeom prst="rect">
              <a:avLst/>
            </a:prstGeom>
            <a:noFill/>
          </p:spPr>
          <p:txBody>
            <a:bodyPr wrap="none" rtlCol="0">
              <a:spAutoFit/>
            </a:bodyPr>
            <a:lstStyle/>
            <a:p>
              <a:pPr algn="ctr"/>
              <a:r>
                <a:rPr lang="zh-CN" altLang="en-US" sz="4000" dirty="0">
                  <a:solidFill>
                    <a:srgbClr val="767271"/>
                  </a:solidFill>
                  <a:cs typeface="+mn-ea"/>
                  <a:sym typeface="+mn-lt"/>
                </a:rPr>
                <a:t>技术</a:t>
              </a:r>
              <a:r>
                <a:rPr lang="zh-CN" altLang="en-US" sz="4000" dirty="0">
                  <a:solidFill>
                    <a:srgbClr val="767271"/>
                  </a:solidFill>
                  <a:cs typeface="+mn-ea"/>
                  <a:sym typeface="+mn-lt"/>
                </a:rPr>
                <a:t>背景</a:t>
              </a:r>
              <a:endParaRPr lang="zh-CN" altLang="en-US" sz="4000" dirty="0">
                <a:solidFill>
                  <a:srgbClr val="767271"/>
                </a:solidFill>
                <a:cs typeface="+mn-ea"/>
                <a:sym typeface="+mn-lt"/>
              </a:endParaRPr>
            </a:p>
          </p:txBody>
        </p:sp>
        <p:sp>
          <p:nvSpPr>
            <p:cNvPr id="9" name="文本框 8"/>
            <p:cNvSpPr txBox="1"/>
            <p:nvPr/>
          </p:nvSpPr>
          <p:spPr>
            <a:xfrm>
              <a:off x="5089806" y="3860041"/>
              <a:ext cx="2012950" cy="337185"/>
            </a:xfrm>
            <a:prstGeom prst="rect">
              <a:avLst/>
            </a:prstGeom>
            <a:noFill/>
          </p:spPr>
          <p:txBody>
            <a:bodyPr wrap="none" rtlCol="0">
              <a:spAutoFit/>
            </a:bodyPr>
            <a:lstStyle/>
            <a:p>
              <a:pPr algn="l"/>
              <a:r>
                <a:rPr lang="en-US" altLang="zh-CN" sz="16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rPr>
                <a:t>Technical Background</a:t>
              </a:r>
              <a:endParaRPr lang="en-US" altLang="zh-CN" sz="1600" dirty="0">
                <a:solidFill>
                  <a:schemeClr val="tx1">
                    <a:lumMod val="85000"/>
                    <a:lumOff val="15000"/>
                    <a:alpha val="50000"/>
                  </a:schemeClr>
                </a:solidFill>
                <a:latin typeface="Times New Roman" panose="02020603050405020304" charset="0"/>
                <a:cs typeface="Times New Roman" panose="02020603050405020304" charset="0"/>
                <a:sym typeface="+mn-lt"/>
              </a:endParaRPr>
            </a:p>
          </p:txBody>
        </p:sp>
        <p:sp>
          <p:nvSpPr>
            <p:cNvPr id="10" name="椭圆 9"/>
            <p:cNvSpPr/>
            <p:nvPr/>
          </p:nvSpPr>
          <p:spPr>
            <a:xfrm>
              <a:off x="5559679" y="1983567"/>
              <a:ext cx="1072643" cy="1072643"/>
            </a:xfrm>
            <a:prstGeom prst="ellipse">
              <a:avLst/>
            </a:prstGeom>
            <a:blipFill>
              <a:blip r:embed="rId1"/>
              <a:stretch>
                <a:fillRect/>
              </a:stretch>
            </a:blipFill>
            <a:ln>
              <a:noFill/>
            </a:ln>
            <a:effectLst>
              <a:innerShdw blurRad="63500" dist="50800" dir="135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800" dirty="0">
                  <a:cs typeface="+mn-ea"/>
                  <a:sym typeface="+mn-lt"/>
                </a:rPr>
                <a:t>02</a:t>
              </a:r>
              <a:endParaRPr lang="zh-CN" altLang="en-US" sz="4800" dirty="0">
                <a:cs typeface="+mn-ea"/>
                <a:sym typeface="+mn-l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9328049" y="3303452"/>
            <a:ext cx="1677035" cy="368300"/>
          </a:xfrm>
          <a:prstGeom prst="rect">
            <a:avLst/>
          </a:prstGeom>
          <a:noFill/>
        </p:spPr>
        <p:txBody>
          <a:bodyPr wrap="none" rtlCol="0">
            <a:spAutoFit/>
          </a:bodyPr>
          <a:lstStyle/>
          <a:p>
            <a:pPr algn="l"/>
            <a:r>
              <a:rPr dirty="0">
                <a:solidFill>
                  <a:schemeClr val="tx1">
                    <a:lumMod val="75000"/>
                    <a:lumOff val="25000"/>
                  </a:schemeClr>
                </a:solidFill>
                <a:cs typeface="+mn-ea"/>
                <a:sym typeface="+mn-lt"/>
              </a:rPr>
              <a:t>策略（Policy）</a:t>
            </a:r>
            <a:endParaRPr lang="zh-CN" altLang="en-US" dirty="0">
              <a:solidFill>
                <a:schemeClr val="tx1">
                  <a:lumMod val="75000"/>
                  <a:lumOff val="25000"/>
                </a:schemeClr>
              </a:solidFill>
              <a:cs typeface="+mn-ea"/>
              <a:sym typeface="+mn-lt"/>
            </a:endParaRPr>
          </a:p>
        </p:txBody>
      </p:sp>
      <p:sp>
        <p:nvSpPr>
          <p:cNvPr id="33" name="太阳形 44"/>
          <p:cNvSpPr>
            <a:spLocks noChangeArrowheads="1"/>
          </p:cNvSpPr>
          <p:nvPr>
            <p:custDataLst>
              <p:tags r:id="rId2"/>
            </p:custDataLst>
          </p:nvPr>
        </p:nvSpPr>
        <p:spPr bwMode="auto">
          <a:xfrm>
            <a:off x="8650137" y="3439162"/>
            <a:ext cx="452332" cy="451650"/>
          </a:xfrm>
          <a:custGeom>
            <a:avLst/>
            <a:gdLst>
              <a:gd name="T0" fmla="*/ 1562 w 12825"/>
              <a:gd name="T1" fmla="*/ 11263 h 12824"/>
              <a:gd name="T2" fmla="*/ 5333 w 12825"/>
              <a:gd name="T3" fmla="*/ 12824 h 12824"/>
              <a:gd name="T4" fmla="*/ 9103 w 12825"/>
              <a:gd name="T5" fmla="*/ 11263 h 12824"/>
              <a:gd name="T6" fmla="*/ 10665 w 12825"/>
              <a:gd name="T7" fmla="*/ 7492 h 12824"/>
              <a:gd name="T8" fmla="*/ 9742 w 12825"/>
              <a:gd name="T9" fmla="*/ 4491 h 12824"/>
              <a:gd name="T10" fmla="*/ 10477 w 12825"/>
              <a:gd name="T11" fmla="*/ 3797 h 12824"/>
              <a:gd name="T12" fmla="*/ 12411 w 12825"/>
              <a:gd name="T13" fmla="*/ 990 h 12824"/>
              <a:gd name="T14" fmla="*/ 11835 w 12825"/>
              <a:gd name="T15" fmla="*/ 414 h 12824"/>
              <a:gd name="T16" fmla="*/ 8826 w 12825"/>
              <a:gd name="T17" fmla="*/ 2552 h 12824"/>
              <a:gd name="T18" fmla="*/ 7409 w 12825"/>
              <a:gd name="T19" fmla="*/ 2578 h 12824"/>
              <a:gd name="T20" fmla="*/ 3257 w 12825"/>
              <a:gd name="T21" fmla="*/ 2578 h 12824"/>
              <a:gd name="T22" fmla="*/ 419 w 12825"/>
              <a:gd name="T23" fmla="*/ 5416 h 12824"/>
              <a:gd name="T24" fmla="*/ 419 w 12825"/>
              <a:gd name="T25" fmla="*/ 9568 h 12824"/>
              <a:gd name="T26" fmla="*/ 5333 w 12825"/>
              <a:gd name="T27" fmla="*/ 10225 h 12824"/>
              <a:gd name="T28" fmla="*/ 5333 w 12825"/>
              <a:gd name="T29" fmla="*/ 4759 h 12824"/>
              <a:gd name="T30" fmla="*/ 6224 w 12825"/>
              <a:gd name="T31" fmla="*/ 5883 h 12824"/>
              <a:gd name="T32" fmla="*/ 3493 w 12825"/>
              <a:gd name="T33" fmla="*/ 7492 h 12824"/>
              <a:gd name="T34" fmla="*/ 7172 w 12825"/>
              <a:gd name="T35" fmla="*/ 7492 h 12824"/>
              <a:gd name="T36" fmla="*/ 7690 w 12825"/>
              <a:gd name="T37" fmla="*/ 6111 h 12824"/>
              <a:gd name="T38" fmla="*/ 8853 w 12825"/>
              <a:gd name="T39" fmla="*/ 3825 h 12824"/>
              <a:gd name="T40" fmla="*/ 9459 w 12825"/>
              <a:gd name="T41" fmla="*/ 3163 h 12824"/>
              <a:gd name="T42" fmla="*/ 9646 w 12825"/>
              <a:gd name="T43" fmla="*/ 2974 h 12824"/>
              <a:gd name="T44" fmla="*/ 10833 w 12825"/>
              <a:gd name="T45" fmla="*/ 1992 h 12824"/>
              <a:gd name="T46" fmla="*/ 9849 w 12825"/>
              <a:gd name="T47" fmla="*/ 3181 h 12824"/>
              <a:gd name="T48" fmla="*/ 9661 w 12825"/>
              <a:gd name="T49" fmla="*/ 3365 h 12824"/>
              <a:gd name="T50" fmla="*/ 8999 w 12825"/>
              <a:gd name="T51" fmla="*/ 3972 h 12824"/>
              <a:gd name="T52" fmla="*/ 8528 w 12825"/>
              <a:gd name="T53" fmla="*/ 4372 h 12824"/>
              <a:gd name="T54" fmla="*/ 8453 w 12825"/>
              <a:gd name="T55" fmla="*/ 4297 h 12824"/>
              <a:gd name="T56" fmla="*/ 8853 w 12825"/>
              <a:gd name="T57" fmla="*/ 3825 h 12824"/>
              <a:gd name="T58" fmla="*/ 5333 w 12825"/>
              <a:gd name="T59" fmla="*/ 8465 h 12824"/>
              <a:gd name="T60" fmla="*/ 5333 w 12825"/>
              <a:gd name="T61" fmla="*/ 6519 h 12824"/>
              <a:gd name="T62" fmla="*/ 5199 w 12825"/>
              <a:gd name="T63" fmla="*/ 7626 h 12824"/>
              <a:gd name="T64" fmla="*/ 6305 w 12825"/>
              <a:gd name="T65" fmla="*/ 7492 h 12824"/>
              <a:gd name="T66" fmla="*/ 5333 w 12825"/>
              <a:gd name="T67" fmla="*/ 3026 h 12824"/>
              <a:gd name="T68" fmla="*/ 7225 w 12825"/>
              <a:gd name="T69" fmla="*/ 4429 h 12824"/>
              <a:gd name="T70" fmla="*/ 2788 w 12825"/>
              <a:gd name="T71" fmla="*/ 4947 h 12824"/>
              <a:gd name="T72" fmla="*/ 2788 w 12825"/>
              <a:gd name="T73" fmla="*/ 10037 h 12824"/>
              <a:gd name="T74" fmla="*/ 7878 w 12825"/>
              <a:gd name="T75" fmla="*/ 10037 h 12824"/>
              <a:gd name="T76" fmla="*/ 8396 w 12825"/>
              <a:gd name="T77" fmla="*/ 5599 h 12824"/>
              <a:gd name="T78" fmla="*/ 9799 w 12825"/>
              <a:gd name="T79" fmla="*/ 7492 h 12824"/>
              <a:gd name="T80" fmla="*/ 5333 w 12825"/>
              <a:gd name="T81" fmla="*/ 11958 h 12824"/>
              <a:gd name="T82" fmla="*/ 867 w 12825"/>
              <a:gd name="T83" fmla="*/ 7492 h 12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25" h="12824">
                <a:moveTo>
                  <a:pt x="419" y="9568"/>
                </a:moveTo>
                <a:cubicBezTo>
                  <a:pt x="688" y="10203"/>
                  <a:pt x="1072" y="10773"/>
                  <a:pt x="1562" y="11263"/>
                </a:cubicBezTo>
                <a:cubicBezTo>
                  <a:pt x="2052" y="11752"/>
                  <a:pt x="2622" y="12137"/>
                  <a:pt x="3257" y="12405"/>
                </a:cubicBezTo>
                <a:cubicBezTo>
                  <a:pt x="3915" y="12683"/>
                  <a:pt x="4613" y="12824"/>
                  <a:pt x="5333" y="12824"/>
                </a:cubicBezTo>
                <a:cubicBezTo>
                  <a:pt x="6052" y="12824"/>
                  <a:pt x="6751" y="12683"/>
                  <a:pt x="7409" y="12405"/>
                </a:cubicBezTo>
                <a:cubicBezTo>
                  <a:pt x="8044" y="12137"/>
                  <a:pt x="8614" y="11752"/>
                  <a:pt x="9103" y="11263"/>
                </a:cubicBezTo>
                <a:cubicBezTo>
                  <a:pt x="9593" y="10773"/>
                  <a:pt x="9978" y="10203"/>
                  <a:pt x="10246" y="9568"/>
                </a:cubicBezTo>
                <a:cubicBezTo>
                  <a:pt x="10524" y="8910"/>
                  <a:pt x="10665" y="8212"/>
                  <a:pt x="10665" y="7492"/>
                </a:cubicBezTo>
                <a:cubicBezTo>
                  <a:pt x="10665" y="6772"/>
                  <a:pt x="10524" y="6074"/>
                  <a:pt x="10246" y="5416"/>
                </a:cubicBezTo>
                <a:cubicBezTo>
                  <a:pt x="10108" y="5090"/>
                  <a:pt x="9939" y="4781"/>
                  <a:pt x="9742" y="4491"/>
                </a:cubicBezTo>
                <a:cubicBezTo>
                  <a:pt x="9917" y="4335"/>
                  <a:pt x="10095" y="4170"/>
                  <a:pt x="10273" y="3998"/>
                </a:cubicBezTo>
                <a:cubicBezTo>
                  <a:pt x="10347" y="3927"/>
                  <a:pt x="10436" y="3840"/>
                  <a:pt x="10477" y="3797"/>
                </a:cubicBezTo>
                <a:lnTo>
                  <a:pt x="10477" y="3797"/>
                </a:lnTo>
                <a:cubicBezTo>
                  <a:pt x="11768" y="2507"/>
                  <a:pt x="12385" y="1051"/>
                  <a:pt x="12411" y="990"/>
                </a:cubicBezTo>
                <a:lnTo>
                  <a:pt x="12825" y="0"/>
                </a:lnTo>
                <a:lnTo>
                  <a:pt x="11835" y="414"/>
                </a:lnTo>
                <a:cubicBezTo>
                  <a:pt x="11774" y="439"/>
                  <a:pt x="10319" y="1056"/>
                  <a:pt x="9029" y="2346"/>
                </a:cubicBezTo>
                <a:cubicBezTo>
                  <a:pt x="9015" y="2359"/>
                  <a:pt x="8943" y="2431"/>
                  <a:pt x="8826" y="2552"/>
                </a:cubicBezTo>
                <a:cubicBezTo>
                  <a:pt x="8654" y="2729"/>
                  <a:pt x="8489" y="2907"/>
                  <a:pt x="8334" y="3083"/>
                </a:cubicBezTo>
                <a:cubicBezTo>
                  <a:pt x="8044" y="2885"/>
                  <a:pt x="7735" y="2716"/>
                  <a:pt x="7409" y="2578"/>
                </a:cubicBezTo>
                <a:cubicBezTo>
                  <a:pt x="6751" y="2300"/>
                  <a:pt x="6052" y="2159"/>
                  <a:pt x="5333" y="2159"/>
                </a:cubicBezTo>
                <a:cubicBezTo>
                  <a:pt x="4613" y="2159"/>
                  <a:pt x="3915" y="2300"/>
                  <a:pt x="3257" y="2578"/>
                </a:cubicBezTo>
                <a:cubicBezTo>
                  <a:pt x="2622" y="2847"/>
                  <a:pt x="2052" y="3231"/>
                  <a:pt x="1562" y="3721"/>
                </a:cubicBezTo>
                <a:cubicBezTo>
                  <a:pt x="1072" y="4211"/>
                  <a:pt x="688" y="4781"/>
                  <a:pt x="419" y="5416"/>
                </a:cubicBezTo>
                <a:cubicBezTo>
                  <a:pt x="141" y="6074"/>
                  <a:pt x="0" y="6772"/>
                  <a:pt x="0" y="7492"/>
                </a:cubicBezTo>
                <a:cubicBezTo>
                  <a:pt x="0" y="8212"/>
                  <a:pt x="141" y="8910"/>
                  <a:pt x="419" y="9568"/>
                </a:cubicBezTo>
                <a:close/>
                <a:moveTo>
                  <a:pt x="8065" y="7492"/>
                </a:moveTo>
                <a:cubicBezTo>
                  <a:pt x="8065" y="8999"/>
                  <a:pt x="6840" y="10225"/>
                  <a:pt x="5333" y="10225"/>
                </a:cubicBezTo>
                <a:cubicBezTo>
                  <a:pt x="3826" y="10225"/>
                  <a:pt x="2600" y="8999"/>
                  <a:pt x="2600" y="7492"/>
                </a:cubicBezTo>
                <a:cubicBezTo>
                  <a:pt x="2600" y="5985"/>
                  <a:pt x="3826" y="4759"/>
                  <a:pt x="5333" y="4759"/>
                </a:cubicBezTo>
                <a:cubicBezTo>
                  <a:pt x="5836" y="4759"/>
                  <a:pt x="6308" y="4896"/>
                  <a:pt x="6714" y="5135"/>
                </a:cubicBezTo>
                <a:cubicBezTo>
                  <a:pt x="6548" y="5374"/>
                  <a:pt x="6383" y="5625"/>
                  <a:pt x="6224" y="5883"/>
                </a:cubicBezTo>
                <a:cubicBezTo>
                  <a:pt x="5960" y="5736"/>
                  <a:pt x="5656" y="5652"/>
                  <a:pt x="5333" y="5652"/>
                </a:cubicBezTo>
                <a:cubicBezTo>
                  <a:pt x="4318" y="5652"/>
                  <a:pt x="3493" y="6478"/>
                  <a:pt x="3493" y="7492"/>
                </a:cubicBezTo>
                <a:cubicBezTo>
                  <a:pt x="3493" y="8506"/>
                  <a:pt x="4318" y="9331"/>
                  <a:pt x="5333" y="9331"/>
                </a:cubicBezTo>
                <a:cubicBezTo>
                  <a:pt x="6347" y="9331"/>
                  <a:pt x="7172" y="8506"/>
                  <a:pt x="7172" y="7492"/>
                </a:cubicBezTo>
                <a:cubicBezTo>
                  <a:pt x="7172" y="7169"/>
                  <a:pt x="7088" y="6865"/>
                  <a:pt x="6941" y="6600"/>
                </a:cubicBezTo>
                <a:cubicBezTo>
                  <a:pt x="7200" y="6441"/>
                  <a:pt x="7450" y="6276"/>
                  <a:pt x="7690" y="6111"/>
                </a:cubicBezTo>
                <a:cubicBezTo>
                  <a:pt x="7928" y="6516"/>
                  <a:pt x="8065" y="6988"/>
                  <a:pt x="8065" y="7492"/>
                </a:cubicBezTo>
                <a:close/>
                <a:moveTo>
                  <a:pt x="8853" y="3825"/>
                </a:moveTo>
                <a:cubicBezTo>
                  <a:pt x="8907" y="3763"/>
                  <a:pt x="8962" y="3700"/>
                  <a:pt x="9018" y="3637"/>
                </a:cubicBezTo>
                <a:cubicBezTo>
                  <a:pt x="9158" y="3481"/>
                  <a:pt x="9305" y="3322"/>
                  <a:pt x="9459" y="3163"/>
                </a:cubicBezTo>
                <a:lnTo>
                  <a:pt x="9460" y="3162"/>
                </a:lnTo>
                <a:cubicBezTo>
                  <a:pt x="9577" y="3041"/>
                  <a:pt x="9645" y="2974"/>
                  <a:pt x="9646" y="2974"/>
                </a:cubicBezTo>
                <a:lnTo>
                  <a:pt x="9649" y="2970"/>
                </a:lnTo>
                <a:cubicBezTo>
                  <a:pt x="10042" y="2577"/>
                  <a:pt x="10456" y="2251"/>
                  <a:pt x="10833" y="1992"/>
                </a:cubicBezTo>
                <a:cubicBezTo>
                  <a:pt x="10573" y="2369"/>
                  <a:pt x="10247" y="2782"/>
                  <a:pt x="9855" y="3175"/>
                </a:cubicBezTo>
                <a:lnTo>
                  <a:pt x="9849" y="3181"/>
                </a:lnTo>
                <a:cubicBezTo>
                  <a:pt x="9837" y="3193"/>
                  <a:pt x="9772" y="3259"/>
                  <a:pt x="9662" y="3364"/>
                </a:cubicBezTo>
                <a:lnTo>
                  <a:pt x="9661" y="3365"/>
                </a:lnTo>
                <a:cubicBezTo>
                  <a:pt x="9503" y="3519"/>
                  <a:pt x="9344" y="3667"/>
                  <a:pt x="9187" y="3807"/>
                </a:cubicBezTo>
                <a:cubicBezTo>
                  <a:pt x="9124" y="3863"/>
                  <a:pt x="9061" y="3918"/>
                  <a:pt x="8999" y="3972"/>
                </a:cubicBezTo>
                <a:lnTo>
                  <a:pt x="8996" y="3974"/>
                </a:lnTo>
                <a:cubicBezTo>
                  <a:pt x="8857" y="4096"/>
                  <a:pt x="8700" y="4230"/>
                  <a:pt x="8528" y="4372"/>
                </a:cubicBezTo>
                <a:cubicBezTo>
                  <a:pt x="8406" y="4473"/>
                  <a:pt x="8276" y="4578"/>
                  <a:pt x="8140" y="4685"/>
                </a:cubicBezTo>
                <a:cubicBezTo>
                  <a:pt x="8247" y="4548"/>
                  <a:pt x="8352" y="4419"/>
                  <a:pt x="8453" y="4297"/>
                </a:cubicBezTo>
                <a:cubicBezTo>
                  <a:pt x="8594" y="4125"/>
                  <a:pt x="8728" y="3968"/>
                  <a:pt x="8851" y="3828"/>
                </a:cubicBezTo>
                <a:lnTo>
                  <a:pt x="8853" y="3825"/>
                </a:lnTo>
                <a:close/>
                <a:moveTo>
                  <a:pt x="6305" y="7492"/>
                </a:moveTo>
                <a:cubicBezTo>
                  <a:pt x="6305" y="8028"/>
                  <a:pt x="5869" y="8465"/>
                  <a:pt x="5333" y="8465"/>
                </a:cubicBezTo>
                <a:cubicBezTo>
                  <a:pt x="4796" y="8465"/>
                  <a:pt x="4360" y="8028"/>
                  <a:pt x="4360" y="7492"/>
                </a:cubicBezTo>
                <a:cubicBezTo>
                  <a:pt x="4360" y="6955"/>
                  <a:pt x="4796" y="6519"/>
                  <a:pt x="5333" y="6519"/>
                </a:cubicBezTo>
                <a:cubicBezTo>
                  <a:pt x="5495" y="6519"/>
                  <a:pt x="5648" y="6559"/>
                  <a:pt x="5782" y="6630"/>
                </a:cubicBezTo>
                <a:lnTo>
                  <a:pt x="5199" y="7626"/>
                </a:lnTo>
                <a:lnTo>
                  <a:pt x="6195" y="7042"/>
                </a:lnTo>
                <a:cubicBezTo>
                  <a:pt x="6265" y="7177"/>
                  <a:pt x="6305" y="7330"/>
                  <a:pt x="6305" y="7492"/>
                </a:cubicBezTo>
                <a:close/>
                <a:moveTo>
                  <a:pt x="2175" y="4334"/>
                </a:moveTo>
                <a:cubicBezTo>
                  <a:pt x="3018" y="3490"/>
                  <a:pt x="4140" y="3026"/>
                  <a:pt x="5333" y="3026"/>
                </a:cubicBezTo>
                <a:cubicBezTo>
                  <a:pt x="6210" y="3026"/>
                  <a:pt x="7048" y="3277"/>
                  <a:pt x="7766" y="3746"/>
                </a:cubicBezTo>
                <a:cubicBezTo>
                  <a:pt x="7595" y="3954"/>
                  <a:pt x="7412" y="4183"/>
                  <a:pt x="7225" y="4429"/>
                </a:cubicBezTo>
                <a:cubicBezTo>
                  <a:pt x="6662" y="4080"/>
                  <a:pt x="6012" y="3892"/>
                  <a:pt x="5333" y="3892"/>
                </a:cubicBezTo>
                <a:cubicBezTo>
                  <a:pt x="4371" y="3892"/>
                  <a:pt x="3467" y="4267"/>
                  <a:pt x="2788" y="4947"/>
                </a:cubicBezTo>
                <a:cubicBezTo>
                  <a:pt x="2108" y="5626"/>
                  <a:pt x="1733" y="6530"/>
                  <a:pt x="1733" y="7492"/>
                </a:cubicBezTo>
                <a:cubicBezTo>
                  <a:pt x="1733" y="8453"/>
                  <a:pt x="2108" y="9357"/>
                  <a:pt x="2788" y="10037"/>
                </a:cubicBezTo>
                <a:cubicBezTo>
                  <a:pt x="3467" y="10717"/>
                  <a:pt x="4371" y="11091"/>
                  <a:pt x="5333" y="11091"/>
                </a:cubicBezTo>
                <a:cubicBezTo>
                  <a:pt x="6294" y="11091"/>
                  <a:pt x="7198" y="10717"/>
                  <a:pt x="7878" y="10037"/>
                </a:cubicBezTo>
                <a:cubicBezTo>
                  <a:pt x="8558" y="9357"/>
                  <a:pt x="8932" y="8453"/>
                  <a:pt x="8932" y="7492"/>
                </a:cubicBezTo>
                <a:cubicBezTo>
                  <a:pt x="8932" y="6813"/>
                  <a:pt x="8745" y="6162"/>
                  <a:pt x="8396" y="5599"/>
                </a:cubicBezTo>
                <a:cubicBezTo>
                  <a:pt x="8642" y="5412"/>
                  <a:pt x="8871" y="5230"/>
                  <a:pt x="9079" y="5058"/>
                </a:cubicBezTo>
                <a:cubicBezTo>
                  <a:pt x="9547" y="5776"/>
                  <a:pt x="9799" y="6615"/>
                  <a:pt x="9799" y="7492"/>
                </a:cubicBezTo>
                <a:cubicBezTo>
                  <a:pt x="9799" y="8685"/>
                  <a:pt x="9334" y="9806"/>
                  <a:pt x="8491" y="10650"/>
                </a:cubicBezTo>
                <a:cubicBezTo>
                  <a:pt x="7647" y="11493"/>
                  <a:pt x="6526" y="11958"/>
                  <a:pt x="5333" y="11958"/>
                </a:cubicBezTo>
                <a:cubicBezTo>
                  <a:pt x="4140" y="11958"/>
                  <a:pt x="3018" y="11493"/>
                  <a:pt x="2175" y="10650"/>
                </a:cubicBezTo>
                <a:cubicBezTo>
                  <a:pt x="1331" y="9806"/>
                  <a:pt x="867" y="8685"/>
                  <a:pt x="867" y="7492"/>
                </a:cubicBezTo>
                <a:cubicBezTo>
                  <a:pt x="867" y="6299"/>
                  <a:pt x="1331" y="5177"/>
                  <a:pt x="2175" y="4334"/>
                </a:cubicBezTo>
                <a:close/>
              </a:path>
            </a:pathLst>
          </a:custGeom>
          <a:solidFill>
            <a:srgbClr val="77ACEC"/>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cs typeface="+mn-ea"/>
              <a:sym typeface="+mn-lt"/>
            </a:endParaRPr>
          </a:p>
        </p:txBody>
      </p:sp>
      <p:sp>
        <p:nvSpPr>
          <p:cNvPr id="6" name="文本框 5"/>
          <p:cNvSpPr txBox="1"/>
          <p:nvPr>
            <p:custDataLst>
              <p:tags r:id="rId3"/>
            </p:custDataLst>
          </p:nvPr>
        </p:nvSpPr>
        <p:spPr>
          <a:xfrm>
            <a:off x="9316720" y="3705860"/>
            <a:ext cx="2311400" cy="603885"/>
          </a:xfrm>
          <a:prstGeom prst="rect">
            <a:avLst/>
          </a:prstGeom>
          <a:noFill/>
        </p:spPr>
        <p:txBody>
          <a:bodyPr wrap="square" rtlCol="0">
            <a:spAutoFit/>
          </a:bodyPr>
          <a:lstStyle/>
          <a:p>
            <a:pPr algn="l">
              <a:lnSpc>
                <a:spcPts val="2000"/>
              </a:lnSpc>
            </a:pPr>
            <a:r>
              <a:rPr sz="1200" dirty="0">
                <a:solidFill>
                  <a:schemeClr val="tx1">
                    <a:lumMod val="75000"/>
                    <a:lumOff val="25000"/>
                  </a:schemeClr>
                </a:solidFill>
                <a:cs typeface="+mn-ea"/>
                <a:sym typeface="+mn-lt"/>
              </a:rPr>
              <a:t>从状态到行动的映射，智能体通过学习策略来实现目标</a:t>
            </a:r>
            <a:endParaRPr lang="zh-CN" altLang="en-US" sz="1200" dirty="0">
              <a:solidFill>
                <a:schemeClr val="tx1">
                  <a:lumMod val="75000"/>
                  <a:lumOff val="25000"/>
                </a:schemeClr>
              </a:solidFill>
              <a:cs typeface="+mn-ea"/>
              <a:sym typeface="+mn-lt"/>
            </a:endParaRPr>
          </a:p>
        </p:txBody>
      </p:sp>
      <p:sp>
        <p:nvSpPr>
          <p:cNvPr id="7" name="文本框 6"/>
          <p:cNvSpPr txBox="1"/>
          <p:nvPr>
            <p:custDataLst>
              <p:tags r:id="rId4"/>
            </p:custDataLst>
          </p:nvPr>
        </p:nvSpPr>
        <p:spPr>
          <a:xfrm>
            <a:off x="9328049" y="4964975"/>
            <a:ext cx="3035935" cy="368300"/>
          </a:xfrm>
          <a:prstGeom prst="rect">
            <a:avLst/>
          </a:prstGeom>
          <a:noFill/>
        </p:spPr>
        <p:txBody>
          <a:bodyPr wrap="none" rtlCol="0">
            <a:spAutoFit/>
          </a:bodyPr>
          <a:lstStyle/>
          <a:p>
            <a:pPr algn="l"/>
            <a:r>
              <a:rPr dirty="0">
                <a:solidFill>
                  <a:schemeClr val="tx1">
                    <a:lumMod val="75000"/>
                    <a:lumOff val="25000"/>
                  </a:schemeClr>
                </a:solidFill>
                <a:cs typeface="+mn-ea"/>
                <a:sym typeface="+mn-lt"/>
              </a:rPr>
              <a:t>价值函数（Value Function）</a:t>
            </a:r>
            <a:endParaRPr lang="zh-CN" altLang="en-US" dirty="0">
              <a:solidFill>
                <a:schemeClr val="tx1">
                  <a:lumMod val="75000"/>
                  <a:lumOff val="25000"/>
                </a:schemeClr>
              </a:solidFill>
              <a:cs typeface="+mn-ea"/>
              <a:sym typeface="+mn-lt"/>
            </a:endParaRPr>
          </a:p>
        </p:txBody>
      </p:sp>
      <p:sp>
        <p:nvSpPr>
          <p:cNvPr id="34" name="太阳形 44"/>
          <p:cNvSpPr>
            <a:spLocks noChangeArrowheads="1"/>
          </p:cNvSpPr>
          <p:nvPr>
            <p:custDataLst>
              <p:tags r:id="rId5"/>
            </p:custDataLst>
          </p:nvPr>
        </p:nvSpPr>
        <p:spPr bwMode="auto">
          <a:xfrm>
            <a:off x="8661567" y="5022800"/>
            <a:ext cx="452332" cy="361760"/>
          </a:xfrm>
          <a:custGeom>
            <a:avLst/>
            <a:gdLst>
              <a:gd name="T0" fmla="*/ 3026 w 7370"/>
              <a:gd name="T1" fmla="*/ 4083 h 5903"/>
              <a:gd name="T2" fmla="*/ 5683 w 7370"/>
              <a:gd name="T3" fmla="*/ 1426 h 5903"/>
              <a:gd name="T4" fmla="*/ 6075 w 7370"/>
              <a:gd name="T5" fmla="*/ 1818 h 5903"/>
              <a:gd name="T6" fmla="*/ 3418 w 7370"/>
              <a:gd name="T7" fmla="*/ 4475 h 5903"/>
              <a:gd name="T8" fmla="*/ 3026 w 7370"/>
              <a:gd name="T9" fmla="*/ 4083 h 5903"/>
              <a:gd name="T10" fmla="*/ 2944 w 7370"/>
              <a:gd name="T11" fmla="*/ 2055 h 5903"/>
              <a:gd name="T12" fmla="*/ 3654 w 7370"/>
              <a:gd name="T13" fmla="*/ 1345 h 5903"/>
              <a:gd name="T14" fmla="*/ 4364 w 7370"/>
              <a:gd name="T15" fmla="*/ 2055 h 5903"/>
              <a:gd name="T16" fmla="*/ 3654 w 7370"/>
              <a:gd name="T17" fmla="*/ 2765 h 5903"/>
              <a:gd name="T18" fmla="*/ 2944 w 7370"/>
              <a:gd name="T19" fmla="*/ 2055 h 5903"/>
              <a:gd name="T20" fmla="*/ 3499 w 7370"/>
              <a:gd name="T21" fmla="*/ 2055 h 5903"/>
              <a:gd name="T22" fmla="*/ 3654 w 7370"/>
              <a:gd name="T23" fmla="*/ 2210 h 5903"/>
              <a:gd name="T24" fmla="*/ 3809 w 7370"/>
              <a:gd name="T25" fmla="*/ 2055 h 5903"/>
              <a:gd name="T26" fmla="*/ 3654 w 7370"/>
              <a:gd name="T27" fmla="*/ 1900 h 5903"/>
              <a:gd name="T28" fmla="*/ 3499 w 7370"/>
              <a:gd name="T29" fmla="*/ 2055 h 5903"/>
              <a:gd name="T30" fmla="*/ 6156 w 7370"/>
              <a:gd name="T31" fmla="*/ 3846 h 5903"/>
              <a:gd name="T32" fmla="*/ 5446 w 7370"/>
              <a:gd name="T33" fmla="*/ 4556 h 5903"/>
              <a:gd name="T34" fmla="*/ 4736 w 7370"/>
              <a:gd name="T35" fmla="*/ 3846 h 5903"/>
              <a:gd name="T36" fmla="*/ 5446 w 7370"/>
              <a:gd name="T37" fmla="*/ 3136 h 5903"/>
              <a:gd name="T38" fmla="*/ 6156 w 7370"/>
              <a:gd name="T39" fmla="*/ 3846 h 5903"/>
              <a:gd name="T40" fmla="*/ 5601 w 7370"/>
              <a:gd name="T41" fmla="*/ 3846 h 5903"/>
              <a:gd name="T42" fmla="*/ 5446 w 7370"/>
              <a:gd name="T43" fmla="*/ 3691 h 5903"/>
              <a:gd name="T44" fmla="*/ 5291 w 7370"/>
              <a:gd name="T45" fmla="*/ 3846 h 5903"/>
              <a:gd name="T46" fmla="*/ 5446 w 7370"/>
              <a:gd name="T47" fmla="*/ 4001 h 5903"/>
              <a:gd name="T48" fmla="*/ 5601 w 7370"/>
              <a:gd name="T49" fmla="*/ 3846 h 5903"/>
              <a:gd name="T50" fmla="*/ 7370 w 7370"/>
              <a:gd name="T51" fmla="*/ 0 h 5903"/>
              <a:gd name="T52" fmla="*/ 7370 w 7370"/>
              <a:gd name="T53" fmla="*/ 5903 h 5903"/>
              <a:gd name="T54" fmla="*/ 0 w 7370"/>
              <a:gd name="T55" fmla="*/ 5903 h 5903"/>
              <a:gd name="T56" fmla="*/ 0 w 7370"/>
              <a:gd name="T57" fmla="*/ 5098 h 5903"/>
              <a:gd name="T58" fmla="*/ 277 w 7370"/>
              <a:gd name="T59" fmla="*/ 5098 h 5903"/>
              <a:gd name="T60" fmla="*/ 506 w 7370"/>
              <a:gd name="T61" fmla="*/ 4869 h 5903"/>
              <a:gd name="T62" fmla="*/ 277 w 7370"/>
              <a:gd name="T63" fmla="*/ 4641 h 5903"/>
              <a:gd name="T64" fmla="*/ 0 w 7370"/>
              <a:gd name="T65" fmla="*/ 4641 h 5903"/>
              <a:gd name="T66" fmla="*/ 0 w 7370"/>
              <a:gd name="T67" fmla="*/ 3818 h 5903"/>
              <a:gd name="T68" fmla="*/ 277 w 7370"/>
              <a:gd name="T69" fmla="*/ 3818 h 5903"/>
              <a:gd name="T70" fmla="*/ 506 w 7370"/>
              <a:gd name="T71" fmla="*/ 3590 h 5903"/>
              <a:gd name="T72" fmla="*/ 277 w 7370"/>
              <a:gd name="T73" fmla="*/ 3361 h 5903"/>
              <a:gd name="T74" fmla="*/ 0 w 7370"/>
              <a:gd name="T75" fmla="*/ 3361 h 5903"/>
              <a:gd name="T76" fmla="*/ 0 w 7370"/>
              <a:gd name="T77" fmla="*/ 2540 h 5903"/>
              <a:gd name="T78" fmla="*/ 277 w 7370"/>
              <a:gd name="T79" fmla="*/ 2540 h 5903"/>
              <a:gd name="T80" fmla="*/ 506 w 7370"/>
              <a:gd name="T81" fmla="*/ 2311 h 5903"/>
              <a:gd name="T82" fmla="*/ 277 w 7370"/>
              <a:gd name="T83" fmla="*/ 2083 h 5903"/>
              <a:gd name="T84" fmla="*/ 0 w 7370"/>
              <a:gd name="T85" fmla="*/ 2083 h 5903"/>
              <a:gd name="T86" fmla="*/ 0 w 7370"/>
              <a:gd name="T87" fmla="*/ 1262 h 5903"/>
              <a:gd name="T88" fmla="*/ 277 w 7370"/>
              <a:gd name="T89" fmla="*/ 1262 h 5903"/>
              <a:gd name="T90" fmla="*/ 506 w 7370"/>
              <a:gd name="T91" fmla="*/ 1033 h 5903"/>
              <a:gd name="T92" fmla="*/ 277 w 7370"/>
              <a:gd name="T93" fmla="*/ 805 h 5903"/>
              <a:gd name="T94" fmla="*/ 0 w 7370"/>
              <a:gd name="T95" fmla="*/ 805 h 5903"/>
              <a:gd name="T96" fmla="*/ 0 w 7370"/>
              <a:gd name="T97" fmla="*/ 0 h 5903"/>
              <a:gd name="T98" fmla="*/ 7370 w 7370"/>
              <a:gd name="T99" fmla="*/ 0 h 5903"/>
              <a:gd name="T100" fmla="*/ 7370 w 7370"/>
              <a:gd name="T101" fmla="*/ 0 h 5903"/>
              <a:gd name="T102" fmla="*/ 6815 w 7370"/>
              <a:gd name="T103" fmla="*/ 554 h 5903"/>
              <a:gd name="T104" fmla="*/ 898 w 7370"/>
              <a:gd name="T105" fmla="*/ 554 h 5903"/>
              <a:gd name="T106" fmla="*/ 1061 w 7370"/>
              <a:gd name="T107" fmla="*/ 1033 h 5903"/>
              <a:gd name="T108" fmla="*/ 730 w 7370"/>
              <a:gd name="T109" fmla="*/ 1672 h 5903"/>
              <a:gd name="T110" fmla="*/ 1061 w 7370"/>
              <a:gd name="T111" fmla="*/ 2311 h 5903"/>
              <a:gd name="T112" fmla="*/ 730 w 7370"/>
              <a:gd name="T113" fmla="*/ 2950 h 5903"/>
              <a:gd name="T114" fmla="*/ 1061 w 7370"/>
              <a:gd name="T115" fmla="*/ 3589 h 5903"/>
              <a:gd name="T116" fmla="*/ 730 w 7370"/>
              <a:gd name="T117" fmla="*/ 4228 h 5903"/>
              <a:gd name="T118" fmla="*/ 1061 w 7370"/>
              <a:gd name="T119" fmla="*/ 4867 h 5903"/>
              <a:gd name="T120" fmla="*/ 898 w 7370"/>
              <a:gd name="T121" fmla="*/ 5346 h 5903"/>
              <a:gd name="T122" fmla="*/ 6815 w 7370"/>
              <a:gd name="T123" fmla="*/ 5346 h 5903"/>
              <a:gd name="T124" fmla="*/ 6815 w 7370"/>
              <a:gd name="T125" fmla="*/ 554 h 5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0" h="5903">
                <a:moveTo>
                  <a:pt x="3026" y="4083"/>
                </a:moveTo>
                <a:lnTo>
                  <a:pt x="5683" y="1426"/>
                </a:lnTo>
                <a:lnTo>
                  <a:pt x="6075" y="1818"/>
                </a:lnTo>
                <a:lnTo>
                  <a:pt x="3418" y="4475"/>
                </a:lnTo>
                <a:lnTo>
                  <a:pt x="3026" y="4083"/>
                </a:lnTo>
                <a:close/>
                <a:moveTo>
                  <a:pt x="2944" y="2055"/>
                </a:moveTo>
                <a:cubicBezTo>
                  <a:pt x="2944" y="1663"/>
                  <a:pt x="3262" y="1345"/>
                  <a:pt x="3654" y="1345"/>
                </a:cubicBezTo>
                <a:cubicBezTo>
                  <a:pt x="4046" y="1345"/>
                  <a:pt x="4364" y="1663"/>
                  <a:pt x="4364" y="2055"/>
                </a:cubicBezTo>
                <a:cubicBezTo>
                  <a:pt x="4364" y="2447"/>
                  <a:pt x="4046" y="2765"/>
                  <a:pt x="3654" y="2765"/>
                </a:cubicBezTo>
                <a:cubicBezTo>
                  <a:pt x="3263" y="2765"/>
                  <a:pt x="2944" y="2447"/>
                  <a:pt x="2944" y="2055"/>
                </a:cubicBezTo>
                <a:close/>
                <a:moveTo>
                  <a:pt x="3499" y="2055"/>
                </a:moveTo>
                <a:cubicBezTo>
                  <a:pt x="3499" y="2141"/>
                  <a:pt x="3568" y="2210"/>
                  <a:pt x="3654" y="2210"/>
                </a:cubicBezTo>
                <a:cubicBezTo>
                  <a:pt x="3740" y="2210"/>
                  <a:pt x="3809" y="2141"/>
                  <a:pt x="3809" y="2055"/>
                </a:cubicBezTo>
                <a:cubicBezTo>
                  <a:pt x="3809" y="1969"/>
                  <a:pt x="3740" y="1900"/>
                  <a:pt x="3654" y="1900"/>
                </a:cubicBezTo>
                <a:cubicBezTo>
                  <a:pt x="3569" y="1900"/>
                  <a:pt x="3499" y="1969"/>
                  <a:pt x="3499" y="2055"/>
                </a:cubicBezTo>
                <a:close/>
                <a:moveTo>
                  <a:pt x="6156" y="3846"/>
                </a:moveTo>
                <a:cubicBezTo>
                  <a:pt x="6156" y="4238"/>
                  <a:pt x="5838" y="4556"/>
                  <a:pt x="5446" y="4556"/>
                </a:cubicBezTo>
                <a:cubicBezTo>
                  <a:pt x="5054" y="4556"/>
                  <a:pt x="4736" y="4238"/>
                  <a:pt x="4736" y="3846"/>
                </a:cubicBezTo>
                <a:cubicBezTo>
                  <a:pt x="4736" y="3455"/>
                  <a:pt x="5054" y="3136"/>
                  <a:pt x="5446" y="3136"/>
                </a:cubicBezTo>
                <a:cubicBezTo>
                  <a:pt x="5838" y="3136"/>
                  <a:pt x="6156" y="3455"/>
                  <a:pt x="6156" y="3846"/>
                </a:cubicBezTo>
                <a:close/>
                <a:moveTo>
                  <a:pt x="5601" y="3846"/>
                </a:moveTo>
                <a:cubicBezTo>
                  <a:pt x="5601" y="3761"/>
                  <a:pt x="5532" y="3691"/>
                  <a:pt x="5446" y="3691"/>
                </a:cubicBezTo>
                <a:cubicBezTo>
                  <a:pt x="5360" y="3691"/>
                  <a:pt x="5291" y="3761"/>
                  <a:pt x="5291" y="3846"/>
                </a:cubicBezTo>
                <a:cubicBezTo>
                  <a:pt x="5291" y="3932"/>
                  <a:pt x="5360" y="4001"/>
                  <a:pt x="5446" y="4001"/>
                </a:cubicBezTo>
                <a:cubicBezTo>
                  <a:pt x="5532" y="4001"/>
                  <a:pt x="5601" y="3932"/>
                  <a:pt x="5601" y="3846"/>
                </a:cubicBezTo>
                <a:close/>
                <a:moveTo>
                  <a:pt x="7370" y="0"/>
                </a:moveTo>
                <a:lnTo>
                  <a:pt x="7370" y="5903"/>
                </a:lnTo>
                <a:lnTo>
                  <a:pt x="0" y="5903"/>
                </a:lnTo>
                <a:lnTo>
                  <a:pt x="0" y="5098"/>
                </a:lnTo>
                <a:lnTo>
                  <a:pt x="277" y="5098"/>
                </a:lnTo>
                <a:cubicBezTo>
                  <a:pt x="404" y="5098"/>
                  <a:pt x="506" y="4995"/>
                  <a:pt x="506" y="4869"/>
                </a:cubicBezTo>
                <a:cubicBezTo>
                  <a:pt x="506" y="4744"/>
                  <a:pt x="403" y="4641"/>
                  <a:pt x="277" y="4641"/>
                </a:cubicBezTo>
                <a:lnTo>
                  <a:pt x="0" y="4641"/>
                </a:lnTo>
                <a:lnTo>
                  <a:pt x="0" y="3818"/>
                </a:lnTo>
                <a:lnTo>
                  <a:pt x="277" y="3818"/>
                </a:lnTo>
                <a:cubicBezTo>
                  <a:pt x="404" y="3818"/>
                  <a:pt x="506" y="3716"/>
                  <a:pt x="506" y="3590"/>
                </a:cubicBezTo>
                <a:cubicBezTo>
                  <a:pt x="506" y="3464"/>
                  <a:pt x="403" y="3361"/>
                  <a:pt x="277" y="3361"/>
                </a:cubicBezTo>
                <a:lnTo>
                  <a:pt x="0" y="3361"/>
                </a:lnTo>
                <a:lnTo>
                  <a:pt x="0" y="2540"/>
                </a:lnTo>
                <a:lnTo>
                  <a:pt x="277" y="2540"/>
                </a:lnTo>
                <a:cubicBezTo>
                  <a:pt x="404" y="2540"/>
                  <a:pt x="506" y="2437"/>
                  <a:pt x="506" y="2311"/>
                </a:cubicBezTo>
                <a:cubicBezTo>
                  <a:pt x="506" y="2186"/>
                  <a:pt x="403" y="2083"/>
                  <a:pt x="277" y="2083"/>
                </a:cubicBezTo>
                <a:lnTo>
                  <a:pt x="0" y="2083"/>
                </a:lnTo>
                <a:lnTo>
                  <a:pt x="0" y="1262"/>
                </a:lnTo>
                <a:lnTo>
                  <a:pt x="277" y="1262"/>
                </a:lnTo>
                <a:cubicBezTo>
                  <a:pt x="404" y="1262"/>
                  <a:pt x="506" y="1159"/>
                  <a:pt x="506" y="1033"/>
                </a:cubicBezTo>
                <a:cubicBezTo>
                  <a:pt x="506" y="908"/>
                  <a:pt x="403" y="805"/>
                  <a:pt x="277" y="805"/>
                </a:cubicBezTo>
                <a:lnTo>
                  <a:pt x="0" y="805"/>
                </a:lnTo>
                <a:lnTo>
                  <a:pt x="0" y="0"/>
                </a:lnTo>
                <a:lnTo>
                  <a:pt x="7370" y="0"/>
                </a:lnTo>
                <a:lnTo>
                  <a:pt x="7370" y="0"/>
                </a:lnTo>
                <a:close/>
                <a:moveTo>
                  <a:pt x="6815" y="554"/>
                </a:moveTo>
                <a:lnTo>
                  <a:pt x="898" y="554"/>
                </a:lnTo>
                <a:cubicBezTo>
                  <a:pt x="1000" y="687"/>
                  <a:pt x="1061" y="853"/>
                  <a:pt x="1061" y="1033"/>
                </a:cubicBezTo>
                <a:cubicBezTo>
                  <a:pt x="1061" y="1297"/>
                  <a:pt x="930" y="1530"/>
                  <a:pt x="730" y="1672"/>
                </a:cubicBezTo>
                <a:cubicBezTo>
                  <a:pt x="929" y="1814"/>
                  <a:pt x="1061" y="2048"/>
                  <a:pt x="1061" y="2311"/>
                </a:cubicBezTo>
                <a:cubicBezTo>
                  <a:pt x="1061" y="2575"/>
                  <a:pt x="930" y="2808"/>
                  <a:pt x="730" y="2950"/>
                </a:cubicBezTo>
                <a:cubicBezTo>
                  <a:pt x="929" y="3092"/>
                  <a:pt x="1061" y="3326"/>
                  <a:pt x="1061" y="3589"/>
                </a:cubicBezTo>
                <a:cubicBezTo>
                  <a:pt x="1061" y="3853"/>
                  <a:pt x="930" y="4086"/>
                  <a:pt x="730" y="4228"/>
                </a:cubicBezTo>
                <a:cubicBezTo>
                  <a:pt x="929" y="4370"/>
                  <a:pt x="1061" y="4603"/>
                  <a:pt x="1061" y="4867"/>
                </a:cubicBezTo>
                <a:cubicBezTo>
                  <a:pt x="1061" y="5047"/>
                  <a:pt x="1000" y="5213"/>
                  <a:pt x="898" y="5346"/>
                </a:cubicBezTo>
                <a:lnTo>
                  <a:pt x="6815" y="5346"/>
                </a:lnTo>
                <a:lnTo>
                  <a:pt x="6815" y="554"/>
                </a:lnTo>
                <a:close/>
              </a:path>
            </a:pathLst>
          </a:custGeom>
          <a:solidFill>
            <a:srgbClr val="77ACEC"/>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cs typeface="+mn-ea"/>
              <a:sym typeface="+mn-lt"/>
            </a:endParaRPr>
          </a:p>
        </p:txBody>
      </p:sp>
      <p:sp>
        <p:nvSpPr>
          <p:cNvPr id="9" name="文本框 8"/>
          <p:cNvSpPr txBox="1"/>
          <p:nvPr>
            <p:custDataLst>
              <p:tags r:id="rId6"/>
            </p:custDataLst>
          </p:nvPr>
        </p:nvSpPr>
        <p:spPr>
          <a:xfrm>
            <a:off x="9328150" y="5363845"/>
            <a:ext cx="2299970" cy="860425"/>
          </a:xfrm>
          <a:prstGeom prst="rect">
            <a:avLst/>
          </a:prstGeom>
          <a:noFill/>
        </p:spPr>
        <p:txBody>
          <a:bodyPr wrap="square" rtlCol="0">
            <a:spAutoFit/>
          </a:bodyPr>
          <a:lstStyle/>
          <a:p>
            <a:pPr algn="l">
              <a:lnSpc>
                <a:spcPts val="2000"/>
              </a:lnSpc>
            </a:pPr>
            <a:r>
              <a:rPr sz="1200" dirty="0">
                <a:solidFill>
                  <a:schemeClr val="tx1">
                    <a:lumMod val="75000"/>
                    <a:lumOff val="25000"/>
                  </a:schemeClr>
                </a:solidFill>
                <a:cs typeface="+mn-ea"/>
                <a:sym typeface="+mn-lt"/>
              </a:rPr>
              <a:t>评估一个状态或状态-行动对的长期效益，基于预期累积未来奖励</a:t>
            </a:r>
            <a:endParaRPr lang="zh-CN" altLang="en-US" sz="1200" dirty="0">
              <a:solidFill>
                <a:schemeClr val="tx1">
                  <a:lumMod val="85000"/>
                  <a:lumOff val="15000"/>
                  <a:alpha val="70000"/>
                </a:schemeClr>
              </a:solidFill>
              <a:cs typeface="+mn-ea"/>
              <a:sym typeface="+mn-lt"/>
            </a:endParaRPr>
          </a:p>
        </p:txBody>
      </p:sp>
      <p:sp>
        <p:nvSpPr>
          <p:cNvPr id="10" name="文本框 9"/>
          <p:cNvSpPr txBox="1"/>
          <p:nvPr>
            <p:custDataLst>
              <p:tags r:id="rId7"/>
            </p:custDataLst>
          </p:nvPr>
        </p:nvSpPr>
        <p:spPr>
          <a:xfrm>
            <a:off x="9316619" y="1761309"/>
            <a:ext cx="1838325" cy="368300"/>
          </a:xfrm>
          <a:prstGeom prst="rect">
            <a:avLst/>
          </a:prstGeom>
          <a:noFill/>
        </p:spPr>
        <p:txBody>
          <a:bodyPr wrap="none" rtlCol="0">
            <a:spAutoFit/>
          </a:bodyPr>
          <a:lstStyle/>
          <a:p>
            <a:pPr algn="l"/>
            <a:r>
              <a:rPr dirty="0">
                <a:solidFill>
                  <a:schemeClr val="tx1">
                    <a:lumMod val="75000"/>
                    <a:lumOff val="25000"/>
                  </a:schemeClr>
                </a:solidFill>
                <a:cs typeface="+mn-ea"/>
                <a:sym typeface="+mn-lt"/>
              </a:rPr>
              <a:t>奖励（Reward）</a:t>
            </a:r>
            <a:endParaRPr lang="zh-CN" altLang="en-US" dirty="0">
              <a:solidFill>
                <a:schemeClr val="tx1">
                  <a:lumMod val="75000"/>
                  <a:lumOff val="25000"/>
                </a:schemeClr>
              </a:solidFill>
              <a:cs typeface="+mn-ea"/>
              <a:sym typeface="+mn-lt"/>
            </a:endParaRPr>
          </a:p>
        </p:txBody>
      </p:sp>
      <p:sp>
        <p:nvSpPr>
          <p:cNvPr id="32" name="太阳形 44"/>
          <p:cNvSpPr>
            <a:spLocks noChangeArrowheads="1"/>
          </p:cNvSpPr>
          <p:nvPr>
            <p:custDataLst>
              <p:tags r:id="rId8"/>
            </p:custDataLst>
          </p:nvPr>
        </p:nvSpPr>
        <p:spPr bwMode="auto">
          <a:xfrm>
            <a:off x="8657279" y="1899134"/>
            <a:ext cx="390012" cy="452332"/>
          </a:xfrm>
          <a:custGeom>
            <a:avLst/>
            <a:gdLst>
              <a:gd name="connsiteX0" fmla="*/ 232301 w 523313"/>
              <a:gd name="connsiteY0" fmla="*/ 453100 h 606933"/>
              <a:gd name="connsiteX1" fmla="*/ 443362 w 523313"/>
              <a:gd name="connsiteY1" fmla="*/ 453100 h 606933"/>
              <a:gd name="connsiteX2" fmla="*/ 443362 w 523313"/>
              <a:gd name="connsiteY2" fmla="*/ 496498 h 606933"/>
              <a:gd name="connsiteX3" fmla="*/ 232301 w 523313"/>
              <a:gd name="connsiteY3" fmla="*/ 496498 h 606933"/>
              <a:gd name="connsiteX4" fmla="*/ 166906 w 523313"/>
              <a:gd name="connsiteY4" fmla="*/ 405116 h 606933"/>
              <a:gd name="connsiteX5" fmla="*/ 197654 w 523313"/>
              <a:gd name="connsiteY5" fmla="*/ 435818 h 606933"/>
              <a:gd name="connsiteX6" fmla="*/ 118601 w 523313"/>
              <a:gd name="connsiteY6" fmla="*/ 514704 h 606933"/>
              <a:gd name="connsiteX7" fmla="*/ 70777 w 523313"/>
              <a:gd name="connsiteY7" fmla="*/ 466951 h 606933"/>
              <a:gd name="connsiteX8" fmla="*/ 101525 w 523313"/>
              <a:gd name="connsiteY8" fmla="*/ 436249 h 606933"/>
              <a:gd name="connsiteX9" fmla="*/ 118601 w 523313"/>
              <a:gd name="connsiteY9" fmla="*/ 453300 h 606933"/>
              <a:gd name="connsiteX10" fmla="*/ 232301 w 523313"/>
              <a:gd name="connsiteY10" fmla="*/ 344783 h 606933"/>
              <a:gd name="connsiteX11" fmla="*/ 443362 w 523313"/>
              <a:gd name="connsiteY11" fmla="*/ 344783 h 606933"/>
              <a:gd name="connsiteX12" fmla="*/ 443362 w 523313"/>
              <a:gd name="connsiteY12" fmla="*/ 388251 h 606933"/>
              <a:gd name="connsiteX13" fmla="*/ 232301 w 523313"/>
              <a:gd name="connsiteY13" fmla="*/ 388251 h 606933"/>
              <a:gd name="connsiteX14" fmla="*/ 166906 w 523313"/>
              <a:gd name="connsiteY14" fmla="*/ 296939 h 606933"/>
              <a:gd name="connsiteX15" fmla="*/ 197654 w 523313"/>
              <a:gd name="connsiteY15" fmla="*/ 327627 h 606933"/>
              <a:gd name="connsiteX16" fmla="*/ 118601 w 523313"/>
              <a:gd name="connsiteY16" fmla="*/ 406527 h 606933"/>
              <a:gd name="connsiteX17" fmla="*/ 70777 w 523313"/>
              <a:gd name="connsiteY17" fmla="*/ 358795 h 606933"/>
              <a:gd name="connsiteX18" fmla="*/ 101525 w 523313"/>
              <a:gd name="connsiteY18" fmla="*/ 328106 h 606933"/>
              <a:gd name="connsiteX19" fmla="*/ 118601 w 523313"/>
              <a:gd name="connsiteY19" fmla="*/ 345150 h 606933"/>
              <a:gd name="connsiteX20" fmla="*/ 232301 w 523313"/>
              <a:gd name="connsiteY20" fmla="*/ 236606 h 606933"/>
              <a:gd name="connsiteX21" fmla="*/ 443362 w 523313"/>
              <a:gd name="connsiteY21" fmla="*/ 236606 h 606933"/>
              <a:gd name="connsiteX22" fmla="*/ 443362 w 523313"/>
              <a:gd name="connsiteY22" fmla="*/ 280004 h 606933"/>
              <a:gd name="connsiteX23" fmla="*/ 232301 w 523313"/>
              <a:gd name="connsiteY23" fmla="*/ 280004 h 606933"/>
              <a:gd name="connsiteX24" fmla="*/ 166906 w 523313"/>
              <a:gd name="connsiteY24" fmla="*/ 188762 h 606933"/>
              <a:gd name="connsiteX25" fmla="*/ 197654 w 523313"/>
              <a:gd name="connsiteY25" fmla="*/ 219470 h 606933"/>
              <a:gd name="connsiteX26" fmla="*/ 118601 w 523313"/>
              <a:gd name="connsiteY26" fmla="*/ 298421 h 606933"/>
              <a:gd name="connsiteX27" fmla="*/ 70777 w 523313"/>
              <a:gd name="connsiteY27" fmla="*/ 250610 h 606933"/>
              <a:gd name="connsiteX28" fmla="*/ 101525 w 523313"/>
              <a:gd name="connsiteY28" fmla="*/ 219902 h 606933"/>
              <a:gd name="connsiteX29" fmla="*/ 118601 w 523313"/>
              <a:gd name="connsiteY29" fmla="*/ 236956 h 606933"/>
              <a:gd name="connsiteX30" fmla="*/ 393684 w 523313"/>
              <a:gd name="connsiteY30" fmla="*/ 74154 h 606933"/>
              <a:gd name="connsiteX31" fmla="*/ 393684 w 523313"/>
              <a:gd name="connsiteY31" fmla="*/ 129434 h 606933"/>
              <a:gd name="connsiteX32" fmla="*/ 449096 w 523313"/>
              <a:gd name="connsiteY32" fmla="*/ 129434 h 606933"/>
              <a:gd name="connsiteX33" fmla="*/ 43513 w 523313"/>
              <a:gd name="connsiteY33" fmla="*/ 43448 h 606933"/>
              <a:gd name="connsiteX34" fmla="*/ 43513 w 523313"/>
              <a:gd name="connsiteY34" fmla="*/ 563533 h 606933"/>
              <a:gd name="connsiteX35" fmla="*/ 479848 w 523313"/>
              <a:gd name="connsiteY35" fmla="*/ 563533 h 606933"/>
              <a:gd name="connsiteX36" fmla="*/ 479848 w 523313"/>
              <a:gd name="connsiteY36" fmla="*/ 172883 h 606933"/>
              <a:gd name="connsiteX37" fmla="*/ 350219 w 523313"/>
              <a:gd name="connsiteY37" fmla="*/ 172883 h 606933"/>
              <a:gd name="connsiteX38" fmla="*/ 350219 w 523313"/>
              <a:gd name="connsiteY38" fmla="*/ 43448 h 606933"/>
              <a:gd name="connsiteX39" fmla="*/ 0 w 523313"/>
              <a:gd name="connsiteY39" fmla="*/ 0 h 606933"/>
              <a:gd name="connsiteX40" fmla="*/ 380971 w 523313"/>
              <a:gd name="connsiteY40" fmla="*/ 0 h 606933"/>
              <a:gd name="connsiteX41" fmla="*/ 523313 w 523313"/>
              <a:gd name="connsiteY41" fmla="*/ 142177 h 606933"/>
              <a:gd name="connsiteX42" fmla="*/ 523313 w 523313"/>
              <a:gd name="connsiteY42" fmla="*/ 606933 h 606933"/>
              <a:gd name="connsiteX43" fmla="*/ 0 w 523313"/>
              <a:gd name="connsiteY43" fmla="*/ 606933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3313" h="606933">
                <a:moveTo>
                  <a:pt x="232301" y="453100"/>
                </a:moveTo>
                <a:lnTo>
                  <a:pt x="443362" y="453100"/>
                </a:lnTo>
                <a:lnTo>
                  <a:pt x="443362" y="496498"/>
                </a:lnTo>
                <a:lnTo>
                  <a:pt x="232301" y="496498"/>
                </a:lnTo>
                <a:close/>
                <a:moveTo>
                  <a:pt x="166906" y="405116"/>
                </a:moveTo>
                <a:lnTo>
                  <a:pt x="197654" y="435818"/>
                </a:lnTo>
                <a:lnTo>
                  <a:pt x="118601" y="514704"/>
                </a:lnTo>
                <a:lnTo>
                  <a:pt x="70777" y="466951"/>
                </a:lnTo>
                <a:lnTo>
                  <a:pt x="101525" y="436249"/>
                </a:lnTo>
                <a:lnTo>
                  <a:pt x="118601" y="453300"/>
                </a:lnTo>
                <a:close/>
                <a:moveTo>
                  <a:pt x="232301" y="344783"/>
                </a:moveTo>
                <a:lnTo>
                  <a:pt x="443362" y="344783"/>
                </a:lnTo>
                <a:lnTo>
                  <a:pt x="443362" y="388251"/>
                </a:lnTo>
                <a:lnTo>
                  <a:pt x="232301" y="388251"/>
                </a:lnTo>
                <a:close/>
                <a:moveTo>
                  <a:pt x="166906" y="296939"/>
                </a:moveTo>
                <a:lnTo>
                  <a:pt x="197654" y="327627"/>
                </a:lnTo>
                <a:lnTo>
                  <a:pt x="118601" y="406527"/>
                </a:lnTo>
                <a:lnTo>
                  <a:pt x="70777" y="358795"/>
                </a:lnTo>
                <a:lnTo>
                  <a:pt x="101525" y="328106"/>
                </a:lnTo>
                <a:lnTo>
                  <a:pt x="118601" y="345150"/>
                </a:lnTo>
                <a:close/>
                <a:moveTo>
                  <a:pt x="232301" y="236606"/>
                </a:moveTo>
                <a:lnTo>
                  <a:pt x="443362" y="236606"/>
                </a:lnTo>
                <a:lnTo>
                  <a:pt x="443362" y="280004"/>
                </a:lnTo>
                <a:lnTo>
                  <a:pt x="232301" y="280004"/>
                </a:lnTo>
                <a:close/>
                <a:moveTo>
                  <a:pt x="166906" y="188762"/>
                </a:moveTo>
                <a:lnTo>
                  <a:pt x="197654" y="219470"/>
                </a:lnTo>
                <a:lnTo>
                  <a:pt x="118601" y="298421"/>
                </a:lnTo>
                <a:lnTo>
                  <a:pt x="70777" y="250610"/>
                </a:lnTo>
                <a:lnTo>
                  <a:pt x="101525" y="219902"/>
                </a:lnTo>
                <a:lnTo>
                  <a:pt x="118601" y="236956"/>
                </a:lnTo>
                <a:close/>
                <a:moveTo>
                  <a:pt x="393684" y="74154"/>
                </a:moveTo>
                <a:lnTo>
                  <a:pt x="393684" y="129434"/>
                </a:lnTo>
                <a:lnTo>
                  <a:pt x="449096" y="129434"/>
                </a:lnTo>
                <a:close/>
                <a:moveTo>
                  <a:pt x="43513" y="43448"/>
                </a:moveTo>
                <a:lnTo>
                  <a:pt x="43513" y="563533"/>
                </a:lnTo>
                <a:lnTo>
                  <a:pt x="479848" y="563533"/>
                </a:lnTo>
                <a:lnTo>
                  <a:pt x="479848" y="172883"/>
                </a:lnTo>
                <a:lnTo>
                  <a:pt x="350219" y="172883"/>
                </a:lnTo>
                <a:lnTo>
                  <a:pt x="350219" y="43448"/>
                </a:lnTo>
                <a:close/>
                <a:moveTo>
                  <a:pt x="0" y="0"/>
                </a:moveTo>
                <a:lnTo>
                  <a:pt x="380971" y="0"/>
                </a:lnTo>
                <a:lnTo>
                  <a:pt x="523313" y="142177"/>
                </a:lnTo>
                <a:lnTo>
                  <a:pt x="523313" y="606933"/>
                </a:lnTo>
                <a:lnTo>
                  <a:pt x="0" y="606933"/>
                </a:lnTo>
                <a:close/>
              </a:path>
            </a:pathLst>
          </a:custGeom>
          <a:solidFill>
            <a:srgbClr val="77ACEC"/>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cs typeface="+mn-ea"/>
              <a:sym typeface="+mn-lt"/>
            </a:endParaRPr>
          </a:p>
        </p:txBody>
      </p:sp>
      <p:sp>
        <p:nvSpPr>
          <p:cNvPr id="12" name="文本框 11"/>
          <p:cNvSpPr txBox="1"/>
          <p:nvPr>
            <p:custDataLst>
              <p:tags r:id="rId9"/>
            </p:custDataLst>
          </p:nvPr>
        </p:nvSpPr>
        <p:spPr>
          <a:xfrm>
            <a:off x="9328150" y="2161540"/>
            <a:ext cx="2299970" cy="603885"/>
          </a:xfrm>
          <a:prstGeom prst="rect">
            <a:avLst/>
          </a:prstGeom>
          <a:noFill/>
        </p:spPr>
        <p:txBody>
          <a:bodyPr wrap="square" rtlCol="0">
            <a:spAutoFit/>
          </a:bodyPr>
          <a:lstStyle/>
          <a:p>
            <a:pPr algn="l">
              <a:lnSpc>
                <a:spcPts val="2000"/>
              </a:lnSpc>
            </a:pPr>
            <a:r>
              <a:rPr sz="1200" dirty="0">
                <a:solidFill>
                  <a:schemeClr val="tx1">
                    <a:lumMod val="75000"/>
                    <a:lumOff val="25000"/>
                  </a:schemeClr>
                </a:solidFill>
                <a:cs typeface="+mn-ea"/>
                <a:sym typeface="+mn-lt"/>
              </a:rPr>
              <a:t>对智能体行动的即时反馈，是智能体的行为好坏的直接指标</a:t>
            </a:r>
            <a:endParaRPr lang="zh-CN" altLang="en-US" sz="1200" dirty="0">
              <a:solidFill>
                <a:schemeClr val="tx1">
                  <a:lumMod val="75000"/>
                  <a:lumOff val="25000"/>
                </a:schemeClr>
              </a:solidFill>
              <a:cs typeface="+mn-ea"/>
              <a:sym typeface="+mn-lt"/>
            </a:endParaRPr>
          </a:p>
        </p:txBody>
      </p:sp>
      <p:sp>
        <p:nvSpPr>
          <p:cNvPr id="13" name="文本框 12"/>
          <p:cNvSpPr txBox="1"/>
          <p:nvPr>
            <p:custDataLst>
              <p:tags r:id="rId10"/>
            </p:custDataLst>
          </p:nvPr>
        </p:nvSpPr>
        <p:spPr>
          <a:xfrm>
            <a:off x="1712024" y="3312977"/>
            <a:ext cx="2369820" cy="368300"/>
          </a:xfrm>
          <a:prstGeom prst="rect">
            <a:avLst/>
          </a:prstGeom>
          <a:noFill/>
        </p:spPr>
        <p:txBody>
          <a:bodyPr wrap="none" rtlCol="0">
            <a:spAutoFit/>
          </a:bodyPr>
          <a:lstStyle/>
          <a:p>
            <a:pPr algn="l"/>
            <a:r>
              <a:rPr dirty="0">
                <a:solidFill>
                  <a:schemeClr val="tx1">
                    <a:lumMod val="75000"/>
                    <a:lumOff val="25000"/>
                  </a:schemeClr>
                </a:solidFill>
                <a:cs typeface="+mn-ea"/>
                <a:sym typeface="+mn-lt"/>
              </a:rPr>
              <a:t>环境（Environment）</a:t>
            </a:r>
            <a:endParaRPr lang="zh-CN" altLang="en-US" dirty="0">
              <a:solidFill>
                <a:schemeClr val="tx1">
                  <a:lumMod val="75000"/>
                  <a:lumOff val="25000"/>
                </a:schemeClr>
              </a:solidFill>
              <a:cs typeface="+mn-ea"/>
              <a:sym typeface="+mn-lt"/>
            </a:endParaRPr>
          </a:p>
        </p:txBody>
      </p:sp>
      <p:sp>
        <p:nvSpPr>
          <p:cNvPr id="30" name="太阳形 44"/>
          <p:cNvSpPr>
            <a:spLocks noChangeArrowheads="1"/>
          </p:cNvSpPr>
          <p:nvPr>
            <p:custDataLst>
              <p:tags r:id="rId11"/>
            </p:custDataLst>
          </p:nvPr>
        </p:nvSpPr>
        <p:spPr bwMode="auto">
          <a:xfrm>
            <a:off x="1068418" y="3438991"/>
            <a:ext cx="444728" cy="457336"/>
          </a:xfrm>
          <a:custGeom>
            <a:avLst/>
            <a:gdLst>
              <a:gd name="T0" fmla="*/ 3307 w 12296"/>
              <a:gd name="T1" fmla="*/ 12617 h 12664"/>
              <a:gd name="T2" fmla="*/ 4469 w 12296"/>
              <a:gd name="T3" fmla="*/ 12664 h 12664"/>
              <a:gd name="T4" fmla="*/ 6653 w 12296"/>
              <a:gd name="T5" fmla="*/ 11559 h 12664"/>
              <a:gd name="T6" fmla="*/ 8503 w 12296"/>
              <a:gd name="T7" fmla="*/ 11560 h 12664"/>
              <a:gd name="T8" fmla="*/ 11361 w 12296"/>
              <a:gd name="T9" fmla="*/ 11559 h 12664"/>
              <a:gd name="T10" fmla="*/ 12296 w 12296"/>
              <a:gd name="T11" fmla="*/ 7926 h 12664"/>
              <a:gd name="T12" fmla="*/ 9960 w 12296"/>
              <a:gd name="T13" fmla="*/ 2394 h 12664"/>
              <a:gd name="T14" fmla="*/ 0 w 12296"/>
              <a:gd name="T15" fmla="*/ 2394 h 12664"/>
              <a:gd name="T16" fmla="*/ 10502 w 12296"/>
              <a:gd name="T17" fmla="*/ 11187 h 12664"/>
              <a:gd name="T18" fmla="*/ 9932 w 12296"/>
              <a:gd name="T19" fmla="*/ 11758 h 12664"/>
              <a:gd name="T20" fmla="*/ 9500 w 12296"/>
              <a:gd name="T21" fmla="*/ 11559 h 12664"/>
              <a:gd name="T22" fmla="*/ 9367 w 12296"/>
              <a:gd name="T23" fmla="*/ 11106 h 12664"/>
              <a:gd name="T24" fmla="*/ 9932 w 12296"/>
              <a:gd name="T25" fmla="*/ 10617 h 12664"/>
              <a:gd name="T26" fmla="*/ 10131 w 12296"/>
              <a:gd name="T27" fmla="*/ 10653 h 12664"/>
              <a:gd name="T28" fmla="*/ 10502 w 12296"/>
              <a:gd name="T29" fmla="*/ 11187 h 12664"/>
              <a:gd name="T30" fmla="*/ 11309 w 12296"/>
              <a:gd name="T31" fmla="*/ 10653 h 12664"/>
              <a:gd name="T32" fmla="*/ 9932 w 12296"/>
              <a:gd name="T33" fmla="*/ 9710 h 12664"/>
              <a:gd name="T34" fmla="*/ 8555 w 12296"/>
              <a:gd name="T35" fmla="*/ 10653 h 12664"/>
              <a:gd name="T36" fmla="*/ 6653 w 12296"/>
              <a:gd name="T37" fmla="*/ 10653 h 12664"/>
              <a:gd name="T38" fmla="*/ 4469 w 12296"/>
              <a:gd name="T39" fmla="*/ 9710 h 12664"/>
              <a:gd name="T40" fmla="*/ 3355 w 12296"/>
              <a:gd name="T41" fmla="*/ 5810 h 12664"/>
              <a:gd name="T42" fmla="*/ 7520 w 12296"/>
              <a:gd name="T43" fmla="*/ 5810 h 12664"/>
              <a:gd name="T44" fmla="*/ 8532 w 12296"/>
              <a:gd name="T45" fmla="*/ 8572 h 12664"/>
              <a:gd name="T46" fmla="*/ 9960 w 12296"/>
              <a:gd name="T47" fmla="*/ 8572 h 12664"/>
              <a:gd name="T48" fmla="*/ 11390 w 12296"/>
              <a:gd name="T49" fmla="*/ 10653 h 12664"/>
              <a:gd name="T50" fmla="*/ 5039 w 12296"/>
              <a:gd name="T51" fmla="*/ 11187 h 12664"/>
              <a:gd name="T52" fmla="*/ 4469 w 12296"/>
              <a:gd name="T53" fmla="*/ 11758 h 12664"/>
              <a:gd name="T54" fmla="*/ 3898 w 12296"/>
              <a:gd name="T55" fmla="*/ 11187 h 12664"/>
              <a:gd name="T56" fmla="*/ 4270 w 12296"/>
              <a:gd name="T57" fmla="*/ 10653 h 12664"/>
              <a:gd name="T58" fmla="*/ 4668 w 12296"/>
              <a:gd name="T59" fmla="*/ 10653 h 12664"/>
              <a:gd name="T60" fmla="*/ 5039 w 12296"/>
              <a:gd name="T61" fmla="*/ 11187 h 12664"/>
              <a:gd name="T62" fmla="*/ 9439 w 12296"/>
              <a:gd name="T63" fmla="*/ 7665 h 12664"/>
              <a:gd name="T64" fmla="*/ 9960 w 12296"/>
              <a:gd name="T65" fmla="*/ 6930 h 12664"/>
              <a:gd name="T66" fmla="*/ 9960 w 12296"/>
              <a:gd name="T67" fmla="*/ 7665 h 12664"/>
              <a:gd name="T68" fmla="*/ 6653 w 12296"/>
              <a:gd name="T69" fmla="*/ 4903 h 12664"/>
              <a:gd name="T70" fmla="*/ 3307 w 12296"/>
              <a:gd name="T71" fmla="*/ 4448 h 12664"/>
              <a:gd name="T72" fmla="*/ 6653 w 12296"/>
              <a:gd name="T73" fmla="*/ 4903 h 12664"/>
              <a:gd name="T74" fmla="*/ 4980 w 12296"/>
              <a:gd name="T75" fmla="*/ 962 h 12664"/>
              <a:gd name="T76" fmla="*/ 9094 w 12296"/>
              <a:gd name="T77" fmla="*/ 4903 h 12664"/>
              <a:gd name="T78" fmla="*/ 7520 w 12296"/>
              <a:gd name="T79" fmla="*/ 3582 h 12664"/>
              <a:gd name="T80" fmla="*/ 2440 w 12296"/>
              <a:gd name="T81" fmla="*/ 11750 h 12664"/>
              <a:gd name="T82" fmla="*/ 867 w 12296"/>
              <a:gd name="T83" fmla="*/ 2939 h 12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96" h="12664">
                <a:moveTo>
                  <a:pt x="0" y="12617"/>
                </a:moveTo>
                <a:lnTo>
                  <a:pt x="3307" y="12617"/>
                </a:lnTo>
                <a:lnTo>
                  <a:pt x="3307" y="12098"/>
                </a:lnTo>
                <a:cubicBezTo>
                  <a:pt x="3578" y="12443"/>
                  <a:pt x="3998" y="12664"/>
                  <a:pt x="4469" y="12664"/>
                </a:cubicBezTo>
                <a:cubicBezTo>
                  <a:pt x="5155" y="12664"/>
                  <a:pt x="5733" y="12194"/>
                  <a:pt x="5898" y="11559"/>
                </a:cubicBezTo>
                <a:lnTo>
                  <a:pt x="6653" y="11559"/>
                </a:lnTo>
                <a:lnTo>
                  <a:pt x="6653" y="11560"/>
                </a:lnTo>
                <a:lnTo>
                  <a:pt x="8503" y="11560"/>
                </a:lnTo>
                <a:cubicBezTo>
                  <a:pt x="8668" y="12195"/>
                  <a:pt x="9246" y="12664"/>
                  <a:pt x="9932" y="12664"/>
                </a:cubicBezTo>
                <a:cubicBezTo>
                  <a:pt x="10618" y="12664"/>
                  <a:pt x="11196" y="12194"/>
                  <a:pt x="11361" y="11559"/>
                </a:cubicBezTo>
                <a:lnTo>
                  <a:pt x="12296" y="11559"/>
                </a:lnTo>
                <a:lnTo>
                  <a:pt x="12296" y="7926"/>
                </a:lnTo>
                <a:lnTo>
                  <a:pt x="9960" y="5669"/>
                </a:lnTo>
                <a:lnTo>
                  <a:pt x="9960" y="2394"/>
                </a:lnTo>
                <a:lnTo>
                  <a:pt x="4980" y="0"/>
                </a:lnTo>
                <a:lnTo>
                  <a:pt x="0" y="2394"/>
                </a:lnTo>
                <a:lnTo>
                  <a:pt x="0" y="12617"/>
                </a:lnTo>
                <a:close/>
                <a:moveTo>
                  <a:pt x="10502" y="11187"/>
                </a:moveTo>
                <a:cubicBezTo>
                  <a:pt x="10502" y="11329"/>
                  <a:pt x="10450" y="11459"/>
                  <a:pt x="10364" y="11559"/>
                </a:cubicBezTo>
                <a:cubicBezTo>
                  <a:pt x="10259" y="11681"/>
                  <a:pt x="10104" y="11758"/>
                  <a:pt x="9932" y="11758"/>
                </a:cubicBezTo>
                <a:cubicBezTo>
                  <a:pt x="9760" y="11758"/>
                  <a:pt x="9605" y="11681"/>
                  <a:pt x="9501" y="11560"/>
                </a:cubicBezTo>
                <a:cubicBezTo>
                  <a:pt x="9501" y="11560"/>
                  <a:pt x="9500" y="11560"/>
                  <a:pt x="9500" y="11559"/>
                </a:cubicBezTo>
                <a:cubicBezTo>
                  <a:pt x="9414" y="11459"/>
                  <a:pt x="9362" y="11329"/>
                  <a:pt x="9362" y="11187"/>
                </a:cubicBezTo>
                <a:cubicBezTo>
                  <a:pt x="9362" y="11160"/>
                  <a:pt x="9364" y="11133"/>
                  <a:pt x="9367" y="11106"/>
                </a:cubicBezTo>
                <a:cubicBezTo>
                  <a:pt x="9397" y="10897"/>
                  <a:pt x="9541" y="10725"/>
                  <a:pt x="9733" y="10653"/>
                </a:cubicBezTo>
                <a:cubicBezTo>
                  <a:pt x="9795" y="10630"/>
                  <a:pt x="9862" y="10617"/>
                  <a:pt x="9932" y="10617"/>
                </a:cubicBezTo>
                <a:cubicBezTo>
                  <a:pt x="9941" y="10617"/>
                  <a:pt x="9951" y="10617"/>
                  <a:pt x="9961" y="10618"/>
                </a:cubicBezTo>
                <a:cubicBezTo>
                  <a:pt x="10020" y="10621"/>
                  <a:pt x="10077" y="10633"/>
                  <a:pt x="10131" y="10653"/>
                </a:cubicBezTo>
                <a:cubicBezTo>
                  <a:pt x="10323" y="10724"/>
                  <a:pt x="10467" y="10897"/>
                  <a:pt x="10496" y="11106"/>
                </a:cubicBezTo>
                <a:cubicBezTo>
                  <a:pt x="10500" y="11133"/>
                  <a:pt x="10502" y="11160"/>
                  <a:pt x="10502" y="11187"/>
                </a:cubicBezTo>
                <a:close/>
                <a:moveTo>
                  <a:pt x="11390" y="10653"/>
                </a:moveTo>
                <a:lnTo>
                  <a:pt x="11309" y="10653"/>
                </a:lnTo>
                <a:cubicBezTo>
                  <a:pt x="11097" y="10110"/>
                  <a:pt x="10574" y="9722"/>
                  <a:pt x="9960" y="9711"/>
                </a:cubicBezTo>
                <a:cubicBezTo>
                  <a:pt x="9951" y="9710"/>
                  <a:pt x="9941" y="9710"/>
                  <a:pt x="9932" y="9710"/>
                </a:cubicBezTo>
                <a:cubicBezTo>
                  <a:pt x="9621" y="9710"/>
                  <a:pt x="9332" y="9807"/>
                  <a:pt x="9094" y="9972"/>
                </a:cubicBezTo>
                <a:cubicBezTo>
                  <a:pt x="8852" y="10139"/>
                  <a:pt x="8663" y="10375"/>
                  <a:pt x="8555" y="10653"/>
                </a:cubicBezTo>
                <a:lnTo>
                  <a:pt x="7520" y="10653"/>
                </a:lnTo>
                <a:lnTo>
                  <a:pt x="6653" y="10653"/>
                </a:lnTo>
                <a:lnTo>
                  <a:pt x="5846" y="10653"/>
                </a:lnTo>
                <a:cubicBezTo>
                  <a:pt x="5631" y="10102"/>
                  <a:pt x="5095" y="9710"/>
                  <a:pt x="4469" y="9710"/>
                </a:cubicBezTo>
                <a:cubicBezTo>
                  <a:pt x="4025" y="9710"/>
                  <a:pt x="3626" y="9907"/>
                  <a:pt x="3355" y="10218"/>
                </a:cubicBezTo>
                <a:lnTo>
                  <a:pt x="3355" y="5810"/>
                </a:lnTo>
                <a:lnTo>
                  <a:pt x="6653" y="5810"/>
                </a:lnTo>
                <a:lnTo>
                  <a:pt x="7520" y="5810"/>
                </a:lnTo>
                <a:lnTo>
                  <a:pt x="8532" y="5810"/>
                </a:lnTo>
                <a:lnTo>
                  <a:pt x="8532" y="8572"/>
                </a:lnTo>
                <a:lnTo>
                  <a:pt x="9094" y="8572"/>
                </a:lnTo>
                <a:lnTo>
                  <a:pt x="9960" y="8572"/>
                </a:lnTo>
                <a:lnTo>
                  <a:pt x="11390" y="8572"/>
                </a:lnTo>
                <a:lnTo>
                  <a:pt x="11390" y="10653"/>
                </a:lnTo>
                <a:lnTo>
                  <a:pt x="11390" y="10653"/>
                </a:lnTo>
                <a:close/>
                <a:moveTo>
                  <a:pt x="5039" y="11187"/>
                </a:moveTo>
                <a:cubicBezTo>
                  <a:pt x="5039" y="11329"/>
                  <a:pt x="4987" y="11459"/>
                  <a:pt x="4900" y="11559"/>
                </a:cubicBezTo>
                <a:cubicBezTo>
                  <a:pt x="4796" y="11681"/>
                  <a:pt x="4641" y="11758"/>
                  <a:pt x="4469" y="11758"/>
                </a:cubicBezTo>
                <a:cubicBezTo>
                  <a:pt x="4296" y="11758"/>
                  <a:pt x="4142" y="11681"/>
                  <a:pt x="4037" y="11559"/>
                </a:cubicBezTo>
                <a:cubicBezTo>
                  <a:pt x="3951" y="11459"/>
                  <a:pt x="3898" y="11329"/>
                  <a:pt x="3898" y="11187"/>
                </a:cubicBezTo>
                <a:cubicBezTo>
                  <a:pt x="3898" y="11160"/>
                  <a:pt x="3900" y="11133"/>
                  <a:pt x="3904" y="11106"/>
                </a:cubicBezTo>
                <a:cubicBezTo>
                  <a:pt x="3934" y="10897"/>
                  <a:pt x="4078" y="10725"/>
                  <a:pt x="4270" y="10653"/>
                </a:cubicBezTo>
                <a:cubicBezTo>
                  <a:pt x="4332" y="10630"/>
                  <a:pt x="4399" y="10617"/>
                  <a:pt x="4469" y="10617"/>
                </a:cubicBezTo>
                <a:cubicBezTo>
                  <a:pt x="4539" y="10617"/>
                  <a:pt x="4606" y="10630"/>
                  <a:pt x="4668" y="10653"/>
                </a:cubicBezTo>
                <a:cubicBezTo>
                  <a:pt x="4860" y="10725"/>
                  <a:pt x="5003" y="10897"/>
                  <a:pt x="5033" y="11106"/>
                </a:cubicBezTo>
                <a:cubicBezTo>
                  <a:pt x="5037" y="11133"/>
                  <a:pt x="5039" y="11160"/>
                  <a:pt x="5039" y="11187"/>
                </a:cubicBezTo>
                <a:close/>
                <a:moveTo>
                  <a:pt x="9960" y="7665"/>
                </a:moveTo>
                <a:lnTo>
                  <a:pt x="9439" y="7665"/>
                </a:lnTo>
                <a:lnTo>
                  <a:pt x="9439" y="6425"/>
                </a:lnTo>
                <a:lnTo>
                  <a:pt x="9960" y="6930"/>
                </a:lnTo>
                <a:lnTo>
                  <a:pt x="10722" y="7665"/>
                </a:lnTo>
                <a:lnTo>
                  <a:pt x="9960" y="7665"/>
                </a:lnTo>
                <a:lnTo>
                  <a:pt x="9960" y="7665"/>
                </a:lnTo>
                <a:close/>
                <a:moveTo>
                  <a:pt x="6653" y="4903"/>
                </a:moveTo>
                <a:lnTo>
                  <a:pt x="3307" y="4903"/>
                </a:lnTo>
                <a:lnTo>
                  <a:pt x="3307" y="4448"/>
                </a:lnTo>
                <a:lnTo>
                  <a:pt x="6653" y="4448"/>
                </a:lnTo>
                <a:lnTo>
                  <a:pt x="6653" y="4903"/>
                </a:lnTo>
                <a:close/>
                <a:moveTo>
                  <a:pt x="867" y="2939"/>
                </a:moveTo>
                <a:lnTo>
                  <a:pt x="4980" y="962"/>
                </a:lnTo>
                <a:lnTo>
                  <a:pt x="9094" y="2939"/>
                </a:lnTo>
                <a:lnTo>
                  <a:pt x="9094" y="4903"/>
                </a:lnTo>
                <a:lnTo>
                  <a:pt x="7520" y="4903"/>
                </a:lnTo>
                <a:lnTo>
                  <a:pt x="7520" y="3582"/>
                </a:lnTo>
                <a:lnTo>
                  <a:pt x="2440" y="3582"/>
                </a:lnTo>
                <a:lnTo>
                  <a:pt x="2440" y="11750"/>
                </a:lnTo>
                <a:lnTo>
                  <a:pt x="867" y="11750"/>
                </a:lnTo>
                <a:lnTo>
                  <a:pt x="867" y="2939"/>
                </a:lnTo>
                <a:close/>
              </a:path>
            </a:pathLst>
          </a:custGeom>
          <a:solidFill>
            <a:srgbClr val="77ACEC"/>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cs typeface="+mn-ea"/>
              <a:sym typeface="+mn-lt"/>
            </a:endParaRPr>
          </a:p>
        </p:txBody>
      </p:sp>
      <p:sp>
        <p:nvSpPr>
          <p:cNvPr id="15" name="文本框 14"/>
          <p:cNvSpPr txBox="1"/>
          <p:nvPr>
            <p:custDataLst>
              <p:tags r:id="rId12"/>
            </p:custDataLst>
          </p:nvPr>
        </p:nvSpPr>
        <p:spPr>
          <a:xfrm>
            <a:off x="1711960" y="3674745"/>
            <a:ext cx="2093595" cy="860425"/>
          </a:xfrm>
          <a:prstGeom prst="rect">
            <a:avLst/>
          </a:prstGeom>
          <a:noFill/>
        </p:spPr>
        <p:txBody>
          <a:bodyPr wrap="square" rtlCol="0">
            <a:spAutoFit/>
          </a:bodyPr>
          <a:lstStyle/>
          <a:p>
            <a:pPr algn="l">
              <a:lnSpc>
                <a:spcPts val="2000"/>
              </a:lnSpc>
            </a:pPr>
            <a:r>
              <a:rPr sz="1200" dirty="0">
                <a:solidFill>
                  <a:schemeClr val="tx1">
                    <a:lumMod val="75000"/>
                    <a:lumOff val="25000"/>
                  </a:schemeClr>
                </a:solidFill>
                <a:cs typeface="+mn-ea"/>
                <a:sym typeface="+mn-lt"/>
              </a:rPr>
              <a:t>智能体所操作的系统或世界，它根据智能体的行动提供状态信息和奖励</a:t>
            </a:r>
            <a:endParaRPr lang="zh-CN" altLang="en-US" sz="1200" dirty="0">
              <a:solidFill>
                <a:schemeClr val="tx1">
                  <a:lumMod val="75000"/>
                  <a:lumOff val="25000"/>
                </a:schemeClr>
              </a:solidFill>
              <a:cs typeface="+mn-ea"/>
              <a:sym typeface="+mn-lt"/>
            </a:endParaRPr>
          </a:p>
        </p:txBody>
      </p:sp>
      <p:sp>
        <p:nvSpPr>
          <p:cNvPr id="16" name="文本框 15"/>
          <p:cNvSpPr txBox="1"/>
          <p:nvPr>
            <p:custDataLst>
              <p:tags r:id="rId13"/>
            </p:custDataLst>
          </p:nvPr>
        </p:nvSpPr>
        <p:spPr>
          <a:xfrm>
            <a:off x="1712024" y="4832260"/>
            <a:ext cx="1599565" cy="368300"/>
          </a:xfrm>
          <a:prstGeom prst="rect">
            <a:avLst/>
          </a:prstGeom>
          <a:noFill/>
        </p:spPr>
        <p:txBody>
          <a:bodyPr wrap="none" rtlCol="0">
            <a:spAutoFit/>
          </a:bodyPr>
          <a:lstStyle/>
          <a:p>
            <a:pPr algn="l"/>
            <a:r>
              <a:rPr dirty="0">
                <a:solidFill>
                  <a:schemeClr val="tx1">
                    <a:lumMod val="75000"/>
                    <a:lumOff val="25000"/>
                  </a:schemeClr>
                </a:solidFill>
                <a:cs typeface="+mn-ea"/>
                <a:sym typeface="+mn-lt"/>
              </a:rPr>
              <a:t>状态（State）</a:t>
            </a:r>
            <a:endParaRPr lang="zh-CN" altLang="en-US" dirty="0">
              <a:solidFill>
                <a:schemeClr val="tx1">
                  <a:lumMod val="75000"/>
                  <a:lumOff val="25000"/>
                </a:schemeClr>
              </a:solidFill>
              <a:cs typeface="+mn-ea"/>
              <a:sym typeface="+mn-lt"/>
            </a:endParaRPr>
          </a:p>
        </p:txBody>
      </p:sp>
      <p:sp>
        <p:nvSpPr>
          <p:cNvPr id="31" name="太阳形 44"/>
          <p:cNvSpPr>
            <a:spLocks noChangeArrowheads="1"/>
          </p:cNvSpPr>
          <p:nvPr>
            <p:custDataLst>
              <p:tags r:id="rId14"/>
            </p:custDataLst>
          </p:nvPr>
        </p:nvSpPr>
        <p:spPr bwMode="auto">
          <a:xfrm>
            <a:off x="1069559" y="5023044"/>
            <a:ext cx="457283" cy="457336"/>
          </a:xfrm>
          <a:custGeom>
            <a:avLst/>
            <a:gdLst>
              <a:gd name="connsiteX0" fmla="*/ 132738 w 607780"/>
              <a:gd name="connsiteY0" fmla="*/ 364536 h 607851"/>
              <a:gd name="connsiteX1" fmla="*/ 106325 w 607780"/>
              <a:gd name="connsiteY1" fmla="*/ 390912 h 607851"/>
              <a:gd name="connsiteX2" fmla="*/ 106325 w 607780"/>
              <a:gd name="connsiteY2" fmla="*/ 413520 h 607851"/>
              <a:gd name="connsiteX3" fmla="*/ 160129 w 607780"/>
              <a:gd name="connsiteY3" fmla="*/ 413520 h 607851"/>
              <a:gd name="connsiteX4" fmla="*/ 160129 w 607780"/>
              <a:gd name="connsiteY4" fmla="*/ 390912 h 607851"/>
              <a:gd name="connsiteX5" fmla="*/ 133716 w 607780"/>
              <a:gd name="connsiteY5" fmla="*/ 364536 h 607851"/>
              <a:gd name="connsiteX6" fmla="*/ 132738 w 607780"/>
              <a:gd name="connsiteY6" fmla="*/ 322343 h 607851"/>
              <a:gd name="connsiteX7" fmla="*/ 133716 w 607780"/>
              <a:gd name="connsiteY7" fmla="*/ 322343 h 607851"/>
              <a:gd name="connsiteX8" fmla="*/ 202381 w 607780"/>
              <a:gd name="connsiteY8" fmla="*/ 390912 h 607851"/>
              <a:gd name="connsiteX9" fmla="*/ 202381 w 607780"/>
              <a:gd name="connsiteY9" fmla="*/ 415567 h 607851"/>
              <a:gd name="connsiteX10" fmla="*/ 202381 w 607780"/>
              <a:gd name="connsiteY10" fmla="*/ 455712 h 607851"/>
              <a:gd name="connsiteX11" fmla="*/ 64073 w 607780"/>
              <a:gd name="connsiteY11" fmla="*/ 455712 h 607851"/>
              <a:gd name="connsiteX12" fmla="*/ 64073 w 607780"/>
              <a:gd name="connsiteY12" fmla="*/ 390912 h 607851"/>
              <a:gd name="connsiteX13" fmla="*/ 71154 w 607780"/>
              <a:gd name="connsiteY13" fmla="*/ 360582 h 607851"/>
              <a:gd name="connsiteX14" fmla="*/ 132738 w 607780"/>
              <a:gd name="connsiteY14" fmla="*/ 322343 h 607851"/>
              <a:gd name="connsiteX15" fmla="*/ 132086 w 607780"/>
              <a:gd name="connsiteY15" fmla="*/ 299901 h 607851"/>
              <a:gd name="connsiteX16" fmla="*/ 71145 w 607780"/>
              <a:gd name="connsiteY16" fmla="*/ 323766 h 607851"/>
              <a:gd name="connsiteX17" fmla="*/ 42258 w 607780"/>
              <a:gd name="connsiteY17" fmla="*/ 389635 h 607851"/>
              <a:gd name="connsiteX18" fmla="*/ 42258 w 607780"/>
              <a:gd name="connsiteY18" fmla="*/ 457738 h 607851"/>
              <a:gd name="connsiteX19" fmla="*/ 42258 w 607780"/>
              <a:gd name="connsiteY19" fmla="*/ 565659 h 607851"/>
              <a:gd name="connsiteX20" fmla="*/ 224196 w 607780"/>
              <a:gd name="connsiteY20" fmla="*/ 565659 h 607851"/>
              <a:gd name="connsiteX21" fmla="*/ 224196 w 607780"/>
              <a:gd name="connsiteY21" fmla="*/ 457738 h 607851"/>
              <a:gd name="connsiteX22" fmla="*/ 224196 w 607780"/>
              <a:gd name="connsiteY22" fmla="*/ 415546 h 607851"/>
              <a:gd name="connsiteX23" fmla="*/ 224196 w 607780"/>
              <a:gd name="connsiteY23" fmla="*/ 389635 h 607851"/>
              <a:gd name="connsiteX24" fmla="*/ 134322 w 607780"/>
              <a:gd name="connsiteY24" fmla="*/ 299901 h 607851"/>
              <a:gd name="connsiteX25" fmla="*/ 431614 w 607780"/>
              <a:gd name="connsiteY25" fmla="*/ 295528 h 607851"/>
              <a:gd name="connsiteX26" fmla="*/ 454019 w 607780"/>
              <a:gd name="connsiteY26" fmla="*/ 317898 h 607851"/>
              <a:gd name="connsiteX27" fmla="*/ 431614 w 607780"/>
              <a:gd name="connsiteY27" fmla="*/ 340268 h 607851"/>
              <a:gd name="connsiteX28" fmla="*/ 409209 w 607780"/>
              <a:gd name="connsiteY28" fmla="*/ 317898 h 607851"/>
              <a:gd name="connsiteX29" fmla="*/ 431614 w 607780"/>
              <a:gd name="connsiteY29" fmla="*/ 295528 h 607851"/>
              <a:gd name="connsiteX30" fmla="*/ 284485 w 607780"/>
              <a:gd name="connsiteY30" fmla="*/ 295528 h 607851"/>
              <a:gd name="connsiteX31" fmla="*/ 306890 w 607780"/>
              <a:gd name="connsiteY31" fmla="*/ 317898 h 607851"/>
              <a:gd name="connsiteX32" fmla="*/ 284485 w 607780"/>
              <a:gd name="connsiteY32" fmla="*/ 340268 h 607851"/>
              <a:gd name="connsiteX33" fmla="*/ 262080 w 607780"/>
              <a:gd name="connsiteY33" fmla="*/ 317898 h 607851"/>
              <a:gd name="connsiteX34" fmla="*/ 284485 w 607780"/>
              <a:gd name="connsiteY34" fmla="*/ 295528 h 607851"/>
              <a:gd name="connsiteX35" fmla="*/ 445769 w 607780"/>
              <a:gd name="connsiteY35" fmla="*/ 148994 h 607851"/>
              <a:gd name="connsiteX36" fmla="*/ 273005 w 607780"/>
              <a:gd name="connsiteY36" fmla="*/ 149366 h 607851"/>
              <a:gd name="connsiteX37" fmla="*/ 286237 w 607780"/>
              <a:gd name="connsiteY37" fmla="*/ 228823 h 607851"/>
              <a:gd name="connsiteX38" fmla="*/ 428111 w 607780"/>
              <a:gd name="connsiteY38" fmla="*/ 228823 h 607851"/>
              <a:gd name="connsiteX39" fmla="*/ 464127 w 607780"/>
              <a:gd name="connsiteY39" fmla="*/ 65908 h 607851"/>
              <a:gd name="connsiteX40" fmla="*/ 536438 w 607780"/>
              <a:gd name="connsiteY40" fmla="*/ 65908 h 607851"/>
              <a:gd name="connsiteX41" fmla="*/ 536438 w 607780"/>
              <a:gd name="connsiteY41" fmla="*/ 108102 h 607851"/>
              <a:gd name="connsiteX42" fmla="*/ 498093 w 607780"/>
              <a:gd name="connsiteY42" fmla="*/ 108102 h 607851"/>
              <a:gd name="connsiteX43" fmla="*/ 462030 w 607780"/>
              <a:gd name="connsiteY43" fmla="*/ 270971 h 607851"/>
              <a:gd name="connsiteX44" fmla="*/ 250408 w 607780"/>
              <a:gd name="connsiteY44" fmla="*/ 270971 h 607851"/>
              <a:gd name="connsiteX45" fmla="*/ 223198 w 607780"/>
              <a:gd name="connsiteY45" fmla="*/ 107311 h 607851"/>
              <a:gd name="connsiteX46" fmla="*/ 455088 w 607780"/>
              <a:gd name="connsiteY46" fmla="*/ 106799 h 607851"/>
              <a:gd name="connsiteX47" fmla="*/ 71145 w 607780"/>
              <a:gd name="connsiteY47" fmla="*/ 42192 h 607851"/>
              <a:gd name="connsiteX48" fmla="*/ 71145 w 607780"/>
              <a:gd name="connsiteY48" fmla="*/ 272642 h 607851"/>
              <a:gd name="connsiteX49" fmla="*/ 132086 w 607780"/>
              <a:gd name="connsiteY49" fmla="*/ 257756 h 607851"/>
              <a:gd name="connsiteX50" fmla="*/ 134322 w 607780"/>
              <a:gd name="connsiteY50" fmla="*/ 257756 h 607851"/>
              <a:gd name="connsiteX51" fmla="*/ 266454 w 607780"/>
              <a:gd name="connsiteY51" fmla="*/ 389635 h 607851"/>
              <a:gd name="connsiteX52" fmla="*/ 266454 w 607780"/>
              <a:gd name="connsiteY52" fmla="*/ 415546 h 607851"/>
              <a:gd name="connsiteX53" fmla="*/ 565522 w 607780"/>
              <a:gd name="connsiteY53" fmla="*/ 415546 h 607851"/>
              <a:gd name="connsiteX54" fmla="*/ 565522 w 607780"/>
              <a:gd name="connsiteY54" fmla="*/ 42192 h 607851"/>
              <a:gd name="connsiteX55" fmla="*/ 28933 w 607780"/>
              <a:gd name="connsiteY55" fmla="*/ 0 h 607851"/>
              <a:gd name="connsiteX56" fmla="*/ 607780 w 607780"/>
              <a:gd name="connsiteY56" fmla="*/ 0 h 607851"/>
              <a:gd name="connsiteX57" fmla="*/ 607780 w 607780"/>
              <a:gd name="connsiteY57" fmla="*/ 457738 h 607851"/>
              <a:gd name="connsiteX58" fmla="*/ 266454 w 607780"/>
              <a:gd name="connsiteY58" fmla="*/ 457738 h 607851"/>
              <a:gd name="connsiteX59" fmla="*/ 266454 w 607780"/>
              <a:gd name="connsiteY59" fmla="*/ 607851 h 607851"/>
              <a:gd name="connsiteX60" fmla="*/ 0 w 607780"/>
              <a:gd name="connsiteY60" fmla="*/ 607851 h 607851"/>
              <a:gd name="connsiteX61" fmla="*/ 0 w 607780"/>
              <a:gd name="connsiteY61" fmla="*/ 389635 h 607851"/>
              <a:gd name="connsiteX62" fmla="*/ 28933 w 607780"/>
              <a:gd name="connsiteY62" fmla="*/ 307391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780" h="607851">
                <a:moveTo>
                  <a:pt x="132738" y="364536"/>
                </a:moveTo>
                <a:cubicBezTo>
                  <a:pt x="118157" y="364536"/>
                  <a:pt x="106325" y="376351"/>
                  <a:pt x="106325" y="390912"/>
                </a:cubicBezTo>
                <a:lnTo>
                  <a:pt x="106325" y="413520"/>
                </a:lnTo>
                <a:lnTo>
                  <a:pt x="160129" y="413520"/>
                </a:lnTo>
                <a:lnTo>
                  <a:pt x="160129" y="390912"/>
                </a:lnTo>
                <a:cubicBezTo>
                  <a:pt x="160129" y="376351"/>
                  <a:pt x="148297" y="364536"/>
                  <a:pt x="133716" y="364536"/>
                </a:cubicBezTo>
                <a:close/>
                <a:moveTo>
                  <a:pt x="132738" y="322343"/>
                </a:moveTo>
                <a:lnTo>
                  <a:pt x="133716" y="322343"/>
                </a:lnTo>
                <a:cubicBezTo>
                  <a:pt x="171542" y="322343"/>
                  <a:pt x="202381" y="353092"/>
                  <a:pt x="202381" y="390912"/>
                </a:cubicBezTo>
                <a:lnTo>
                  <a:pt x="202381" y="415567"/>
                </a:lnTo>
                <a:lnTo>
                  <a:pt x="202381" y="455712"/>
                </a:lnTo>
                <a:lnTo>
                  <a:pt x="64073" y="455712"/>
                </a:lnTo>
                <a:lnTo>
                  <a:pt x="64073" y="390912"/>
                </a:lnTo>
                <a:cubicBezTo>
                  <a:pt x="64073" y="380026"/>
                  <a:pt x="66635" y="369746"/>
                  <a:pt x="71154" y="360582"/>
                </a:cubicBezTo>
                <a:cubicBezTo>
                  <a:pt x="82381" y="337927"/>
                  <a:pt x="105766" y="322343"/>
                  <a:pt x="132738" y="322343"/>
                </a:cubicBezTo>
                <a:close/>
                <a:moveTo>
                  <a:pt x="132086" y="299901"/>
                </a:moveTo>
                <a:cubicBezTo>
                  <a:pt x="108604" y="299901"/>
                  <a:pt x="87172" y="308972"/>
                  <a:pt x="71145" y="323766"/>
                </a:cubicBezTo>
                <a:cubicBezTo>
                  <a:pt x="53393" y="340187"/>
                  <a:pt x="42258" y="363632"/>
                  <a:pt x="42258" y="389635"/>
                </a:cubicBezTo>
                <a:lnTo>
                  <a:pt x="42258" y="457738"/>
                </a:lnTo>
                <a:lnTo>
                  <a:pt x="42258" y="565659"/>
                </a:lnTo>
                <a:lnTo>
                  <a:pt x="224196" y="565659"/>
                </a:lnTo>
                <a:lnTo>
                  <a:pt x="224196" y="457738"/>
                </a:lnTo>
                <a:lnTo>
                  <a:pt x="224196" y="415546"/>
                </a:lnTo>
                <a:lnTo>
                  <a:pt x="224196" y="389635"/>
                </a:lnTo>
                <a:cubicBezTo>
                  <a:pt x="224196" y="340140"/>
                  <a:pt x="183895" y="299901"/>
                  <a:pt x="134322" y="299901"/>
                </a:cubicBezTo>
                <a:close/>
                <a:moveTo>
                  <a:pt x="431614" y="295528"/>
                </a:moveTo>
                <a:cubicBezTo>
                  <a:pt x="443988" y="295528"/>
                  <a:pt x="454019" y="305543"/>
                  <a:pt x="454019" y="317898"/>
                </a:cubicBezTo>
                <a:cubicBezTo>
                  <a:pt x="454019" y="330253"/>
                  <a:pt x="443988" y="340268"/>
                  <a:pt x="431614" y="340268"/>
                </a:cubicBezTo>
                <a:cubicBezTo>
                  <a:pt x="419240" y="340268"/>
                  <a:pt x="409209" y="330253"/>
                  <a:pt x="409209" y="317898"/>
                </a:cubicBezTo>
                <a:cubicBezTo>
                  <a:pt x="409209" y="305543"/>
                  <a:pt x="419240" y="295528"/>
                  <a:pt x="431614" y="295528"/>
                </a:cubicBezTo>
                <a:close/>
                <a:moveTo>
                  <a:pt x="284485" y="295528"/>
                </a:moveTo>
                <a:cubicBezTo>
                  <a:pt x="296859" y="295528"/>
                  <a:pt x="306890" y="305543"/>
                  <a:pt x="306890" y="317898"/>
                </a:cubicBezTo>
                <a:cubicBezTo>
                  <a:pt x="306890" y="330253"/>
                  <a:pt x="296859" y="340268"/>
                  <a:pt x="284485" y="340268"/>
                </a:cubicBezTo>
                <a:cubicBezTo>
                  <a:pt x="272111" y="340268"/>
                  <a:pt x="262080" y="330253"/>
                  <a:pt x="262080" y="317898"/>
                </a:cubicBezTo>
                <a:cubicBezTo>
                  <a:pt x="262080" y="305543"/>
                  <a:pt x="272111" y="295528"/>
                  <a:pt x="284485" y="295528"/>
                </a:cubicBezTo>
                <a:close/>
                <a:moveTo>
                  <a:pt x="445769" y="148994"/>
                </a:moveTo>
                <a:lnTo>
                  <a:pt x="273005" y="149366"/>
                </a:lnTo>
                <a:lnTo>
                  <a:pt x="286237" y="228823"/>
                </a:lnTo>
                <a:lnTo>
                  <a:pt x="428111" y="228823"/>
                </a:lnTo>
                <a:close/>
                <a:moveTo>
                  <a:pt x="464127" y="65908"/>
                </a:moveTo>
                <a:lnTo>
                  <a:pt x="536438" y="65908"/>
                </a:lnTo>
                <a:lnTo>
                  <a:pt x="536438" y="108102"/>
                </a:lnTo>
                <a:lnTo>
                  <a:pt x="498093" y="108102"/>
                </a:lnTo>
                <a:lnTo>
                  <a:pt x="462030" y="270971"/>
                </a:lnTo>
                <a:lnTo>
                  <a:pt x="250408" y="270971"/>
                </a:lnTo>
                <a:lnTo>
                  <a:pt x="223198" y="107311"/>
                </a:lnTo>
                <a:lnTo>
                  <a:pt x="455088" y="106799"/>
                </a:lnTo>
                <a:close/>
                <a:moveTo>
                  <a:pt x="71145" y="42192"/>
                </a:moveTo>
                <a:lnTo>
                  <a:pt x="71145" y="272642"/>
                </a:lnTo>
                <a:cubicBezTo>
                  <a:pt x="89408" y="263106"/>
                  <a:pt x="110141" y="257756"/>
                  <a:pt x="132086" y="257756"/>
                </a:cubicBezTo>
                <a:lnTo>
                  <a:pt x="134322" y="257756"/>
                </a:lnTo>
                <a:cubicBezTo>
                  <a:pt x="207190" y="257756"/>
                  <a:pt x="266454" y="316881"/>
                  <a:pt x="266454" y="389635"/>
                </a:cubicBezTo>
                <a:lnTo>
                  <a:pt x="266454" y="415546"/>
                </a:lnTo>
                <a:lnTo>
                  <a:pt x="565522" y="415546"/>
                </a:lnTo>
                <a:lnTo>
                  <a:pt x="565522" y="42192"/>
                </a:lnTo>
                <a:close/>
                <a:moveTo>
                  <a:pt x="28933" y="0"/>
                </a:moveTo>
                <a:lnTo>
                  <a:pt x="607780" y="0"/>
                </a:lnTo>
                <a:lnTo>
                  <a:pt x="607780" y="457738"/>
                </a:lnTo>
                <a:lnTo>
                  <a:pt x="266454" y="457738"/>
                </a:lnTo>
                <a:lnTo>
                  <a:pt x="266454" y="607851"/>
                </a:lnTo>
                <a:lnTo>
                  <a:pt x="0" y="607851"/>
                </a:lnTo>
                <a:lnTo>
                  <a:pt x="0" y="389635"/>
                </a:lnTo>
                <a:cubicBezTo>
                  <a:pt x="0" y="358561"/>
                  <a:pt x="10809" y="329953"/>
                  <a:pt x="28933" y="307391"/>
                </a:cubicBezTo>
                <a:close/>
              </a:path>
            </a:pathLst>
          </a:custGeom>
          <a:solidFill>
            <a:srgbClr val="77ACEC"/>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cs typeface="+mn-ea"/>
              <a:sym typeface="+mn-lt"/>
            </a:endParaRPr>
          </a:p>
        </p:txBody>
      </p:sp>
      <p:sp>
        <p:nvSpPr>
          <p:cNvPr id="18" name="文本框 17"/>
          <p:cNvSpPr txBox="1"/>
          <p:nvPr>
            <p:custDataLst>
              <p:tags r:id="rId15"/>
            </p:custDataLst>
          </p:nvPr>
        </p:nvSpPr>
        <p:spPr>
          <a:xfrm>
            <a:off x="1711960" y="5207635"/>
            <a:ext cx="2092960" cy="603885"/>
          </a:xfrm>
          <a:prstGeom prst="rect">
            <a:avLst/>
          </a:prstGeom>
          <a:noFill/>
        </p:spPr>
        <p:txBody>
          <a:bodyPr wrap="square" rtlCol="0">
            <a:spAutoFit/>
          </a:bodyPr>
          <a:lstStyle/>
          <a:p>
            <a:pPr algn="l">
              <a:lnSpc>
                <a:spcPts val="2000"/>
              </a:lnSpc>
            </a:pPr>
            <a:r>
              <a:rPr sz="1200" dirty="0">
                <a:solidFill>
                  <a:schemeClr val="tx1">
                    <a:lumMod val="75000"/>
                    <a:lumOff val="25000"/>
                  </a:schemeClr>
                </a:solidFill>
                <a:cs typeface="+mn-ea"/>
                <a:sym typeface="+mn-lt"/>
              </a:rPr>
              <a:t>环境在任何特定时刻的描述，智能体根据状态来选择行动</a:t>
            </a:r>
            <a:endParaRPr lang="zh-CN" altLang="en-US" sz="1200" dirty="0">
              <a:solidFill>
                <a:schemeClr val="tx1">
                  <a:lumMod val="75000"/>
                  <a:lumOff val="25000"/>
                </a:schemeClr>
              </a:solidFill>
              <a:cs typeface="+mn-ea"/>
              <a:sym typeface="+mn-lt"/>
            </a:endParaRPr>
          </a:p>
        </p:txBody>
      </p:sp>
      <p:sp>
        <p:nvSpPr>
          <p:cNvPr id="19" name="文本框 18"/>
          <p:cNvSpPr txBox="1"/>
          <p:nvPr>
            <p:custDataLst>
              <p:tags r:id="rId16"/>
            </p:custDataLst>
          </p:nvPr>
        </p:nvSpPr>
        <p:spPr>
          <a:xfrm>
            <a:off x="1708214" y="1793059"/>
            <a:ext cx="1934210" cy="368300"/>
          </a:xfrm>
          <a:prstGeom prst="rect">
            <a:avLst/>
          </a:prstGeom>
          <a:noFill/>
        </p:spPr>
        <p:txBody>
          <a:bodyPr wrap="none" rtlCol="0">
            <a:spAutoFit/>
          </a:bodyPr>
          <a:lstStyle/>
          <a:p>
            <a:pPr algn="l"/>
            <a:r>
              <a:rPr dirty="0">
                <a:solidFill>
                  <a:schemeClr val="tx1">
                    <a:lumMod val="75000"/>
                    <a:lumOff val="25000"/>
                  </a:schemeClr>
                </a:solidFill>
                <a:cs typeface="+mn-ea"/>
                <a:sym typeface="+mn-lt"/>
              </a:rPr>
              <a:t>智能体（Agent）</a:t>
            </a:r>
            <a:endParaRPr lang="zh-CN" altLang="en-US" dirty="0">
              <a:solidFill>
                <a:schemeClr val="tx1">
                  <a:lumMod val="75000"/>
                  <a:lumOff val="25000"/>
                </a:schemeClr>
              </a:solidFill>
              <a:cs typeface="+mn-ea"/>
              <a:sym typeface="+mn-lt"/>
            </a:endParaRPr>
          </a:p>
        </p:txBody>
      </p:sp>
      <p:sp>
        <p:nvSpPr>
          <p:cNvPr id="29" name="太阳形 44"/>
          <p:cNvSpPr>
            <a:spLocks noChangeArrowheads="1"/>
          </p:cNvSpPr>
          <p:nvPr>
            <p:custDataLst>
              <p:tags r:id="rId17"/>
            </p:custDataLst>
          </p:nvPr>
        </p:nvSpPr>
        <p:spPr bwMode="auto">
          <a:xfrm>
            <a:off x="1068892" y="1912400"/>
            <a:ext cx="457336" cy="400110"/>
          </a:xfrm>
          <a:custGeom>
            <a:avLst/>
            <a:gdLst>
              <a:gd name="connsiteX0" fmla="*/ 352138 w 608485"/>
              <a:gd name="connsiteY0" fmla="*/ 457876 h 532346"/>
              <a:gd name="connsiteX1" fmla="*/ 352138 w 608485"/>
              <a:gd name="connsiteY1" fmla="*/ 471679 h 532346"/>
              <a:gd name="connsiteX2" fmla="*/ 383994 w 608485"/>
              <a:gd name="connsiteY2" fmla="*/ 483262 h 532346"/>
              <a:gd name="connsiteX3" fmla="*/ 459356 w 608485"/>
              <a:gd name="connsiteY3" fmla="*/ 490502 h 532346"/>
              <a:gd name="connsiteX4" fmla="*/ 534767 w 608485"/>
              <a:gd name="connsiteY4" fmla="*/ 483262 h 532346"/>
              <a:gd name="connsiteX5" fmla="*/ 566574 w 608485"/>
              <a:gd name="connsiteY5" fmla="*/ 471679 h 532346"/>
              <a:gd name="connsiteX6" fmla="*/ 566574 w 608485"/>
              <a:gd name="connsiteY6" fmla="*/ 457876 h 532346"/>
              <a:gd name="connsiteX7" fmla="*/ 555746 w 608485"/>
              <a:gd name="connsiteY7" fmla="*/ 461351 h 532346"/>
              <a:gd name="connsiteX8" fmla="*/ 459356 w 608485"/>
              <a:gd name="connsiteY8" fmla="*/ 472886 h 532346"/>
              <a:gd name="connsiteX9" fmla="*/ 362967 w 608485"/>
              <a:gd name="connsiteY9" fmla="*/ 461351 h 532346"/>
              <a:gd name="connsiteX10" fmla="*/ 352138 w 608485"/>
              <a:gd name="connsiteY10" fmla="*/ 457876 h 532346"/>
              <a:gd name="connsiteX11" fmla="*/ 41901 w 608485"/>
              <a:gd name="connsiteY11" fmla="*/ 455228 h 532346"/>
              <a:gd name="connsiteX12" fmla="*/ 41901 w 608485"/>
              <a:gd name="connsiteY12" fmla="*/ 471396 h 532346"/>
              <a:gd name="connsiteX13" fmla="*/ 73701 w 608485"/>
              <a:gd name="connsiteY13" fmla="*/ 482979 h 532346"/>
              <a:gd name="connsiteX14" fmla="*/ 149094 w 608485"/>
              <a:gd name="connsiteY14" fmla="*/ 490267 h 532346"/>
              <a:gd name="connsiteX15" fmla="*/ 224438 w 608485"/>
              <a:gd name="connsiteY15" fmla="*/ 482979 h 532346"/>
              <a:gd name="connsiteX16" fmla="*/ 256238 w 608485"/>
              <a:gd name="connsiteY16" fmla="*/ 471396 h 532346"/>
              <a:gd name="connsiteX17" fmla="*/ 256238 w 608485"/>
              <a:gd name="connsiteY17" fmla="*/ 455228 h 532346"/>
              <a:gd name="connsiteX18" fmla="*/ 245461 w 608485"/>
              <a:gd name="connsiteY18" fmla="*/ 458703 h 532346"/>
              <a:gd name="connsiteX19" fmla="*/ 149094 w 608485"/>
              <a:gd name="connsiteY19" fmla="*/ 470286 h 532346"/>
              <a:gd name="connsiteX20" fmla="*/ 52678 w 608485"/>
              <a:gd name="connsiteY20" fmla="*/ 458703 h 532346"/>
              <a:gd name="connsiteX21" fmla="*/ 41901 w 608485"/>
              <a:gd name="connsiteY21" fmla="*/ 455228 h 532346"/>
              <a:gd name="connsiteX22" fmla="*/ 352138 w 608485"/>
              <a:gd name="connsiteY22" fmla="*/ 398705 h 532346"/>
              <a:gd name="connsiteX23" fmla="*/ 352138 w 608485"/>
              <a:gd name="connsiteY23" fmla="*/ 411688 h 532346"/>
              <a:gd name="connsiteX24" fmla="*/ 358471 w 608485"/>
              <a:gd name="connsiteY24" fmla="*/ 415307 h 532346"/>
              <a:gd name="connsiteX25" fmla="*/ 383946 w 608485"/>
              <a:gd name="connsiteY25" fmla="*/ 423560 h 532346"/>
              <a:gd name="connsiteX26" fmla="*/ 459356 w 608485"/>
              <a:gd name="connsiteY26" fmla="*/ 431090 h 532346"/>
              <a:gd name="connsiteX27" fmla="*/ 534767 w 608485"/>
              <a:gd name="connsiteY27" fmla="*/ 423560 h 532346"/>
              <a:gd name="connsiteX28" fmla="*/ 560290 w 608485"/>
              <a:gd name="connsiteY28" fmla="*/ 415307 h 532346"/>
              <a:gd name="connsiteX29" fmla="*/ 566574 w 608485"/>
              <a:gd name="connsiteY29" fmla="*/ 411688 h 532346"/>
              <a:gd name="connsiteX30" fmla="*/ 566574 w 608485"/>
              <a:gd name="connsiteY30" fmla="*/ 398705 h 532346"/>
              <a:gd name="connsiteX31" fmla="*/ 555746 w 608485"/>
              <a:gd name="connsiteY31" fmla="*/ 402180 h 532346"/>
              <a:gd name="connsiteX32" fmla="*/ 459356 w 608485"/>
              <a:gd name="connsiteY32" fmla="*/ 413715 h 532346"/>
              <a:gd name="connsiteX33" fmla="*/ 362967 w 608485"/>
              <a:gd name="connsiteY33" fmla="*/ 402180 h 532346"/>
              <a:gd name="connsiteX34" fmla="*/ 352138 w 608485"/>
              <a:gd name="connsiteY34" fmla="*/ 398705 h 532346"/>
              <a:gd name="connsiteX35" fmla="*/ 41901 w 608485"/>
              <a:gd name="connsiteY35" fmla="*/ 394801 h 532346"/>
              <a:gd name="connsiteX36" fmla="*/ 41901 w 608485"/>
              <a:gd name="connsiteY36" fmla="*/ 409039 h 532346"/>
              <a:gd name="connsiteX37" fmla="*/ 48184 w 608485"/>
              <a:gd name="connsiteY37" fmla="*/ 412659 h 532346"/>
              <a:gd name="connsiteX38" fmla="*/ 73701 w 608485"/>
              <a:gd name="connsiteY38" fmla="*/ 420912 h 532346"/>
              <a:gd name="connsiteX39" fmla="*/ 149094 w 608485"/>
              <a:gd name="connsiteY39" fmla="*/ 428441 h 532346"/>
              <a:gd name="connsiteX40" fmla="*/ 224486 w 608485"/>
              <a:gd name="connsiteY40" fmla="*/ 420912 h 532346"/>
              <a:gd name="connsiteX41" fmla="*/ 249955 w 608485"/>
              <a:gd name="connsiteY41" fmla="*/ 412659 h 532346"/>
              <a:gd name="connsiteX42" fmla="*/ 256238 w 608485"/>
              <a:gd name="connsiteY42" fmla="*/ 409039 h 532346"/>
              <a:gd name="connsiteX43" fmla="*/ 256238 w 608485"/>
              <a:gd name="connsiteY43" fmla="*/ 394801 h 532346"/>
              <a:gd name="connsiteX44" fmla="*/ 245461 w 608485"/>
              <a:gd name="connsiteY44" fmla="*/ 398276 h 532346"/>
              <a:gd name="connsiteX45" fmla="*/ 149094 w 608485"/>
              <a:gd name="connsiteY45" fmla="*/ 409811 h 532346"/>
              <a:gd name="connsiteX46" fmla="*/ 52678 w 608485"/>
              <a:gd name="connsiteY46" fmla="*/ 398276 h 532346"/>
              <a:gd name="connsiteX47" fmla="*/ 41901 w 608485"/>
              <a:gd name="connsiteY47" fmla="*/ 394801 h 532346"/>
              <a:gd name="connsiteX48" fmla="*/ 352138 w 608485"/>
              <a:gd name="connsiteY48" fmla="*/ 339534 h 532346"/>
              <a:gd name="connsiteX49" fmla="*/ 352138 w 608485"/>
              <a:gd name="connsiteY49" fmla="*/ 352517 h 532346"/>
              <a:gd name="connsiteX50" fmla="*/ 358471 w 608485"/>
              <a:gd name="connsiteY50" fmla="*/ 356136 h 532346"/>
              <a:gd name="connsiteX51" fmla="*/ 383946 w 608485"/>
              <a:gd name="connsiteY51" fmla="*/ 364390 h 532346"/>
              <a:gd name="connsiteX52" fmla="*/ 459356 w 608485"/>
              <a:gd name="connsiteY52" fmla="*/ 371919 h 532346"/>
              <a:gd name="connsiteX53" fmla="*/ 534767 w 608485"/>
              <a:gd name="connsiteY53" fmla="*/ 364390 h 532346"/>
              <a:gd name="connsiteX54" fmla="*/ 560290 w 608485"/>
              <a:gd name="connsiteY54" fmla="*/ 356136 h 532346"/>
              <a:gd name="connsiteX55" fmla="*/ 566574 w 608485"/>
              <a:gd name="connsiteY55" fmla="*/ 352468 h 532346"/>
              <a:gd name="connsiteX56" fmla="*/ 566574 w 608485"/>
              <a:gd name="connsiteY56" fmla="*/ 339534 h 532346"/>
              <a:gd name="connsiteX57" fmla="*/ 555746 w 608485"/>
              <a:gd name="connsiteY57" fmla="*/ 343009 h 532346"/>
              <a:gd name="connsiteX58" fmla="*/ 459356 w 608485"/>
              <a:gd name="connsiteY58" fmla="*/ 354544 h 532346"/>
              <a:gd name="connsiteX59" fmla="*/ 362967 w 608485"/>
              <a:gd name="connsiteY59" fmla="*/ 343009 h 532346"/>
              <a:gd name="connsiteX60" fmla="*/ 352138 w 608485"/>
              <a:gd name="connsiteY60" fmla="*/ 339534 h 532346"/>
              <a:gd name="connsiteX61" fmla="*/ 41901 w 608485"/>
              <a:gd name="connsiteY61" fmla="*/ 336256 h 532346"/>
              <a:gd name="connsiteX62" fmla="*/ 41901 w 608485"/>
              <a:gd name="connsiteY62" fmla="*/ 348612 h 532346"/>
              <a:gd name="connsiteX63" fmla="*/ 48184 w 608485"/>
              <a:gd name="connsiteY63" fmla="*/ 352232 h 532346"/>
              <a:gd name="connsiteX64" fmla="*/ 73701 w 608485"/>
              <a:gd name="connsiteY64" fmla="*/ 360485 h 532346"/>
              <a:gd name="connsiteX65" fmla="*/ 149094 w 608485"/>
              <a:gd name="connsiteY65" fmla="*/ 368014 h 532346"/>
              <a:gd name="connsiteX66" fmla="*/ 224486 w 608485"/>
              <a:gd name="connsiteY66" fmla="*/ 360485 h 532346"/>
              <a:gd name="connsiteX67" fmla="*/ 249955 w 608485"/>
              <a:gd name="connsiteY67" fmla="*/ 352232 h 532346"/>
              <a:gd name="connsiteX68" fmla="*/ 256238 w 608485"/>
              <a:gd name="connsiteY68" fmla="*/ 348612 h 532346"/>
              <a:gd name="connsiteX69" fmla="*/ 256238 w 608485"/>
              <a:gd name="connsiteY69" fmla="*/ 336256 h 532346"/>
              <a:gd name="connsiteX70" fmla="*/ 245461 w 608485"/>
              <a:gd name="connsiteY70" fmla="*/ 339731 h 532346"/>
              <a:gd name="connsiteX71" fmla="*/ 149094 w 608485"/>
              <a:gd name="connsiteY71" fmla="*/ 351315 h 532346"/>
              <a:gd name="connsiteX72" fmla="*/ 52678 w 608485"/>
              <a:gd name="connsiteY72" fmla="*/ 339731 h 532346"/>
              <a:gd name="connsiteX73" fmla="*/ 41901 w 608485"/>
              <a:gd name="connsiteY73" fmla="*/ 336256 h 532346"/>
              <a:gd name="connsiteX74" fmla="*/ 352138 w 608485"/>
              <a:gd name="connsiteY74" fmla="*/ 280315 h 532346"/>
              <a:gd name="connsiteX75" fmla="*/ 352138 w 608485"/>
              <a:gd name="connsiteY75" fmla="*/ 293298 h 532346"/>
              <a:gd name="connsiteX76" fmla="*/ 358471 w 608485"/>
              <a:gd name="connsiteY76" fmla="*/ 296917 h 532346"/>
              <a:gd name="connsiteX77" fmla="*/ 383946 w 608485"/>
              <a:gd name="connsiteY77" fmla="*/ 305219 h 532346"/>
              <a:gd name="connsiteX78" fmla="*/ 459356 w 608485"/>
              <a:gd name="connsiteY78" fmla="*/ 312699 h 532346"/>
              <a:gd name="connsiteX79" fmla="*/ 534767 w 608485"/>
              <a:gd name="connsiteY79" fmla="*/ 305219 h 532346"/>
              <a:gd name="connsiteX80" fmla="*/ 560290 w 608485"/>
              <a:gd name="connsiteY80" fmla="*/ 296917 h 532346"/>
              <a:gd name="connsiteX81" fmla="*/ 566574 w 608485"/>
              <a:gd name="connsiteY81" fmla="*/ 293298 h 532346"/>
              <a:gd name="connsiteX82" fmla="*/ 566574 w 608485"/>
              <a:gd name="connsiteY82" fmla="*/ 280315 h 532346"/>
              <a:gd name="connsiteX83" fmla="*/ 555746 w 608485"/>
              <a:gd name="connsiteY83" fmla="*/ 283790 h 532346"/>
              <a:gd name="connsiteX84" fmla="*/ 459356 w 608485"/>
              <a:gd name="connsiteY84" fmla="*/ 295373 h 532346"/>
              <a:gd name="connsiteX85" fmla="*/ 362967 w 608485"/>
              <a:gd name="connsiteY85" fmla="*/ 283790 h 532346"/>
              <a:gd name="connsiteX86" fmla="*/ 352138 w 608485"/>
              <a:gd name="connsiteY86" fmla="*/ 280315 h 532346"/>
              <a:gd name="connsiteX87" fmla="*/ 41901 w 608485"/>
              <a:gd name="connsiteY87" fmla="*/ 277712 h 532346"/>
              <a:gd name="connsiteX88" fmla="*/ 41901 w 608485"/>
              <a:gd name="connsiteY88" fmla="*/ 290068 h 532346"/>
              <a:gd name="connsiteX89" fmla="*/ 48184 w 608485"/>
              <a:gd name="connsiteY89" fmla="*/ 293687 h 532346"/>
              <a:gd name="connsiteX90" fmla="*/ 73701 w 608485"/>
              <a:gd name="connsiteY90" fmla="*/ 301941 h 532346"/>
              <a:gd name="connsiteX91" fmla="*/ 149094 w 608485"/>
              <a:gd name="connsiteY91" fmla="*/ 309470 h 532346"/>
              <a:gd name="connsiteX92" fmla="*/ 224486 w 608485"/>
              <a:gd name="connsiteY92" fmla="*/ 301941 h 532346"/>
              <a:gd name="connsiteX93" fmla="*/ 249955 w 608485"/>
              <a:gd name="connsiteY93" fmla="*/ 293687 h 532346"/>
              <a:gd name="connsiteX94" fmla="*/ 256238 w 608485"/>
              <a:gd name="connsiteY94" fmla="*/ 290068 h 532346"/>
              <a:gd name="connsiteX95" fmla="*/ 256286 w 608485"/>
              <a:gd name="connsiteY95" fmla="*/ 290068 h 532346"/>
              <a:gd name="connsiteX96" fmla="*/ 256286 w 608485"/>
              <a:gd name="connsiteY96" fmla="*/ 277712 h 532346"/>
              <a:gd name="connsiteX97" fmla="*/ 245461 w 608485"/>
              <a:gd name="connsiteY97" fmla="*/ 281187 h 532346"/>
              <a:gd name="connsiteX98" fmla="*/ 149094 w 608485"/>
              <a:gd name="connsiteY98" fmla="*/ 292770 h 532346"/>
              <a:gd name="connsiteX99" fmla="*/ 52678 w 608485"/>
              <a:gd name="connsiteY99" fmla="*/ 281187 h 532346"/>
              <a:gd name="connsiteX100" fmla="*/ 41901 w 608485"/>
              <a:gd name="connsiteY100" fmla="*/ 277712 h 532346"/>
              <a:gd name="connsiteX101" fmla="*/ 352138 w 608485"/>
              <a:gd name="connsiteY101" fmla="*/ 221144 h 532346"/>
              <a:gd name="connsiteX102" fmla="*/ 352138 w 608485"/>
              <a:gd name="connsiteY102" fmla="*/ 234127 h 532346"/>
              <a:gd name="connsiteX103" fmla="*/ 358471 w 608485"/>
              <a:gd name="connsiteY103" fmla="*/ 237746 h 532346"/>
              <a:gd name="connsiteX104" fmla="*/ 383946 w 608485"/>
              <a:gd name="connsiteY104" fmla="*/ 245999 h 532346"/>
              <a:gd name="connsiteX105" fmla="*/ 459356 w 608485"/>
              <a:gd name="connsiteY105" fmla="*/ 253529 h 532346"/>
              <a:gd name="connsiteX106" fmla="*/ 534767 w 608485"/>
              <a:gd name="connsiteY106" fmla="*/ 245999 h 532346"/>
              <a:gd name="connsiteX107" fmla="*/ 560290 w 608485"/>
              <a:gd name="connsiteY107" fmla="*/ 237746 h 532346"/>
              <a:gd name="connsiteX108" fmla="*/ 566574 w 608485"/>
              <a:gd name="connsiteY108" fmla="*/ 234127 h 532346"/>
              <a:gd name="connsiteX109" fmla="*/ 566574 w 608485"/>
              <a:gd name="connsiteY109" fmla="*/ 221144 h 532346"/>
              <a:gd name="connsiteX110" fmla="*/ 555746 w 608485"/>
              <a:gd name="connsiteY110" fmla="*/ 224619 h 532346"/>
              <a:gd name="connsiteX111" fmla="*/ 459356 w 608485"/>
              <a:gd name="connsiteY111" fmla="*/ 236202 h 532346"/>
              <a:gd name="connsiteX112" fmla="*/ 362967 w 608485"/>
              <a:gd name="connsiteY112" fmla="*/ 224619 h 532346"/>
              <a:gd name="connsiteX113" fmla="*/ 352138 w 608485"/>
              <a:gd name="connsiteY113" fmla="*/ 221144 h 532346"/>
              <a:gd name="connsiteX114" fmla="*/ 41901 w 608485"/>
              <a:gd name="connsiteY114" fmla="*/ 218540 h 532346"/>
              <a:gd name="connsiteX115" fmla="*/ 41901 w 608485"/>
              <a:gd name="connsiteY115" fmla="*/ 231523 h 532346"/>
              <a:gd name="connsiteX116" fmla="*/ 48184 w 608485"/>
              <a:gd name="connsiteY116" fmla="*/ 235143 h 532346"/>
              <a:gd name="connsiteX117" fmla="*/ 73701 w 608485"/>
              <a:gd name="connsiteY117" fmla="*/ 243396 h 532346"/>
              <a:gd name="connsiteX118" fmla="*/ 149094 w 608485"/>
              <a:gd name="connsiteY118" fmla="*/ 250925 h 532346"/>
              <a:gd name="connsiteX119" fmla="*/ 224486 w 608485"/>
              <a:gd name="connsiteY119" fmla="*/ 243396 h 532346"/>
              <a:gd name="connsiteX120" fmla="*/ 249955 w 608485"/>
              <a:gd name="connsiteY120" fmla="*/ 235143 h 532346"/>
              <a:gd name="connsiteX121" fmla="*/ 256238 w 608485"/>
              <a:gd name="connsiteY121" fmla="*/ 231523 h 532346"/>
              <a:gd name="connsiteX122" fmla="*/ 256238 w 608485"/>
              <a:gd name="connsiteY122" fmla="*/ 218540 h 532346"/>
              <a:gd name="connsiteX123" fmla="*/ 245461 w 608485"/>
              <a:gd name="connsiteY123" fmla="*/ 222015 h 532346"/>
              <a:gd name="connsiteX124" fmla="*/ 149094 w 608485"/>
              <a:gd name="connsiteY124" fmla="*/ 233599 h 532346"/>
              <a:gd name="connsiteX125" fmla="*/ 52678 w 608485"/>
              <a:gd name="connsiteY125" fmla="*/ 222015 h 532346"/>
              <a:gd name="connsiteX126" fmla="*/ 41901 w 608485"/>
              <a:gd name="connsiteY126" fmla="*/ 218540 h 532346"/>
              <a:gd name="connsiteX127" fmla="*/ 459356 w 608485"/>
              <a:gd name="connsiteY127" fmla="*/ 162793 h 532346"/>
              <a:gd name="connsiteX128" fmla="*/ 383946 w 608485"/>
              <a:gd name="connsiteY128" fmla="*/ 170322 h 532346"/>
              <a:gd name="connsiteX129" fmla="*/ 360840 w 608485"/>
              <a:gd name="connsiteY129" fmla="*/ 177514 h 532346"/>
              <a:gd name="connsiteX130" fmla="*/ 358471 w 608485"/>
              <a:gd name="connsiteY130" fmla="*/ 178576 h 532346"/>
              <a:gd name="connsiteX131" fmla="*/ 383946 w 608485"/>
              <a:gd name="connsiteY131" fmla="*/ 186829 h 532346"/>
              <a:gd name="connsiteX132" fmla="*/ 459356 w 608485"/>
              <a:gd name="connsiteY132" fmla="*/ 194358 h 532346"/>
              <a:gd name="connsiteX133" fmla="*/ 534767 w 608485"/>
              <a:gd name="connsiteY133" fmla="*/ 186829 h 532346"/>
              <a:gd name="connsiteX134" fmla="*/ 560290 w 608485"/>
              <a:gd name="connsiteY134" fmla="*/ 178576 h 532346"/>
              <a:gd name="connsiteX135" fmla="*/ 557873 w 608485"/>
              <a:gd name="connsiteY135" fmla="*/ 177514 h 532346"/>
              <a:gd name="connsiteX136" fmla="*/ 534767 w 608485"/>
              <a:gd name="connsiteY136" fmla="*/ 170322 h 532346"/>
              <a:gd name="connsiteX137" fmla="*/ 459356 w 608485"/>
              <a:gd name="connsiteY137" fmla="*/ 162793 h 532346"/>
              <a:gd name="connsiteX138" fmla="*/ 41901 w 608485"/>
              <a:gd name="connsiteY138" fmla="*/ 159368 h 532346"/>
              <a:gd name="connsiteX139" fmla="*/ 41901 w 608485"/>
              <a:gd name="connsiteY139" fmla="*/ 172351 h 532346"/>
              <a:gd name="connsiteX140" fmla="*/ 48184 w 608485"/>
              <a:gd name="connsiteY140" fmla="*/ 175971 h 532346"/>
              <a:gd name="connsiteX141" fmla="*/ 73701 w 608485"/>
              <a:gd name="connsiteY141" fmla="*/ 184224 h 532346"/>
              <a:gd name="connsiteX142" fmla="*/ 149094 w 608485"/>
              <a:gd name="connsiteY142" fmla="*/ 191754 h 532346"/>
              <a:gd name="connsiteX143" fmla="*/ 224486 w 608485"/>
              <a:gd name="connsiteY143" fmla="*/ 184224 h 532346"/>
              <a:gd name="connsiteX144" fmla="*/ 249955 w 608485"/>
              <a:gd name="connsiteY144" fmla="*/ 175971 h 532346"/>
              <a:gd name="connsiteX145" fmla="*/ 256238 w 608485"/>
              <a:gd name="connsiteY145" fmla="*/ 172351 h 532346"/>
              <a:gd name="connsiteX146" fmla="*/ 256286 w 608485"/>
              <a:gd name="connsiteY146" fmla="*/ 172351 h 532346"/>
              <a:gd name="connsiteX147" fmla="*/ 256286 w 608485"/>
              <a:gd name="connsiteY147" fmla="*/ 159368 h 532346"/>
              <a:gd name="connsiteX148" fmla="*/ 245461 w 608485"/>
              <a:gd name="connsiteY148" fmla="*/ 162843 h 532346"/>
              <a:gd name="connsiteX149" fmla="*/ 149094 w 608485"/>
              <a:gd name="connsiteY149" fmla="*/ 174378 h 532346"/>
              <a:gd name="connsiteX150" fmla="*/ 52678 w 608485"/>
              <a:gd name="connsiteY150" fmla="*/ 162843 h 532346"/>
              <a:gd name="connsiteX151" fmla="*/ 41901 w 608485"/>
              <a:gd name="connsiteY151" fmla="*/ 159368 h 532346"/>
              <a:gd name="connsiteX152" fmla="*/ 459356 w 608485"/>
              <a:gd name="connsiteY152" fmla="*/ 120949 h 532346"/>
              <a:gd name="connsiteX153" fmla="*/ 555746 w 608485"/>
              <a:gd name="connsiteY153" fmla="*/ 132532 h 532346"/>
              <a:gd name="connsiteX154" fmla="*/ 589197 w 608485"/>
              <a:gd name="connsiteY154" fmla="*/ 146963 h 532346"/>
              <a:gd name="connsiteX155" fmla="*/ 608437 w 608485"/>
              <a:gd name="connsiteY155" fmla="*/ 177514 h 532346"/>
              <a:gd name="connsiteX156" fmla="*/ 608485 w 608485"/>
              <a:gd name="connsiteY156" fmla="*/ 177514 h 532346"/>
              <a:gd name="connsiteX157" fmla="*/ 608485 w 608485"/>
              <a:gd name="connsiteY157" fmla="*/ 475395 h 532346"/>
              <a:gd name="connsiteX158" fmla="*/ 589101 w 608485"/>
              <a:gd name="connsiteY158" fmla="*/ 506960 h 532346"/>
              <a:gd name="connsiteX159" fmla="*/ 555649 w 608485"/>
              <a:gd name="connsiteY159" fmla="*/ 521149 h 532346"/>
              <a:gd name="connsiteX160" fmla="*/ 459356 w 608485"/>
              <a:gd name="connsiteY160" fmla="*/ 532346 h 532346"/>
              <a:gd name="connsiteX161" fmla="*/ 363112 w 608485"/>
              <a:gd name="connsiteY161" fmla="*/ 521149 h 532346"/>
              <a:gd name="connsiteX162" fmla="*/ 329660 w 608485"/>
              <a:gd name="connsiteY162" fmla="*/ 506960 h 532346"/>
              <a:gd name="connsiteX163" fmla="*/ 310276 w 608485"/>
              <a:gd name="connsiteY163" fmla="*/ 475395 h 532346"/>
              <a:gd name="connsiteX164" fmla="*/ 310276 w 608485"/>
              <a:gd name="connsiteY164" fmla="*/ 415307 h 532346"/>
              <a:gd name="connsiteX165" fmla="*/ 310276 w 608485"/>
              <a:gd name="connsiteY165" fmla="*/ 356136 h 532346"/>
              <a:gd name="connsiteX166" fmla="*/ 310276 w 608485"/>
              <a:gd name="connsiteY166" fmla="*/ 296917 h 532346"/>
              <a:gd name="connsiteX167" fmla="*/ 310276 w 608485"/>
              <a:gd name="connsiteY167" fmla="*/ 237746 h 532346"/>
              <a:gd name="connsiteX168" fmla="*/ 310276 w 608485"/>
              <a:gd name="connsiteY168" fmla="*/ 178576 h 532346"/>
              <a:gd name="connsiteX169" fmla="*/ 310276 w 608485"/>
              <a:gd name="connsiteY169" fmla="*/ 177514 h 532346"/>
              <a:gd name="connsiteX170" fmla="*/ 329515 w 608485"/>
              <a:gd name="connsiteY170" fmla="*/ 146963 h 532346"/>
              <a:gd name="connsiteX171" fmla="*/ 362967 w 608485"/>
              <a:gd name="connsiteY171" fmla="*/ 132532 h 532346"/>
              <a:gd name="connsiteX172" fmla="*/ 459356 w 608485"/>
              <a:gd name="connsiteY172" fmla="*/ 120949 h 532346"/>
              <a:gd name="connsiteX173" fmla="*/ 41901 w 608485"/>
              <a:gd name="connsiteY173" fmla="*/ 100196 h 532346"/>
              <a:gd name="connsiteX174" fmla="*/ 41901 w 608485"/>
              <a:gd name="connsiteY174" fmla="*/ 113180 h 532346"/>
              <a:gd name="connsiteX175" fmla="*/ 48184 w 608485"/>
              <a:gd name="connsiteY175" fmla="*/ 116799 h 532346"/>
              <a:gd name="connsiteX176" fmla="*/ 73701 w 608485"/>
              <a:gd name="connsiteY176" fmla="*/ 125052 h 532346"/>
              <a:gd name="connsiteX177" fmla="*/ 149094 w 608485"/>
              <a:gd name="connsiteY177" fmla="*/ 132582 h 532346"/>
              <a:gd name="connsiteX178" fmla="*/ 224486 w 608485"/>
              <a:gd name="connsiteY178" fmla="*/ 125052 h 532346"/>
              <a:gd name="connsiteX179" fmla="*/ 249955 w 608485"/>
              <a:gd name="connsiteY179" fmla="*/ 116799 h 532346"/>
              <a:gd name="connsiteX180" fmla="*/ 256238 w 608485"/>
              <a:gd name="connsiteY180" fmla="*/ 113180 h 532346"/>
              <a:gd name="connsiteX181" fmla="*/ 256238 w 608485"/>
              <a:gd name="connsiteY181" fmla="*/ 100196 h 532346"/>
              <a:gd name="connsiteX182" fmla="*/ 245461 w 608485"/>
              <a:gd name="connsiteY182" fmla="*/ 103671 h 532346"/>
              <a:gd name="connsiteX183" fmla="*/ 149094 w 608485"/>
              <a:gd name="connsiteY183" fmla="*/ 115207 h 532346"/>
              <a:gd name="connsiteX184" fmla="*/ 52678 w 608485"/>
              <a:gd name="connsiteY184" fmla="*/ 103671 h 532346"/>
              <a:gd name="connsiteX185" fmla="*/ 41901 w 608485"/>
              <a:gd name="connsiteY185" fmla="*/ 100196 h 532346"/>
              <a:gd name="connsiteX186" fmla="*/ 149094 w 608485"/>
              <a:gd name="connsiteY186" fmla="*/ 41845 h 532346"/>
              <a:gd name="connsiteX187" fmla="*/ 73701 w 608485"/>
              <a:gd name="connsiteY187" fmla="*/ 49326 h 532346"/>
              <a:gd name="connsiteX188" fmla="*/ 50552 w 608485"/>
              <a:gd name="connsiteY188" fmla="*/ 56517 h 532346"/>
              <a:gd name="connsiteX189" fmla="*/ 48184 w 608485"/>
              <a:gd name="connsiteY189" fmla="*/ 57627 h 532346"/>
              <a:gd name="connsiteX190" fmla="*/ 73701 w 608485"/>
              <a:gd name="connsiteY190" fmla="*/ 65881 h 532346"/>
              <a:gd name="connsiteX191" fmla="*/ 149094 w 608485"/>
              <a:gd name="connsiteY191" fmla="*/ 73410 h 532346"/>
              <a:gd name="connsiteX192" fmla="*/ 224486 w 608485"/>
              <a:gd name="connsiteY192" fmla="*/ 65881 h 532346"/>
              <a:gd name="connsiteX193" fmla="*/ 249955 w 608485"/>
              <a:gd name="connsiteY193" fmla="*/ 57627 h 532346"/>
              <a:gd name="connsiteX194" fmla="*/ 247587 w 608485"/>
              <a:gd name="connsiteY194" fmla="*/ 56517 h 532346"/>
              <a:gd name="connsiteX195" fmla="*/ 224486 w 608485"/>
              <a:gd name="connsiteY195" fmla="*/ 49326 h 532346"/>
              <a:gd name="connsiteX196" fmla="*/ 149094 w 608485"/>
              <a:gd name="connsiteY196" fmla="*/ 41845 h 532346"/>
              <a:gd name="connsiteX197" fmla="*/ 149094 w 608485"/>
              <a:gd name="connsiteY197" fmla="*/ 0 h 532346"/>
              <a:gd name="connsiteX198" fmla="*/ 245461 w 608485"/>
              <a:gd name="connsiteY198" fmla="*/ 11535 h 532346"/>
              <a:gd name="connsiteX199" fmla="*/ 278904 w 608485"/>
              <a:gd name="connsiteY199" fmla="*/ 26014 h 532346"/>
              <a:gd name="connsiteX200" fmla="*/ 298139 w 608485"/>
              <a:gd name="connsiteY200" fmla="*/ 56517 h 532346"/>
              <a:gd name="connsiteX201" fmla="*/ 298139 w 608485"/>
              <a:gd name="connsiteY201" fmla="*/ 57627 h 532346"/>
              <a:gd name="connsiteX202" fmla="*/ 298139 w 608485"/>
              <a:gd name="connsiteY202" fmla="*/ 116799 h 532346"/>
              <a:gd name="connsiteX203" fmla="*/ 298139 w 608485"/>
              <a:gd name="connsiteY203" fmla="*/ 175971 h 532346"/>
              <a:gd name="connsiteX204" fmla="*/ 298139 w 608485"/>
              <a:gd name="connsiteY204" fmla="*/ 235143 h 532346"/>
              <a:gd name="connsiteX205" fmla="*/ 298139 w 608485"/>
              <a:gd name="connsiteY205" fmla="*/ 293687 h 532346"/>
              <a:gd name="connsiteX206" fmla="*/ 298139 w 608485"/>
              <a:gd name="connsiteY206" fmla="*/ 352232 h 532346"/>
              <a:gd name="connsiteX207" fmla="*/ 298139 w 608485"/>
              <a:gd name="connsiteY207" fmla="*/ 412659 h 532346"/>
              <a:gd name="connsiteX208" fmla="*/ 298139 w 608485"/>
              <a:gd name="connsiteY208" fmla="*/ 475112 h 532346"/>
              <a:gd name="connsiteX209" fmla="*/ 278759 w 608485"/>
              <a:gd name="connsiteY209" fmla="*/ 506677 h 532346"/>
              <a:gd name="connsiteX210" fmla="*/ 245316 w 608485"/>
              <a:gd name="connsiteY210" fmla="*/ 520915 h 532346"/>
              <a:gd name="connsiteX211" fmla="*/ 149094 w 608485"/>
              <a:gd name="connsiteY211" fmla="*/ 532064 h 532346"/>
              <a:gd name="connsiteX212" fmla="*/ 52823 w 608485"/>
              <a:gd name="connsiteY212" fmla="*/ 520915 h 532346"/>
              <a:gd name="connsiteX213" fmla="*/ 19380 w 608485"/>
              <a:gd name="connsiteY213" fmla="*/ 506677 h 532346"/>
              <a:gd name="connsiteX214" fmla="*/ 0 w 608485"/>
              <a:gd name="connsiteY214" fmla="*/ 475112 h 532346"/>
              <a:gd name="connsiteX215" fmla="*/ 0 w 608485"/>
              <a:gd name="connsiteY215" fmla="*/ 412659 h 532346"/>
              <a:gd name="connsiteX216" fmla="*/ 0 w 608485"/>
              <a:gd name="connsiteY216" fmla="*/ 352232 h 532346"/>
              <a:gd name="connsiteX217" fmla="*/ 0 w 608485"/>
              <a:gd name="connsiteY217" fmla="*/ 293687 h 532346"/>
              <a:gd name="connsiteX218" fmla="*/ 0 w 608485"/>
              <a:gd name="connsiteY218" fmla="*/ 235143 h 532346"/>
              <a:gd name="connsiteX219" fmla="*/ 0 w 608485"/>
              <a:gd name="connsiteY219" fmla="*/ 175971 h 532346"/>
              <a:gd name="connsiteX220" fmla="*/ 0 w 608485"/>
              <a:gd name="connsiteY220" fmla="*/ 116799 h 532346"/>
              <a:gd name="connsiteX221" fmla="*/ 0 w 608485"/>
              <a:gd name="connsiteY221" fmla="*/ 57627 h 532346"/>
              <a:gd name="connsiteX222" fmla="*/ 0 w 608485"/>
              <a:gd name="connsiteY222" fmla="*/ 56517 h 532346"/>
              <a:gd name="connsiteX223" fmla="*/ 19235 w 608485"/>
              <a:gd name="connsiteY223" fmla="*/ 26014 h 532346"/>
              <a:gd name="connsiteX224" fmla="*/ 52678 w 608485"/>
              <a:gd name="connsiteY224" fmla="*/ 11535 h 532346"/>
              <a:gd name="connsiteX225" fmla="*/ 149094 w 608485"/>
              <a:gd name="connsiteY225" fmla="*/ 0 h 53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608485" h="532346">
                <a:moveTo>
                  <a:pt x="352138" y="457876"/>
                </a:moveTo>
                <a:lnTo>
                  <a:pt x="352138" y="471679"/>
                </a:lnTo>
                <a:cubicBezTo>
                  <a:pt x="355667" y="474237"/>
                  <a:pt x="365045" y="479063"/>
                  <a:pt x="383994" y="483262"/>
                </a:cubicBezTo>
                <a:cubicBezTo>
                  <a:pt x="404974" y="487944"/>
                  <a:pt x="431754" y="490502"/>
                  <a:pt x="459356" y="490502"/>
                </a:cubicBezTo>
                <a:cubicBezTo>
                  <a:pt x="486958" y="490502"/>
                  <a:pt x="513739" y="487944"/>
                  <a:pt x="534767" y="483262"/>
                </a:cubicBezTo>
                <a:cubicBezTo>
                  <a:pt x="553668" y="479063"/>
                  <a:pt x="563094" y="474237"/>
                  <a:pt x="566574" y="471679"/>
                </a:cubicBezTo>
                <a:lnTo>
                  <a:pt x="566574" y="457876"/>
                </a:lnTo>
                <a:cubicBezTo>
                  <a:pt x="563190" y="459082"/>
                  <a:pt x="559565" y="460241"/>
                  <a:pt x="555746" y="461351"/>
                </a:cubicBezTo>
                <a:cubicBezTo>
                  <a:pt x="529739" y="468783"/>
                  <a:pt x="495515" y="472886"/>
                  <a:pt x="459356" y="472886"/>
                </a:cubicBezTo>
                <a:cubicBezTo>
                  <a:pt x="423246" y="472886"/>
                  <a:pt x="389022" y="468783"/>
                  <a:pt x="362967" y="461351"/>
                </a:cubicBezTo>
                <a:cubicBezTo>
                  <a:pt x="359148" y="460241"/>
                  <a:pt x="355571" y="459082"/>
                  <a:pt x="352138" y="457876"/>
                </a:cubicBezTo>
                <a:close/>
                <a:moveTo>
                  <a:pt x="41901" y="455228"/>
                </a:moveTo>
                <a:lnTo>
                  <a:pt x="41901" y="471396"/>
                </a:lnTo>
                <a:cubicBezTo>
                  <a:pt x="45381" y="473954"/>
                  <a:pt x="54756" y="478780"/>
                  <a:pt x="73701" y="482979"/>
                </a:cubicBezTo>
                <a:cubicBezTo>
                  <a:pt x="94724" y="487661"/>
                  <a:pt x="121498" y="490267"/>
                  <a:pt x="149094" y="490267"/>
                </a:cubicBezTo>
                <a:cubicBezTo>
                  <a:pt x="176641" y="490267"/>
                  <a:pt x="203415" y="487661"/>
                  <a:pt x="224438" y="482979"/>
                </a:cubicBezTo>
                <a:cubicBezTo>
                  <a:pt x="243383" y="478780"/>
                  <a:pt x="252758" y="473954"/>
                  <a:pt x="256238" y="471396"/>
                </a:cubicBezTo>
                <a:lnTo>
                  <a:pt x="256238" y="455228"/>
                </a:lnTo>
                <a:cubicBezTo>
                  <a:pt x="252855" y="456482"/>
                  <a:pt x="249279" y="457641"/>
                  <a:pt x="245461" y="458703"/>
                </a:cubicBezTo>
                <a:cubicBezTo>
                  <a:pt x="219412" y="466184"/>
                  <a:pt x="185195" y="470286"/>
                  <a:pt x="149094" y="470286"/>
                </a:cubicBezTo>
                <a:cubicBezTo>
                  <a:pt x="112944" y="470286"/>
                  <a:pt x="78727" y="466184"/>
                  <a:pt x="52678" y="458703"/>
                </a:cubicBezTo>
                <a:cubicBezTo>
                  <a:pt x="48909" y="457641"/>
                  <a:pt x="45284" y="456482"/>
                  <a:pt x="41901" y="455228"/>
                </a:cubicBezTo>
                <a:close/>
                <a:moveTo>
                  <a:pt x="352138" y="398705"/>
                </a:moveTo>
                <a:lnTo>
                  <a:pt x="352138" y="411688"/>
                </a:lnTo>
                <a:cubicBezTo>
                  <a:pt x="353395" y="412605"/>
                  <a:pt x="355425" y="413859"/>
                  <a:pt x="358471" y="415307"/>
                </a:cubicBezTo>
                <a:cubicBezTo>
                  <a:pt x="363692" y="417769"/>
                  <a:pt x="371861" y="420809"/>
                  <a:pt x="383946" y="423560"/>
                </a:cubicBezTo>
                <a:cubicBezTo>
                  <a:pt x="405071" y="428387"/>
                  <a:pt x="431851" y="431090"/>
                  <a:pt x="459356" y="431090"/>
                </a:cubicBezTo>
                <a:cubicBezTo>
                  <a:pt x="486862" y="431090"/>
                  <a:pt x="513642" y="428387"/>
                  <a:pt x="534767" y="423560"/>
                </a:cubicBezTo>
                <a:cubicBezTo>
                  <a:pt x="546852" y="420809"/>
                  <a:pt x="555021" y="417769"/>
                  <a:pt x="560290" y="415307"/>
                </a:cubicBezTo>
                <a:cubicBezTo>
                  <a:pt x="563287" y="413859"/>
                  <a:pt x="565317" y="412605"/>
                  <a:pt x="566574" y="411688"/>
                </a:cubicBezTo>
                <a:lnTo>
                  <a:pt x="566574" y="398705"/>
                </a:lnTo>
                <a:cubicBezTo>
                  <a:pt x="563190" y="399911"/>
                  <a:pt x="559565" y="401070"/>
                  <a:pt x="555746" y="402180"/>
                </a:cubicBezTo>
                <a:cubicBezTo>
                  <a:pt x="529739" y="409612"/>
                  <a:pt x="495515" y="413715"/>
                  <a:pt x="459356" y="413715"/>
                </a:cubicBezTo>
                <a:cubicBezTo>
                  <a:pt x="423246" y="413715"/>
                  <a:pt x="389022" y="409612"/>
                  <a:pt x="362967" y="402180"/>
                </a:cubicBezTo>
                <a:cubicBezTo>
                  <a:pt x="359148" y="401070"/>
                  <a:pt x="355571" y="399911"/>
                  <a:pt x="352138" y="398705"/>
                </a:cubicBezTo>
                <a:close/>
                <a:moveTo>
                  <a:pt x="41901" y="394801"/>
                </a:moveTo>
                <a:lnTo>
                  <a:pt x="41901" y="409039"/>
                </a:lnTo>
                <a:cubicBezTo>
                  <a:pt x="43157" y="410004"/>
                  <a:pt x="45187" y="411259"/>
                  <a:pt x="48184" y="412659"/>
                </a:cubicBezTo>
                <a:cubicBezTo>
                  <a:pt x="53403" y="415168"/>
                  <a:pt x="61619" y="418161"/>
                  <a:pt x="73701" y="420912"/>
                </a:cubicBezTo>
                <a:cubicBezTo>
                  <a:pt x="94772" y="425786"/>
                  <a:pt x="121546" y="428441"/>
                  <a:pt x="149094" y="428441"/>
                </a:cubicBezTo>
                <a:cubicBezTo>
                  <a:pt x="176593" y="428441"/>
                  <a:pt x="203367" y="425786"/>
                  <a:pt x="224486" y="420912"/>
                </a:cubicBezTo>
                <a:cubicBezTo>
                  <a:pt x="236520" y="418161"/>
                  <a:pt x="244736" y="415168"/>
                  <a:pt x="249955" y="412659"/>
                </a:cubicBezTo>
                <a:cubicBezTo>
                  <a:pt x="252952" y="411259"/>
                  <a:pt x="255030" y="410004"/>
                  <a:pt x="256238" y="409039"/>
                </a:cubicBezTo>
                <a:lnTo>
                  <a:pt x="256238" y="394801"/>
                </a:lnTo>
                <a:cubicBezTo>
                  <a:pt x="252855" y="396007"/>
                  <a:pt x="249279" y="397166"/>
                  <a:pt x="245461" y="398276"/>
                </a:cubicBezTo>
                <a:cubicBezTo>
                  <a:pt x="219412" y="405709"/>
                  <a:pt x="185195" y="409811"/>
                  <a:pt x="149094" y="409811"/>
                </a:cubicBezTo>
                <a:cubicBezTo>
                  <a:pt x="112944" y="409811"/>
                  <a:pt x="78727" y="405709"/>
                  <a:pt x="52678" y="398276"/>
                </a:cubicBezTo>
                <a:cubicBezTo>
                  <a:pt x="48909" y="397166"/>
                  <a:pt x="45284" y="396007"/>
                  <a:pt x="41901" y="394801"/>
                </a:cubicBezTo>
                <a:close/>
                <a:moveTo>
                  <a:pt x="352138" y="339534"/>
                </a:moveTo>
                <a:lnTo>
                  <a:pt x="352138" y="352517"/>
                </a:lnTo>
                <a:cubicBezTo>
                  <a:pt x="353395" y="353434"/>
                  <a:pt x="355425" y="354689"/>
                  <a:pt x="358471" y="356136"/>
                </a:cubicBezTo>
                <a:cubicBezTo>
                  <a:pt x="363692" y="358598"/>
                  <a:pt x="371861" y="361590"/>
                  <a:pt x="383946" y="364390"/>
                </a:cubicBezTo>
                <a:cubicBezTo>
                  <a:pt x="405071" y="369216"/>
                  <a:pt x="431851" y="371919"/>
                  <a:pt x="459356" y="371919"/>
                </a:cubicBezTo>
                <a:cubicBezTo>
                  <a:pt x="486862" y="371919"/>
                  <a:pt x="513642" y="369216"/>
                  <a:pt x="534767" y="364390"/>
                </a:cubicBezTo>
                <a:cubicBezTo>
                  <a:pt x="546852" y="361590"/>
                  <a:pt x="555021" y="358598"/>
                  <a:pt x="560290" y="356136"/>
                </a:cubicBezTo>
                <a:cubicBezTo>
                  <a:pt x="563287" y="354689"/>
                  <a:pt x="565317" y="353434"/>
                  <a:pt x="566574" y="352468"/>
                </a:cubicBezTo>
                <a:lnTo>
                  <a:pt x="566574" y="339534"/>
                </a:lnTo>
                <a:cubicBezTo>
                  <a:pt x="563190" y="340740"/>
                  <a:pt x="559565" y="341899"/>
                  <a:pt x="555746" y="343009"/>
                </a:cubicBezTo>
                <a:cubicBezTo>
                  <a:pt x="529739" y="350441"/>
                  <a:pt x="495515" y="354544"/>
                  <a:pt x="459356" y="354544"/>
                </a:cubicBezTo>
                <a:cubicBezTo>
                  <a:pt x="423246" y="354544"/>
                  <a:pt x="389022" y="350441"/>
                  <a:pt x="362967" y="343009"/>
                </a:cubicBezTo>
                <a:cubicBezTo>
                  <a:pt x="359148" y="341899"/>
                  <a:pt x="355571" y="340740"/>
                  <a:pt x="352138" y="339534"/>
                </a:cubicBezTo>
                <a:close/>
                <a:moveTo>
                  <a:pt x="41901" y="336256"/>
                </a:moveTo>
                <a:lnTo>
                  <a:pt x="41901" y="348612"/>
                </a:lnTo>
                <a:cubicBezTo>
                  <a:pt x="43157" y="349529"/>
                  <a:pt x="45187" y="350784"/>
                  <a:pt x="48184" y="352232"/>
                </a:cubicBezTo>
                <a:cubicBezTo>
                  <a:pt x="53403" y="354693"/>
                  <a:pt x="61619" y="357686"/>
                  <a:pt x="73701" y="360485"/>
                </a:cubicBezTo>
                <a:cubicBezTo>
                  <a:pt x="94772" y="365311"/>
                  <a:pt x="121546" y="368014"/>
                  <a:pt x="149094" y="368014"/>
                </a:cubicBezTo>
                <a:cubicBezTo>
                  <a:pt x="176593" y="368014"/>
                  <a:pt x="203367" y="365311"/>
                  <a:pt x="224486" y="360485"/>
                </a:cubicBezTo>
                <a:cubicBezTo>
                  <a:pt x="236520" y="357686"/>
                  <a:pt x="244736" y="354693"/>
                  <a:pt x="249955" y="352232"/>
                </a:cubicBezTo>
                <a:cubicBezTo>
                  <a:pt x="252952" y="350784"/>
                  <a:pt x="255030" y="349529"/>
                  <a:pt x="256238" y="348612"/>
                </a:cubicBezTo>
                <a:lnTo>
                  <a:pt x="256238" y="336256"/>
                </a:lnTo>
                <a:cubicBezTo>
                  <a:pt x="252855" y="337511"/>
                  <a:pt x="249279" y="338670"/>
                  <a:pt x="245461" y="339731"/>
                </a:cubicBezTo>
                <a:cubicBezTo>
                  <a:pt x="219412" y="347212"/>
                  <a:pt x="185195" y="351315"/>
                  <a:pt x="149094" y="351315"/>
                </a:cubicBezTo>
                <a:cubicBezTo>
                  <a:pt x="112944" y="351315"/>
                  <a:pt x="78727" y="347212"/>
                  <a:pt x="52678" y="339731"/>
                </a:cubicBezTo>
                <a:cubicBezTo>
                  <a:pt x="48909" y="338670"/>
                  <a:pt x="45284" y="337511"/>
                  <a:pt x="41901" y="336256"/>
                </a:cubicBezTo>
                <a:close/>
                <a:moveTo>
                  <a:pt x="352138" y="280315"/>
                </a:moveTo>
                <a:lnTo>
                  <a:pt x="352138" y="293298"/>
                </a:lnTo>
                <a:cubicBezTo>
                  <a:pt x="353395" y="294263"/>
                  <a:pt x="355425" y="295518"/>
                  <a:pt x="358471" y="296917"/>
                </a:cubicBezTo>
                <a:cubicBezTo>
                  <a:pt x="363692" y="299427"/>
                  <a:pt x="371861" y="302419"/>
                  <a:pt x="383946" y="305219"/>
                </a:cubicBezTo>
                <a:cubicBezTo>
                  <a:pt x="405071" y="310045"/>
                  <a:pt x="431851" y="312699"/>
                  <a:pt x="459356" y="312699"/>
                </a:cubicBezTo>
                <a:cubicBezTo>
                  <a:pt x="486862" y="312699"/>
                  <a:pt x="513642" y="310045"/>
                  <a:pt x="534767" y="305219"/>
                </a:cubicBezTo>
                <a:cubicBezTo>
                  <a:pt x="546852" y="302419"/>
                  <a:pt x="555021" y="299427"/>
                  <a:pt x="560290" y="296917"/>
                </a:cubicBezTo>
                <a:cubicBezTo>
                  <a:pt x="563287" y="295518"/>
                  <a:pt x="565317" y="294263"/>
                  <a:pt x="566574" y="293298"/>
                </a:cubicBezTo>
                <a:lnTo>
                  <a:pt x="566574" y="280315"/>
                </a:lnTo>
                <a:cubicBezTo>
                  <a:pt x="563190" y="281570"/>
                  <a:pt x="559565" y="282728"/>
                  <a:pt x="555746" y="283790"/>
                </a:cubicBezTo>
                <a:cubicBezTo>
                  <a:pt x="529739" y="291271"/>
                  <a:pt x="495515" y="295373"/>
                  <a:pt x="459356" y="295373"/>
                </a:cubicBezTo>
                <a:cubicBezTo>
                  <a:pt x="423246" y="295373"/>
                  <a:pt x="389022" y="291271"/>
                  <a:pt x="362967" y="283790"/>
                </a:cubicBezTo>
                <a:cubicBezTo>
                  <a:pt x="359148" y="282728"/>
                  <a:pt x="355571" y="281570"/>
                  <a:pt x="352138" y="280315"/>
                </a:cubicBezTo>
                <a:close/>
                <a:moveTo>
                  <a:pt x="41901" y="277712"/>
                </a:moveTo>
                <a:lnTo>
                  <a:pt x="41901" y="290068"/>
                </a:lnTo>
                <a:cubicBezTo>
                  <a:pt x="43157" y="291033"/>
                  <a:pt x="45187" y="292288"/>
                  <a:pt x="48184" y="293687"/>
                </a:cubicBezTo>
                <a:cubicBezTo>
                  <a:pt x="53451" y="296197"/>
                  <a:pt x="61619" y="299190"/>
                  <a:pt x="73701" y="301941"/>
                </a:cubicBezTo>
                <a:cubicBezTo>
                  <a:pt x="94821" y="306815"/>
                  <a:pt x="121595" y="309470"/>
                  <a:pt x="149094" y="309470"/>
                </a:cubicBezTo>
                <a:cubicBezTo>
                  <a:pt x="176593" y="309470"/>
                  <a:pt x="203367" y="306815"/>
                  <a:pt x="224486" y="301941"/>
                </a:cubicBezTo>
                <a:cubicBezTo>
                  <a:pt x="236520" y="299190"/>
                  <a:pt x="244736" y="296197"/>
                  <a:pt x="249955" y="293687"/>
                </a:cubicBezTo>
                <a:cubicBezTo>
                  <a:pt x="252952" y="292288"/>
                  <a:pt x="255030" y="291033"/>
                  <a:pt x="256238" y="290068"/>
                </a:cubicBezTo>
                <a:lnTo>
                  <a:pt x="256286" y="290068"/>
                </a:lnTo>
                <a:lnTo>
                  <a:pt x="256286" y="277712"/>
                </a:lnTo>
                <a:cubicBezTo>
                  <a:pt x="252855" y="278967"/>
                  <a:pt x="249279" y="280125"/>
                  <a:pt x="245461" y="281187"/>
                </a:cubicBezTo>
                <a:cubicBezTo>
                  <a:pt x="219412" y="288668"/>
                  <a:pt x="185195" y="292770"/>
                  <a:pt x="149094" y="292770"/>
                </a:cubicBezTo>
                <a:cubicBezTo>
                  <a:pt x="112944" y="292770"/>
                  <a:pt x="78727" y="288668"/>
                  <a:pt x="52678" y="281187"/>
                </a:cubicBezTo>
                <a:cubicBezTo>
                  <a:pt x="48909" y="280125"/>
                  <a:pt x="45284" y="278967"/>
                  <a:pt x="41901" y="277712"/>
                </a:cubicBezTo>
                <a:close/>
                <a:moveTo>
                  <a:pt x="352138" y="221144"/>
                </a:moveTo>
                <a:lnTo>
                  <a:pt x="352138" y="234127"/>
                </a:lnTo>
                <a:cubicBezTo>
                  <a:pt x="353395" y="235092"/>
                  <a:pt x="355425" y="236347"/>
                  <a:pt x="358471" y="237746"/>
                </a:cubicBezTo>
                <a:cubicBezTo>
                  <a:pt x="363692" y="240256"/>
                  <a:pt x="371861" y="243248"/>
                  <a:pt x="383946" y="245999"/>
                </a:cubicBezTo>
                <a:cubicBezTo>
                  <a:pt x="405071" y="250874"/>
                  <a:pt x="431851" y="253529"/>
                  <a:pt x="459356" y="253529"/>
                </a:cubicBezTo>
                <a:cubicBezTo>
                  <a:pt x="486862" y="253529"/>
                  <a:pt x="513642" y="250874"/>
                  <a:pt x="534767" y="245999"/>
                </a:cubicBezTo>
                <a:cubicBezTo>
                  <a:pt x="546852" y="243248"/>
                  <a:pt x="555021" y="240256"/>
                  <a:pt x="560290" y="237746"/>
                </a:cubicBezTo>
                <a:cubicBezTo>
                  <a:pt x="563287" y="236347"/>
                  <a:pt x="565317" y="235092"/>
                  <a:pt x="566574" y="234127"/>
                </a:cubicBezTo>
                <a:lnTo>
                  <a:pt x="566574" y="221144"/>
                </a:lnTo>
                <a:cubicBezTo>
                  <a:pt x="563190" y="222399"/>
                  <a:pt x="559565" y="223557"/>
                  <a:pt x="555746" y="224619"/>
                </a:cubicBezTo>
                <a:cubicBezTo>
                  <a:pt x="529739" y="232100"/>
                  <a:pt x="495515" y="236202"/>
                  <a:pt x="459356" y="236202"/>
                </a:cubicBezTo>
                <a:cubicBezTo>
                  <a:pt x="423246" y="236202"/>
                  <a:pt x="389022" y="232100"/>
                  <a:pt x="362967" y="224619"/>
                </a:cubicBezTo>
                <a:cubicBezTo>
                  <a:pt x="359148" y="223557"/>
                  <a:pt x="355571" y="222399"/>
                  <a:pt x="352138" y="221144"/>
                </a:cubicBezTo>
                <a:close/>
                <a:moveTo>
                  <a:pt x="41901" y="218540"/>
                </a:moveTo>
                <a:lnTo>
                  <a:pt x="41901" y="231523"/>
                </a:lnTo>
                <a:cubicBezTo>
                  <a:pt x="43157" y="232488"/>
                  <a:pt x="45187" y="233743"/>
                  <a:pt x="48184" y="235143"/>
                </a:cubicBezTo>
                <a:cubicBezTo>
                  <a:pt x="53403" y="237653"/>
                  <a:pt x="61619" y="240645"/>
                  <a:pt x="73701" y="243396"/>
                </a:cubicBezTo>
                <a:cubicBezTo>
                  <a:pt x="94772" y="248271"/>
                  <a:pt x="121546" y="250925"/>
                  <a:pt x="149094" y="250925"/>
                </a:cubicBezTo>
                <a:cubicBezTo>
                  <a:pt x="176593" y="250925"/>
                  <a:pt x="203367" y="248271"/>
                  <a:pt x="224486" y="243396"/>
                </a:cubicBezTo>
                <a:cubicBezTo>
                  <a:pt x="236520" y="240645"/>
                  <a:pt x="244736" y="237653"/>
                  <a:pt x="249955" y="235143"/>
                </a:cubicBezTo>
                <a:cubicBezTo>
                  <a:pt x="252952" y="233743"/>
                  <a:pt x="255030" y="232488"/>
                  <a:pt x="256238" y="231523"/>
                </a:cubicBezTo>
                <a:lnTo>
                  <a:pt x="256238" y="218540"/>
                </a:lnTo>
                <a:cubicBezTo>
                  <a:pt x="252855" y="219795"/>
                  <a:pt x="249279" y="220953"/>
                  <a:pt x="245461" y="222015"/>
                </a:cubicBezTo>
                <a:cubicBezTo>
                  <a:pt x="219412" y="229496"/>
                  <a:pt x="185195" y="233599"/>
                  <a:pt x="149094" y="233599"/>
                </a:cubicBezTo>
                <a:cubicBezTo>
                  <a:pt x="112944" y="233599"/>
                  <a:pt x="78727" y="229496"/>
                  <a:pt x="52678" y="222015"/>
                </a:cubicBezTo>
                <a:cubicBezTo>
                  <a:pt x="48909" y="220953"/>
                  <a:pt x="45284" y="219795"/>
                  <a:pt x="41901" y="218540"/>
                </a:cubicBezTo>
                <a:close/>
                <a:moveTo>
                  <a:pt x="459356" y="162793"/>
                </a:moveTo>
                <a:cubicBezTo>
                  <a:pt x="431851" y="162793"/>
                  <a:pt x="405071" y="165448"/>
                  <a:pt x="383946" y="170322"/>
                </a:cubicBezTo>
                <a:cubicBezTo>
                  <a:pt x="373553" y="172687"/>
                  <a:pt x="366060" y="175245"/>
                  <a:pt x="360840" y="177514"/>
                </a:cubicBezTo>
                <a:cubicBezTo>
                  <a:pt x="359969" y="177852"/>
                  <a:pt x="359196" y="178238"/>
                  <a:pt x="358471" y="178576"/>
                </a:cubicBezTo>
                <a:cubicBezTo>
                  <a:pt x="363692" y="181085"/>
                  <a:pt x="371861" y="184078"/>
                  <a:pt x="383946" y="186829"/>
                </a:cubicBezTo>
                <a:cubicBezTo>
                  <a:pt x="405071" y="191703"/>
                  <a:pt x="431851" y="194358"/>
                  <a:pt x="459356" y="194358"/>
                </a:cubicBezTo>
                <a:cubicBezTo>
                  <a:pt x="486862" y="194358"/>
                  <a:pt x="513642" y="191703"/>
                  <a:pt x="534767" y="186829"/>
                </a:cubicBezTo>
                <a:cubicBezTo>
                  <a:pt x="546852" y="184078"/>
                  <a:pt x="555021" y="181085"/>
                  <a:pt x="560290" y="178576"/>
                </a:cubicBezTo>
                <a:cubicBezTo>
                  <a:pt x="559565" y="178238"/>
                  <a:pt x="558743" y="177852"/>
                  <a:pt x="557873" y="177514"/>
                </a:cubicBezTo>
                <a:cubicBezTo>
                  <a:pt x="552652" y="175245"/>
                  <a:pt x="545160" y="172687"/>
                  <a:pt x="534767" y="170322"/>
                </a:cubicBezTo>
                <a:cubicBezTo>
                  <a:pt x="513642" y="165448"/>
                  <a:pt x="486862" y="162793"/>
                  <a:pt x="459356" y="162793"/>
                </a:cubicBezTo>
                <a:close/>
                <a:moveTo>
                  <a:pt x="41901" y="159368"/>
                </a:moveTo>
                <a:lnTo>
                  <a:pt x="41901" y="172351"/>
                </a:lnTo>
                <a:cubicBezTo>
                  <a:pt x="43157" y="173268"/>
                  <a:pt x="45187" y="174523"/>
                  <a:pt x="48184" y="175971"/>
                </a:cubicBezTo>
                <a:cubicBezTo>
                  <a:pt x="53451" y="178481"/>
                  <a:pt x="61619" y="181473"/>
                  <a:pt x="73701" y="184224"/>
                </a:cubicBezTo>
                <a:cubicBezTo>
                  <a:pt x="94821" y="189099"/>
                  <a:pt x="121595" y="191754"/>
                  <a:pt x="149094" y="191754"/>
                </a:cubicBezTo>
                <a:cubicBezTo>
                  <a:pt x="176593" y="191754"/>
                  <a:pt x="203367" y="189099"/>
                  <a:pt x="224486" y="184224"/>
                </a:cubicBezTo>
                <a:cubicBezTo>
                  <a:pt x="236520" y="181473"/>
                  <a:pt x="244736" y="178481"/>
                  <a:pt x="249955" y="175971"/>
                </a:cubicBezTo>
                <a:cubicBezTo>
                  <a:pt x="252952" y="174523"/>
                  <a:pt x="255030" y="173268"/>
                  <a:pt x="256238" y="172351"/>
                </a:cubicBezTo>
                <a:lnTo>
                  <a:pt x="256286" y="172351"/>
                </a:lnTo>
                <a:lnTo>
                  <a:pt x="256286" y="159368"/>
                </a:lnTo>
                <a:cubicBezTo>
                  <a:pt x="252855" y="160575"/>
                  <a:pt x="249279" y="161733"/>
                  <a:pt x="245461" y="162843"/>
                </a:cubicBezTo>
                <a:cubicBezTo>
                  <a:pt x="219412" y="170276"/>
                  <a:pt x="185195" y="174378"/>
                  <a:pt x="149094" y="174378"/>
                </a:cubicBezTo>
                <a:cubicBezTo>
                  <a:pt x="112944" y="174378"/>
                  <a:pt x="78727" y="170276"/>
                  <a:pt x="52678" y="162843"/>
                </a:cubicBezTo>
                <a:cubicBezTo>
                  <a:pt x="48909" y="161733"/>
                  <a:pt x="45284" y="160575"/>
                  <a:pt x="41901" y="159368"/>
                </a:cubicBezTo>
                <a:close/>
                <a:moveTo>
                  <a:pt x="459356" y="120949"/>
                </a:moveTo>
                <a:cubicBezTo>
                  <a:pt x="495515" y="120949"/>
                  <a:pt x="529739" y="125051"/>
                  <a:pt x="555746" y="132532"/>
                </a:cubicBezTo>
                <a:cubicBezTo>
                  <a:pt x="569668" y="136490"/>
                  <a:pt x="580931" y="141364"/>
                  <a:pt x="589197" y="146963"/>
                </a:cubicBezTo>
                <a:cubicBezTo>
                  <a:pt x="604473" y="157291"/>
                  <a:pt x="608195" y="169068"/>
                  <a:pt x="608437" y="177514"/>
                </a:cubicBezTo>
                <a:lnTo>
                  <a:pt x="608485" y="177514"/>
                </a:lnTo>
                <a:lnTo>
                  <a:pt x="608485" y="475395"/>
                </a:lnTo>
                <a:cubicBezTo>
                  <a:pt x="608485" y="483890"/>
                  <a:pt x="605101" y="496245"/>
                  <a:pt x="589101" y="506960"/>
                </a:cubicBezTo>
                <a:cubicBezTo>
                  <a:pt x="580786" y="512510"/>
                  <a:pt x="569571" y="517240"/>
                  <a:pt x="555649" y="521149"/>
                </a:cubicBezTo>
                <a:cubicBezTo>
                  <a:pt x="529788" y="528340"/>
                  <a:pt x="495611" y="532346"/>
                  <a:pt x="459356" y="532346"/>
                </a:cubicBezTo>
                <a:cubicBezTo>
                  <a:pt x="423150" y="532346"/>
                  <a:pt x="388925" y="528340"/>
                  <a:pt x="363112" y="521149"/>
                </a:cubicBezTo>
                <a:cubicBezTo>
                  <a:pt x="349190" y="517240"/>
                  <a:pt x="337926" y="512462"/>
                  <a:pt x="329660" y="506960"/>
                </a:cubicBezTo>
                <a:cubicBezTo>
                  <a:pt x="313611" y="496245"/>
                  <a:pt x="310276" y="483890"/>
                  <a:pt x="310276" y="475395"/>
                </a:cubicBezTo>
                <a:lnTo>
                  <a:pt x="310276" y="415307"/>
                </a:lnTo>
                <a:lnTo>
                  <a:pt x="310276" y="356136"/>
                </a:lnTo>
                <a:lnTo>
                  <a:pt x="310276" y="296917"/>
                </a:lnTo>
                <a:lnTo>
                  <a:pt x="310276" y="237746"/>
                </a:lnTo>
                <a:lnTo>
                  <a:pt x="310276" y="178576"/>
                </a:lnTo>
                <a:lnTo>
                  <a:pt x="310276" y="177514"/>
                </a:lnTo>
                <a:cubicBezTo>
                  <a:pt x="310566" y="169068"/>
                  <a:pt x="314240" y="157291"/>
                  <a:pt x="329515" y="146963"/>
                </a:cubicBezTo>
                <a:cubicBezTo>
                  <a:pt x="337830" y="141364"/>
                  <a:pt x="349045" y="136490"/>
                  <a:pt x="362967" y="132532"/>
                </a:cubicBezTo>
                <a:cubicBezTo>
                  <a:pt x="389022" y="125051"/>
                  <a:pt x="423246" y="120949"/>
                  <a:pt x="459356" y="120949"/>
                </a:cubicBezTo>
                <a:close/>
                <a:moveTo>
                  <a:pt x="41901" y="100196"/>
                </a:moveTo>
                <a:lnTo>
                  <a:pt x="41901" y="113180"/>
                </a:lnTo>
                <a:cubicBezTo>
                  <a:pt x="43157" y="114097"/>
                  <a:pt x="45187" y="115351"/>
                  <a:pt x="48184" y="116799"/>
                </a:cubicBezTo>
                <a:cubicBezTo>
                  <a:pt x="53403" y="119261"/>
                  <a:pt x="61619" y="122301"/>
                  <a:pt x="73701" y="125052"/>
                </a:cubicBezTo>
                <a:cubicBezTo>
                  <a:pt x="94772" y="129927"/>
                  <a:pt x="121546" y="132582"/>
                  <a:pt x="149094" y="132582"/>
                </a:cubicBezTo>
                <a:cubicBezTo>
                  <a:pt x="176593" y="132582"/>
                  <a:pt x="203367" y="129879"/>
                  <a:pt x="224486" y="125052"/>
                </a:cubicBezTo>
                <a:cubicBezTo>
                  <a:pt x="236520" y="122301"/>
                  <a:pt x="244736" y="119261"/>
                  <a:pt x="249955" y="116799"/>
                </a:cubicBezTo>
                <a:cubicBezTo>
                  <a:pt x="252952" y="115351"/>
                  <a:pt x="255030" y="114097"/>
                  <a:pt x="256238" y="113180"/>
                </a:cubicBezTo>
                <a:lnTo>
                  <a:pt x="256238" y="100196"/>
                </a:lnTo>
                <a:cubicBezTo>
                  <a:pt x="252855" y="101403"/>
                  <a:pt x="249279" y="102561"/>
                  <a:pt x="245461" y="103671"/>
                </a:cubicBezTo>
                <a:cubicBezTo>
                  <a:pt x="219412" y="111104"/>
                  <a:pt x="185195" y="115207"/>
                  <a:pt x="149094" y="115207"/>
                </a:cubicBezTo>
                <a:cubicBezTo>
                  <a:pt x="112944" y="115207"/>
                  <a:pt x="78727" y="111104"/>
                  <a:pt x="52678" y="103671"/>
                </a:cubicBezTo>
                <a:cubicBezTo>
                  <a:pt x="48909" y="102561"/>
                  <a:pt x="45284" y="101403"/>
                  <a:pt x="41901" y="100196"/>
                </a:cubicBezTo>
                <a:close/>
                <a:moveTo>
                  <a:pt x="149094" y="41845"/>
                </a:moveTo>
                <a:cubicBezTo>
                  <a:pt x="121595" y="41845"/>
                  <a:pt x="94772" y="44500"/>
                  <a:pt x="73701" y="49326"/>
                </a:cubicBezTo>
                <a:cubicBezTo>
                  <a:pt x="63310" y="51739"/>
                  <a:pt x="55820" y="54297"/>
                  <a:pt x="50552" y="56517"/>
                </a:cubicBezTo>
                <a:cubicBezTo>
                  <a:pt x="49730" y="56903"/>
                  <a:pt x="48909" y="57241"/>
                  <a:pt x="48184" y="57627"/>
                </a:cubicBezTo>
                <a:cubicBezTo>
                  <a:pt x="53403" y="60089"/>
                  <a:pt x="61619" y="63081"/>
                  <a:pt x="73701" y="65881"/>
                </a:cubicBezTo>
                <a:cubicBezTo>
                  <a:pt x="94772" y="70707"/>
                  <a:pt x="121546" y="73410"/>
                  <a:pt x="149094" y="73410"/>
                </a:cubicBezTo>
                <a:cubicBezTo>
                  <a:pt x="176593" y="73410"/>
                  <a:pt x="203367" y="70707"/>
                  <a:pt x="224486" y="65881"/>
                </a:cubicBezTo>
                <a:cubicBezTo>
                  <a:pt x="236520" y="63081"/>
                  <a:pt x="244736" y="60089"/>
                  <a:pt x="249955" y="57627"/>
                </a:cubicBezTo>
                <a:cubicBezTo>
                  <a:pt x="249230" y="57241"/>
                  <a:pt x="248409" y="56903"/>
                  <a:pt x="247587" y="56517"/>
                </a:cubicBezTo>
                <a:cubicBezTo>
                  <a:pt x="242368" y="54297"/>
                  <a:pt x="234829" y="51739"/>
                  <a:pt x="224486" y="49326"/>
                </a:cubicBezTo>
                <a:cubicBezTo>
                  <a:pt x="203367" y="44500"/>
                  <a:pt x="176593" y="41845"/>
                  <a:pt x="149094" y="41845"/>
                </a:cubicBezTo>
                <a:close/>
                <a:moveTo>
                  <a:pt x="149094" y="0"/>
                </a:moveTo>
                <a:cubicBezTo>
                  <a:pt x="185195" y="0"/>
                  <a:pt x="219412" y="4103"/>
                  <a:pt x="245461" y="11535"/>
                </a:cubicBezTo>
                <a:cubicBezTo>
                  <a:pt x="259331" y="15541"/>
                  <a:pt x="270592" y="20416"/>
                  <a:pt x="278904" y="26014"/>
                </a:cubicBezTo>
                <a:cubicBezTo>
                  <a:pt x="294128" y="36343"/>
                  <a:pt x="297849" y="48119"/>
                  <a:pt x="298139" y="56517"/>
                </a:cubicBezTo>
                <a:lnTo>
                  <a:pt x="298139" y="57627"/>
                </a:lnTo>
                <a:lnTo>
                  <a:pt x="298139" y="116799"/>
                </a:lnTo>
                <a:lnTo>
                  <a:pt x="298139" y="175971"/>
                </a:lnTo>
                <a:lnTo>
                  <a:pt x="298139" y="235143"/>
                </a:lnTo>
                <a:lnTo>
                  <a:pt x="298139" y="293687"/>
                </a:lnTo>
                <a:lnTo>
                  <a:pt x="298139" y="352232"/>
                </a:lnTo>
                <a:lnTo>
                  <a:pt x="298139" y="412659"/>
                </a:lnTo>
                <a:lnTo>
                  <a:pt x="298139" y="475112"/>
                </a:lnTo>
                <a:cubicBezTo>
                  <a:pt x="298139" y="483655"/>
                  <a:pt x="294804" y="496011"/>
                  <a:pt x="278759" y="506677"/>
                </a:cubicBezTo>
                <a:cubicBezTo>
                  <a:pt x="270495" y="512228"/>
                  <a:pt x="259235" y="517006"/>
                  <a:pt x="245316" y="520915"/>
                </a:cubicBezTo>
                <a:cubicBezTo>
                  <a:pt x="219460" y="528106"/>
                  <a:pt x="185292" y="532064"/>
                  <a:pt x="149094" y="532064"/>
                </a:cubicBezTo>
                <a:cubicBezTo>
                  <a:pt x="112847" y="532064"/>
                  <a:pt x="78679" y="528106"/>
                  <a:pt x="52823" y="520915"/>
                </a:cubicBezTo>
                <a:cubicBezTo>
                  <a:pt x="38905" y="517006"/>
                  <a:pt x="27644" y="512228"/>
                  <a:pt x="19380" y="506677"/>
                </a:cubicBezTo>
                <a:cubicBezTo>
                  <a:pt x="3383" y="496011"/>
                  <a:pt x="0" y="483655"/>
                  <a:pt x="0" y="475112"/>
                </a:cubicBezTo>
                <a:lnTo>
                  <a:pt x="0" y="412659"/>
                </a:lnTo>
                <a:lnTo>
                  <a:pt x="0" y="352232"/>
                </a:lnTo>
                <a:lnTo>
                  <a:pt x="0" y="293687"/>
                </a:lnTo>
                <a:lnTo>
                  <a:pt x="0" y="235143"/>
                </a:lnTo>
                <a:lnTo>
                  <a:pt x="0" y="175971"/>
                </a:lnTo>
                <a:lnTo>
                  <a:pt x="0" y="116799"/>
                </a:lnTo>
                <a:lnTo>
                  <a:pt x="0" y="57627"/>
                </a:lnTo>
                <a:lnTo>
                  <a:pt x="0" y="56517"/>
                </a:lnTo>
                <a:cubicBezTo>
                  <a:pt x="290" y="48119"/>
                  <a:pt x="4011" y="36343"/>
                  <a:pt x="19235" y="26014"/>
                </a:cubicBezTo>
                <a:cubicBezTo>
                  <a:pt x="27547" y="20416"/>
                  <a:pt x="38808" y="15541"/>
                  <a:pt x="52678" y="11535"/>
                </a:cubicBezTo>
                <a:cubicBezTo>
                  <a:pt x="78727" y="4103"/>
                  <a:pt x="112944" y="0"/>
                  <a:pt x="149094" y="0"/>
                </a:cubicBezTo>
                <a:close/>
              </a:path>
            </a:pathLst>
          </a:custGeom>
          <a:solidFill>
            <a:srgbClr val="77ACEC"/>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cs typeface="+mn-ea"/>
              <a:sym typeface="+mn-lt"/>
            </a:endParaRPr>
          </a:p>
        </p:txBody>
      </p:sp>
      <p:sp>
        <p:nvSpPr>
          <p:cNvPr id="21" name="文本框 20"/>
          <p:cNvSpPr txBox="1"/>
          <p:nvPr>
            <p:custDataLst>
              <p:tags r:id="rId18"/>
            </p:custDataLst>
          </p:nvPr>
        </p:nvSpPr>
        <p:spPr>
          <a:xfrm>
            <a:off x="1708150" y="2161540"/>
            <a:ext cx="2098040" cy="860425"/>
          </a:xfrm>
          <a:prstGeom prst="rect">
            <a:avLst/>
          </a:prstGeom>
          <a:noFill/>
        </p:spPr>
        <p:txBody>
          <a:bodyPr wrap="square" rtlCol="0">
            <a:spAutoFit/>
          </a:bodyPr>
          <a:lstStyle/>
          <a:p>
            <a:pPr algn="l">
              <a:lnSpc>
                <a:spcPts val="2000"/>
              </a:lnSpc>
            </a:pPr>
            <a:r>
              <a:rPr sz="1200" dirty="0">
                <a:solidFill>
                  <a:schemeClr val="tx1">
                    <a:lumMod val="75000"/>
                    <a:lumOff val="25000"/>
                  </a:schemeClr>
                </a:solidFill>
                <a:cs typeface="+mn-ea"/>
                <a:sym typeface="+mn-lt"/>
              </a:rPr>
              <a:t>与环境互动的实体，它通过观察环境状态并根据策略选择行动来操作</a:t>
            </a:r>
            <a:endParaRPr lang="zh-CN" altLang="en-US" sz="1200" dirty="0">
              <a:solidFill>
                <a:schemeClr val="tx1">
                  <a:lumMod val="75000"/>
                  <a:lumOff val="25000"/>
                </a:schemeClr>
              </a:solidFill>
              <a:cs typeface="+mn-ea"/>
              <a:sym typeface="+mn-lt"/>
            </a:endParaRPr>
          </a:p>
        </p:txBody>
      </p:sp>
      <p:sp>
        <p:nvSpPr>
          <p:cNvPr id="38" name="椭圆 37"/>
          <p:cNvSpPr/>
          <p:nvPr>
            <p:custDataLst>
              <p:tags r:id="rId19"/>
            </p:custDataLst>
          </p:nvPr>
        </p:nvSpPr>
        <p:spPr>
          <a:xfrm>
            <a:off x="4853222" y="2312519"/>
            <a:ext cx="2475383" cy="2475384"/>
          </a:xfrm>
          <a:prstGeom prst="ellipse">
            <a:avLst/>
          </a:prstGeom>
          <a:blipFill>
            <a:blip r:embed="rId20">
              <a:extLst>
                <a:ext uri="{BEBA8EAE-BF5A-486C-A8C5-ECC9F3942E4B}">
                  <a14:imgProps xmlns:a14="http://schemas.microsoft.com/office/drawing/2010/main">
                    <a14:imgLayer r:embed="rId21">
                      <a14:imgEffect>
                        <a14:saturation sat="7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nvGrpSpPr>
          <p:cNvPr id="47" name="组合 46"/>
          <p:cNvGrpSpPr/>
          <p:nvPr>
            <p:custDataLst>
              <p:tags r:id="rId22"/>
            </p:custDataLst>
          </p:nvPr>
        </p:nvGrpSpPr>
        <p:grpSpPr>
          <a:xfrm>
            <a:off x="3889375" y="1912620"/>
            <a:ext cx="578485" cy="3470275"/>
            <a:chOff x="3842795" y="3044142"/>
            <a:chExt cx="578734" cy="2328596"/>
          </a:xfrm>
        </p:grpSpPr>
        <p:cxnSp>
          <p:nvCxnSpPr>
            <p:cNvPr id="41" name="直接连接符 40"/>
            <p:cNvCxnSpPr/>
            <p:nvPr>
              <p:custDataLst>
                <p:tags r:id="rId23"/>
              </p:custDataLst>
            </p:nvPr>
          </p:nvCxnSpPr>
          <p:spPr>
            <a:xfrm>
              <a:off x="4132162" y="3044142"/>
              <a:ext cx="0" cy="2328596"/>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24"/>
              </p:custDataLst>
            </p:nvPr>
          </p:nvCxnSpPr>
          <p:spPr>
            <a:xfrm>
              <a:off x="3842795" y="3044142"/>
              <a:ext cx="289367" cy="0"/>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25"/>
              </p:custDataLst>
            </p:nvPr>
          </p:nvCxnSpPr>
          <p:spPr>
            <a:xfrm>
              <a:off x="3842795" y="4141422"/>
              <a:ext cx="289367" cy="0"/>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26"/>
              </p:custDataLst>
            </p:nvPr>
          </p:nvCxnSpPr>
          <p:spPr>
            <a:xfrm>
              <a:off x="3842795" y="5366594"/>
              <a:ext cx="289367" cy="0"/>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custDataLst>
                <p:tags r:id="rId27"/>
              </p:custDataLst>
            </p:nvPr>
          </p:nvCxnSpPr>
          <p:spPr>
            <a:xfrm>
              <a:off x="4132162" y="4141422"/>
              <a:ext cx="289367" cy="0"/>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custDataLst>
              <p:tags r:id="rId28"/>
            </p:custDataLst>
          </p:nvPr>
        </p:nvGrpSpPr>
        <p:grpSpPr>
          <a:xfrm flipH="1">
            <a:off x="7713980" y="1912620"/>
            <a:ext cx="578485" cy="3460115"/>
            <a:chOff x="3842795" y="3044142"/>
            <a:chExt cx="578734" cy="2328596"/>
          </a:xfrm>
        </p:grpSpPr>
        <p:cxnSp>
          <p:nvCxnSpPr>
            <p:cNvPr id="49" name="直接连接符 48"/>
            <p:cNvCxnSpPr/>
            <p:nvPr>
              <p:custDataLst>
                <p:tags r:id="rId29"/>
              </p:custDataLst>
            </p:nvPr>
          </p:nvCxnSpPr>
          <p:spPr>
            <a:xfrm>
              <a:off x="4132162" y="3044142"/>
              <a:ext cx="0" cy="2328596"/>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30"/>
              </p:custDataLst>
            </p:nvPr>
          </p:nvCxnSpPr>
          <p:spPr>
            <a:xfrm>
              <a:off x="3842795" y="3044142"/>
              <a:ext cx="289367" cy="0"/>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custDataLst>
                <p:tags r:id="rId31"/>
              </p:custDataLst>
            </p:nvPr>
          </p:nvCxnSpPr>
          <p:spPr>
            <a:xfrm>
              <a:off x="3842795" y="4141422"/>
              <a:ext cx="289367" cy="0"/>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32"/>
              </p:custDataLst>
            </p:nvPr>
          </p:nvCxnSpPr>
          <p:spPr>
            <a:xfrm>
              <a:off x="3842795" y="5366594"/>
              <a:ext cx="289367" cy="0"/>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custDataLst>
                <p:tags r:id="rId33"/>
              </p:custDataLst>
            </p:nvPr>
          </p:nvCxnSpPr>
          <p:spPr>
            <a:xfrm>
              <a:off x="4132162" y="4141422"/>
              <a:ext cx="289367" cy="0"/>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56" name="文本框 55"/>
          <p:cNvSpPr txBox="1"/>
          <p:nvPr/>
        </p:nvSpPr>
        <p:spPr>
          <a:xfrm>
            <a:off x="5734362" y="5713836"/>
            <a:ext cx="723275" cy="327013"/>
          </a:xfrm>
          <a:prstGeom prst="rect">
            <a:avLst/>
          </a:prstGeom>
          <a:noFill/>
        </p:spPr>
        <p:txBody>
          <a:bodyPr wrap="none" rtlCol="0">
            <a:spAutoFit/>
          </a:bodyPr>
          <a:lstStyle/>
          <a:p>
            <a:pPr algn="ctr">
              <a:lnSpc>
                <a:spcPts val="2000"/>
              </a:lnSpc>
            </a:pPr>
            <a:r>
              <a:rPr lang="zh-CN" altLang="en-US" sz="1400" dirty="0">
                <a:solidFill>
                  <a:schemeClr val="bg1"/>
                </a:solidFill>
                <a:cs typeface="+mn-ea"/>
                <a:sym typeface="+mn-lt"/>
              </a:rPr>
              <a:t>项目名</a:t>
            </a:r>
            <a:endParaRPr lang="zh-CN" altLang="en-US" sz="1400" dirty="0">
              <a:solidFill>
                <a:schemeClr val="bg1"/>
              </a:solidFill>
              <a:cs typeface="+mn-ea"/>
              <a:sym typeface="+mn-lt"/>
            </a:endParaRPr>
          </a:p>
        </p:txBody>
      </p:sp>
      <p:grpSp>
        <p:nvGrpSpPr>
          <p:cNvPr id="58" name="组合 57"/>
          <p:cNvGrpSpPr/>
          <p:nvPr/>
        </p:nvGrpSpPr>
        <p:grpSpPr>
          <a:xfrm>
            <a:off x="4899635" y="877376"/>
            <a:ext cx="2418080" cy="1035331"/>
            <a:chOff x="4875153" y="941692"/>
            <a:chExt cx="2418080" cy="1035331"/>
          </a:xfrm>
        </p:grpSpPr>
        <p:sp>
          <p:nvSpPr>
            <p:cNvPr id="59" name="文本框 58"/>
            <p:cNvSpPr txBox="1"/>
            <p:nvPr/>
          </p:nvSpPr>
          <p:spPr>
            <a:xfrm>
              <a:off x="4875153" y="941692"/>
              <a:ext cx="2418080" cy="768350"/>
            </a:xfrm>
            <a:prstGeom prst="rect">
              <a:avLst/>
            </a:prstGeom>
            <a:noFill/>
          </p:spPr>
          <p:txBody>
            <a:bodyPr wrap="none" rtlCol="0">
              <a:spAutoFit/>
            </a:bodyPr>
            <a:lstStyle/>
            <a:p>
              <a:r>
                <a:rPr lang="zh-CN" altLang="en-US" sz="4400" dirty="0">
                  <a:solidFill>
                    <a:srgbClr val="7BAEED"/>
                  </a:solidFill>
                  <a:cs typeface="+mn-ea"/>
                  <a:sym typeface="+mn-lt"/>
                </a:rPr>
                <a:t>强化学习</a:t>
              </a:r>
              <a:endParaRPr lang="zh-CN" altLang="en-US" sz="4400" dirty="0">
                <a:solidFill>
                  <a:srgbClr val="7BAEED"/>
                </a:solidFill>
                <a:cs typeface="+mn-ea"/>
                <a:sym typeface="+mn-lt"/>
              </a:endParaRPr>
            </a:p>
          </p:txBody>
        </p:sp>
        <p:sp>
          <p:nvSpPr>
            <p:cNvPr id="60" name="文本框 59"/>
            <p:cNvSpPr txBox="1"/>
            <p:nvPr/>
          </p:nvSpPr>
          <p:spPr>
            <a:xfrm>
              <a:off x="4885133" y="1639838"/>
              <a:ext cx="2313940" cy="337185"/>
            </a:xfrm>
            <a:prstGeom prst="rect">
              <a:avLst/>
            </a:prstGeom>
            <a:noFill/>
          </p:spPr>
          <p:txBody>
            <a:bodyPr wrap="none" rtlCol="0">
              <a:spAutoFit/>
            </a:bodyPr>
            <a:lstStyle/>
            <a:p>
              <a:pPr algn="l"/>
              <a:r>
                <a:rPr lang="en-US" altLang="zh-CN" sz="1600" dirty="0">
                  <a:solidFill>
                    <a:schemeClr val="tx1">
                      <a:lumMod val="85000"/>
                      <a:lumOff val="15000"/>
                      <a:alpha val="50000"/>
                    </a:schemeClr>
                  </a:solidFill>
                  <a:cs typeface="+mn-ea"/>
                  <a:sym typeface="+mn-lt"/>
                </a:rPr>
                <a:t>Reinforcement Learning</a:t>
              </a:r>
              <a:endParaRPr lang="en-US" altLang="zh-CN" sz="1600" dirty="0">
                <a:solidFill>
                  <a:schemeClr val="tx1">
                    <a:lumMod val="85000"/>
                    <a:lumOff val="15000"/>
                    <a:alpha val="50000"/>
                  </a:schemeClr>
                </a:solidFill>
                <a:cs typeface="+mn-ea"/>
                <a:sym typeface="+mn-lt"/>
              </a:endParaRPr>
            </a:p>
          </p:txBody>
        </p:sp>
      </p:grpSp>
      <p:sp>
        <p:nvSpPr>
          <p:cNvPr id="2" name="文本框 1"/>
          <p:cNvSpPr txBox="1"/>
          <p:nvPr/>
        </p:nvSpPr>
        <p:spPr>
          <a:xfrm>
            <a:off x="883384" y="542713"/>
            <a:ext cx="1808480" cy="583565"/>
          </a:xfrm>
          <a:prstGeom prst="rect">
            <a:avLst/>
          </a:prstGeom>
          <a:noFill/>
        </p:spPr>
        <p:txBody>
          <a:bodyPr wrap="none" rtlCol="0">
            <a:spAutoFit/>
          </a:bodyPr>
          <a:p>
            <a:pPr algn="ctr"/>
            <a:r>
              <a:rPr lang="zh-CN" altLang="en-US" sz="3200" dirty="0">
                <a:solidFill>
                  <a:srgbClr val="767271"/>
                </a:solidFill>
                <a:cs typeface="+mn-ea"/>
                <a:sym typeface="+mn-lt"/>
              </a:rPr>
              <a:t>技术背景</a:t>
            </a:r>
            <a:endParaRPr lang="zh-CN" altLang="en-US" sz="3200" dirty="0">
              <a:solidFill>
                <a:srgbClr val="767271"/>
              </a:solidFill>
              <a:cs typeface="+mn-ea"/>
              <a:sym typeface="+mn-lt"/>
            </a:endParaRPr>
          </a:p>
        </p:txBody>
      </p:sp>
    </p:spTree>
    <p:custDataLst>
      <p:tags r:id="rId3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0579100" y="2261870"/>
            <a:ext cx="569595" cy="585470"/>
          </a:xfrm>
          <a:prstGeom prst="ellipse">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9568815" y="3463925"/>
            <a:ext cx="569595" cy="585470"/>
          </a:xfrm>
          <a:prstGeom prst="ellipse">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9838055" y="2642235"/>
            <a:ext cx="1144270" cy="1136015"/>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dirty="0">
                <a:cs typeface="+mn-ea"/>
                <a:sym typeface="+mn-lt"/>
              </a:rPr>
              <a:t>RL</a:t>
            </a:r>
            <a:endParaRPr lang="zh-CN" altLang="en-US" sz="2800" dirty="0">
              <a:cs typeface="+mn-ea"/>
              <a:sym typeface="+mn-lt"/>
            </a:endParaRPr>
          </a:p>
        </p:txBody>
      </p:sp>
      <p:sp>
        <p:nvSpPr>
          <p:cNvPr id="5" name="椭圆 4"/>
          <p:cNvSpPr/>
          <p:nvPr/>
        </p:nvSpPr>
        <p:spPr>
          <a:xfrm>
            <a:off x="10614660" y="3977640"/>
            <a:ext cx="1144270" cy="1136015"/>
          </a:xfrm>
          <a:prstGeom prst="ellipse">
            <a:avLst/>
          </a:prstGeom>
          <a:blipFill>
            <a:blip r:embed="rId2">
              <a:extLst>
                <a:ext uri="{BEBA8EAE-BF5A-486C-A8C5-ECC9F3942E4B}">
                  <a14:imgProps xmlns:a14="http://schemas.microsoft.com/office/drawing/2010/main">
                    <a14:imgLayer r:embed="rId3">
                      <a14:imgEffect>
                        <a14:saturation sat="7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0" name="文本框 9"/>
          <p:cNvSpPr txBox="1"/>
          <p:nvPr/>
        </p:nvSpPr>
        <p:spPr>
          <a:xfrm>
            <a:off x="776605" y="1359535"/>
            <a:ext cx="8315960" cy="3999865"/>
          </a:xfrm>
          <a:prstGeom prst="rect">
            <a:avLst/>
          </a:prstGeom>
          <a:noFill/>
        </p:spPr>
        <p:txBody>
          <a:bodyPr wrap="square" rtlCol="0">
            <a:spAutoFit/>
          </a:bodyPr>
          <a:lstStyle/>
          <a:p>
            <a:pPr indent="0" fontAlgn="auto">
              <a:lnSpc>
                <a:spcPct val="120000"/>
              </a:lnSpc>
            </a:pPr>
            <a:r>
              <a:rPr sz="2000" b="1" dirty="0">
                <a:solidFill>
                  <a:schemeClr val="tx1">
                    <a:lumMod val="75000"/>
                    <a:lumOff val="25000"/>
                  </a:schemeClr>
                </a:solidFill>
                <a:latin typeface="Times New Roman" panose="02020603050405020304" charset="0"/>
                <a:ea typeface="黑体" panose="02010609060101010101" charset="-122"/>
                <a:cs typeface="Times New Roman" panose="02020603050405020304" charset="0"/>
                <a:sym typeface="+mn-lt"/>
              </a:rPr>
              <a:t>DQN（Deep Q-Network）</a:t>
            </a:r>
            <a:endParaRPr sz="2000" b="1" dirty="0">
              <a:solidFill>
                <a:schemeClr val="tx1">
                  <a:lumMod val="75000"/>
                  <a:lumOff val="25000"/>
                </a:schemeClr>
              </a:solidFill>
              <a:latin typeface="Times New Roman" panose="02020603050405020304" charset="0"/>
              <a:ea typeface="黑体" panose="02010609060101010101" charset="-122"/>
              <a:cs typeface="Times New Roman" panose="02020603050405020304" charset="0"/>
              <a:sym typeface="+mn-lt"/>
            </a:endParaRPr>
          </a:p>
          <a:p>
            <a:pPr indent="0" fontAlgn="auto">
              <a:lnSpc>
                <a:spcPct val="120000"/>
              </a:lnSpc>
            </a:pPr>
            <a:r>
              <a:rPr sz="1600"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rPr>
              <a:t>DQN由DeepMind在2015年提出，是一种结合深度学习技术与Q学习的方法。DQN的核心在于使用深度神经网络来逼近Q函数，这使得它能处理高维的输入空间，如视频游戏中的像素数据。</a:t>
            </a:r>
            <a:endParaRPr sz="1600"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endParaRPr>
          </a:p>
          <a:p>
            <a:pPr indent="0" fontAlgn="auto">
              <a:lnSpc>
                <a:spcPct val="120000"/>
              </a:lnSpc>
            </a:pPr>
            <a:r>
              <a:rPr sz="1600" b="1"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rPr>
              <a:t>DQN的主要创新包括：</a:t>
            </a:r>
            <a:endParaRPr sz="1600" b="1"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endParaRPr>
          </a:p>
          <a:p>
            <a:pPr indent="0" fontAlgn="auto">
              <a:lnSpc>
                <a:spcPct val="120000"/>
              </a:lnSpc>
            </a:pPr>
            <a:r>
              <a:rPr sz="1600"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rPr>
              <a:t>1. 经验回放（Experience Replay）：</a:t>
            </a:r>
            <a:endParaRPr sz="1600"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endParaRPr>
          </a:p>
          <a:p>
            <a:pPr indent="406400" fontAlgn="auto">
              <a:lnSpc>
                <a:spcPct val="120000"/>
              </a:lnSpc>
              <a:extLst>
                <a:ext uri="{35155182-B16C-46BC-9424-99874614C6A1}">
                  <wpsdc:indentchars xmlns:wpsdc="http://www.wps.cn/officeDocument/2017/drawingmlCustomData" val="200" checksum="1740828767"/>
                </a:ext>
              </a:extLst>
            </a:pPr>
            <a:r>
              <a:rPr sz="1600"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rPr>
              <a:t>智能体的经历（状态、行动、奖励、新状态）被存储在经验回放缓冲区中。训练过程中，从这个缓冲区中随机抽取小批次的经历来更新神经网络。这种方法帮助减少样本之间的相关性，并改善学习过程的稳定性。</a:t>
            </a:r>
            <a:endParaRPr sz="1600"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endParaRPr>
          </a:p>
          <a:p>
            <a:pPr indent="0" fontAlgn="auto">
              <a:lnSpc>
                <a:spcPct val="120000"/>
              </a:lnSpc>
            </a:pPr>
            <a:r>
              <a:rPr sz="1600"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rPr>
              <a:t>2. 目标网络（Target Network）：</a:t>
            </a:r>
            <a:endParaRPr sz="1600"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endParaRPr>
          </a:p>
          <a:p>
            <a:pPr indent="406400" algn="l" fontAlgn="auto">
              <a:lnSpc>
                <a:spcPct val="120000"/>
              </a:lnSpc>
              <a:buClrTx/>
              <a:buSzTx/>
              <a:buFontTx/>
              <a:extLst>
                <a:ext uri="{35155182-B16C-46BC-9424-99874614C6A1}">
                  <wpsdc:indentchars xmlns:wpsdc="http://www.wps.cn/officeDocument/2017/drawingmlCustomData" val="200" checksum="1740828767"/>
                </a:ext>
              </a:extLst>
            </a:pPr>
            <a:r>
              <a:rPr sz="1600"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rPr>
              <a:t>DQN使用两个结构相同但参数更新频率不同的神经网络：一个在线网络用于进行学习更新，一个目标网络用于稳定学习目标。目标网络的参数定期从在线网络复制过来，这样可以减少学习过程中的振荡或发散。</a:t>
            </a:r>
            <a:endParaRPr sz="1600" dirty="0">
              <a:solidFill>
                <a:schemeClr val="tx1">
                  <a:lumMod val="75000"/>
                  <a:lumOff val="25000"/>
                </a:schemeClr>
              </a:solidFill>
              <a:latin typeface="Times New Roman" panose="02020603050405020304" charset="0"/>
              <a:ea typeface="宋体" panose="02010600030101010101" pitchFamily="2" charset="-122"/>
              <a:cs typeface="Times New Roman" panose="02020603050405020304" charset="0"/>
              <a:sym typeface="+mn-lt"/>
            </a:endParaRPr>
          </a:p>
        </p:txBody>
      </p:sp>
      <p:sp>
        <p:nvSpPr>
          <p:cNvPr id="11" name="椭圆 10"/>
          <p:cNvSpPr/>
          <p:nvPr/>
        </p:nvSpPr>
        <p:spPr>
          <a:xfrm>
            <a:off x="9046845" y="1243965"/>
            <a:ext cx="1144270" cy="1136015"/>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3" name="文本框 12"/>
          <p:cNvSpPr txBox="1"/>
          <p:nvPr/>
        </p:nvSpPr>
        <p:spPr>
          <a:xfrm>
            <a:off x="883384" y="542713"/>
            <a:ext cx="1808480" cy="583565"/>
          </a:xfrm>
          <a:prstGeom prst="rect">
            <a:avLst/>
          </a:prstGeom>
          <a:noFill/>
        </p:spPr>
        <p:txBody>
          <a:bodyPr wrap="none" rtlCol="0">
            <a:spAutoFit/>
          </a:bodyPr>
          <a:p>
            <a:pPr algn="ctr"/>
            <a:r>
              <a:rPr lang="zh-CN" altLang="en-US" sz="3200" dirty="0">
                <a:solidFill>
                  <a:srgbClr val="767271"/>
                </a:solidFill>
                <a:cs typeface="+mn-ea"/>
                <a:sym typeface="+mn-lt"/>
              </a:rPr>
              <a:t>技术</a:t>
            </a:r>
            <a:r>
              <a:rPr lang="zh-CN" altLang="en-US" sz="3200" dirty="0">
                <a:solidFill>
                  <a:srgbClr val="767271"/>
                </a:solidFill>
                <a:cs typeface="+mn-ea"/>
                <a:sym typeface="+mn-lt"/>
              </a:rPr>
              <a:t>背景</a:t>
            </a:r>
            <a:endParaRPr lang="zh-CN" altLang="en-US" sz="3200" dirty="0">
              <a:solidFill>
                <a:srgbClr val="767271"/>
              </a:solidFill>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805326" y="2064580"/>
            <a:ext cx="2785110" cy="2728779"/>
            <a:chOff x="4805326" y="1983567"/>
            <a:chExt cx="2785110" cy="2728779"/>
          </a:xfrm>
        </p:grpSpPr>
        <p:grpSp>
          <p:nvGrpSpPr>
            <p:cNvPr id="5" name="组合 4"/>
            <p:cNvGrpSpPr/>
            <p:nvPr/>
          </p:nvGrpSpPr>
          <p:grpSpPr>
            <a:xfrm>
              <a:off x="5192570" y="4312296"/>
              <a:ext cx="2011045" cy="400050"/>
              <a:chOff x="5080150" y="4275222"/>
              <a:chExt cx="2011045" cy="400050"/>
            </a:xfrm>
          </p:grpSpPr>
          <p:sp>
            <p:nvSpPr>
              <p:cNvPr id="6" name="矩形: 圆角 5"/>
              <p:cNvSpPr/>
              <p:nvPr/>
            </p:nvSpPr>
            <p:spPr>
              <a:xfrm>
                <a:off x="5080150" y="4275222"/>
                <a:ext cx="2011045" cy="400050"/>
              </a:xfrm>
              <a:prstGeom prst="roundRect">
                <a:avLst>
                  <a:gd name="adj" fmla="val 50000"/>
                </a:avLst>
              </a:prstGeom>
              <a:solidFill>
                <a:srgbClr val="79AD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5255115" y="4275222"/>
                <a:ext cx="1659890" cy="398780"/>
              </a:xfrm>
              <a:prstGeom prst="rect">
                <a:avLst/>
              </a:prstGeom>
            </p:spPr>
            <p:txBody>
              <a:bodyPr wrap="none">
                <a:spAutoFit/>
              </a:bodyPr>
              <a:lstStyle/>
              <a:p>
                <a:r>
                  <a:rPr lang="en-US" altLang="zh-CN" sz="2000" b="1" dirty="0">
                    <a:solidFill>
                      <a:schemeClr val="bg1"/>
                    </a:solidFill>
                    <a:cs typeface="+mn-ea"/>
                    <a:sym typeface="+mn-lt"/>
                  </a:rPr>
                  <a:t>PART THREE</a:t>
                </a:r>
                <a:endParaRPr lang="zh-CN" altLang="en-US" sz="2000" b="1" dirty="0">
                  <a:solidFill>
                    <a:schemeClr val="bg1"/>
                  </a:solidFill>
                  <a:cs typeface="+mn-ea"/>
                  <a:sym typeface="+mn-lt"/>
                </a:endParaRPr>
              </a:p>
            </p:txBody>
          </p:sp>
        </p:grpSp>
        <p:sp>
          <p:nvSpPr>
            <p:cNvPr id="8" name="文本框 7"/>
            <p:cNvSpPr txBox="1"/>
            <p:nvPr/>
          </p:nvSpPr>
          <p:spPr>
            <a:xfrm>
              <a:off x="4988659" y="3197280"/>
              <a:ext cx="2214880" cy="706755"/>
            </a:xfrm>
            <a:prstGeom prst="rect">
              <a:avLst/>
            </a:prstGeom>
            <a:noFill/>
          </p:spPr>
          <p:txBody>
            <a:bodyPr wrap="none" rtlCol="0">
              <a:spAutoFit/>
            </a:bodyPr>
            <a:lstStyle/>
            <a:p>
              <a:r>
                <a:rPr lang="zh-CN" altLang="en-US" sz="4000" dirty="0">
                  <a:solidFill>
                    <a:srgbClr val="767271"/>
                  </a:solidFill>
                  <a:cs typeface="+mn-ea"/>
                  <a:sym typeface="+mn-lt"/>
                </a:rPr>
                <a:t>实验设置</a:t>
              </a:r>
              <a:endParaRPr lang="zh-CN" altLang="en-US" sz="4000" dirty="0">
                <a:solidFill>
                  <a:srgbClr val="767271"/>
                </a:solidFill>
                <a:cs typeface="+mn-ea"/>
                <a:sym typeface="+mn-lt"/>
              </a:endParaRPr>
            </a:p>
          </p:txBody>
        </p:sp>
        <p:sp>
          <p:nvSpPr>
            <p:cNvPr id="9" name="文本框 8"/>
            <p:cNvSpPr txBox="1"/>
            <p:nvPr/>
          </p:nvSpPr>
          <p:spPr>
            <a:xfrm>
              <a:off x="4805326" y="3860041"/>
              <a:ext cx="2785110" cy="337185"/>
            </a:xfrm>
            <a:prstGeom prst="rect">
              <a:avLst/>
            </a:prstGeom>
            <a:noFill/>
          </p:spPr>
          <p:txBody>
            <a:bodyPr wrap="none" rtlCol="0">
              <a:spAutoFit/>
            </a:bodyPr>
            <a:lstStyle/>
            <a:p>
              <a:pPr algn="l"/>
              <a:r>
                <a:rPr lang="en-US" altLang="zh-CN" sz="1600" dirty="0">
                  <a:solidFill>
                    <a:schemeClr val="tx1">
                      <a:lumMod val="85000"/>
                      <a:lumOff val="15000"/>
                      <a:alpha val="50000"/>
                    </a:schemeClr>
                  </a:solidFill>
                  <a:latin typeface="Times New Roman" panose="02020603050405020304" charset="0"/>
                  <a:ea typeface="宋体" panose="02010600030101010101" pitchFamily="2" charset="-122"/>
                  <a:cs typeface="Times New Roman" panose="02020603050405020304" charset="0"/>
                  <a:sym typeface="+mn-lt"/>
                </a:rPr>
                <a:t>Experimental Setup and Results</a:t>
              </a:r>
              <a:endParaRPr lang="zh-CN" altLang="en-US" sz="1600" dirty="0">
                <a:solidFill>
                  <a:schemeClr val="tx1">
                    <a:lumMod val="85000"/>
                    <a:lumOff val="15000"/>
                    <a:alpha val="50000"/>
                  </a:schemeClr>
                </a:solidFill>
                <a:cs typeface="+mn-ea"/>
                <a:sym typeface="+mn-lt"/>
              </a:endParaRPr>
            </a:p>
          </p:txBody>
        </p:sp>
        <p:sp>
          <p:nvSpPr>
            <p:cNvPr id="10" name="椭圆 9"/>
            <p:cNvSpPr/>
            <p:nvPr/>
          </p:nvSpPr>
          <p:spPr>
            <a:xfrm>
              <a:off x="5559679" y="1983567"/>
              <a:ext cx="1072643" cy="1072643"/>
            </a:xfrm>
            <a:prstGeom prst="ellipse">
              <a:avLst/>
            </a:prstGeom>
            <a:blipFill>
              <a:blip r:embed="rId1"/>
              <a:stretch>
                <a:fillRect/>
              </a:stretch>
            </a:blipFill>
            <a:ln>
              <a:noFill/>
            </a:ln>
            <a:effectLst>
              <a:innerShdw blurRad="63500" dist="50800" dir="135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800" dirty="0">
                  <a:cs typeface="+mn-ea"/>
                  <a:sym typeface="+mn-lt"/>
                </a:rPr>
                <a:t>03</a:t>
              </a:r>
              <a:endParaRPr lang="zh-CN" altLang="en-US" sz="4800" dirty="0">
                <a:cs typeface="+mn-ea"/>
                <a:sym typeface="+mn-lt"/>
              </a:endParaRPr>
            </a:p>
          </p:txBody>
        </p:sp>
      </p:grpSp>
    </p:spTree>
  </p:cSld>
  <p:clrMapOvr>
    <a:masterClrMapping/>
  </p:clrMapOvr>
</p:sld>
</file>

<file path=ppt/tags/tag1.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10.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11.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12.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13.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14.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15.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16.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17.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18.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19.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2.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20.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21.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22.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23.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24.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25.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26.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27.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28.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29.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3.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30.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31.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32.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33.xml><?xml version="1.0" encoding="utf-8"?>
<p:tagLst xmlns:p="http://schemas.openxmlformats.org/presentationml/2006/main">
  <p:tag name="KSO_WM_DIAGRAM_VIRTUALLY_FRAME" val="{&quot;height&quot;:301.4225984251969,&quot;left&quot;:118.5147244094488,&quot;top&quot;:148.48574803149603,&quot;width&quot;:739.6198425196851}"/>
</p:tagLst>
</file>

<file path=ppt/tags/tag34.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35.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36.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37.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38.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39.xml><?xml version="1.0" encoding="utf-8"?>
<p:tagLst xmlns:p="http://schemas.openxmlformats.org/presentationml/2006/main">
  <p:tag name="KSO_WM_DIAGRAM_VIRTUALLY_FRAME" val="{&quot;height&quot;:301.4225984251969,&quot;left&quot;:118.5147244094488,&quot;top&quot;:148.48574803149603,&quot;width&quot;:739.6198425196851}"/>
</p:tagLst>
</file>

<file path=ppt/tags/tag4.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40.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41.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42.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43.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44.xml><?xml version="1.0" encoding="utf-8"?>
<p:tagLst xmlns:p="http://schemas.openxmlformats.org/presentationml/2006/main">
  <p:tag name="KSO_WM_DIAGRAM_VIRTUALLY_FRAME" val="{&quot;height&quot;:308.7225984251969,&quot;left&quot;:118.5147244094488,&quot;top&quot;:141.18574803149605,&quot;width&quot;:739.6198425196851}"/>
</p:tagLst>
</file>

<file path=ppt/tags/tag45.xml><?xml version="1.0" encoding="utf-8"?>
<p:tagLst xmlns:p="http://schemas.openxmlformats.org/presentationml/2006/main">
  <p:tag name="ISLIDE.ICON" val="#40603;#40447;#133528;#164960;#102198;#64070;"/>
</p:tagLst>
</file>

<file path=ppt/tags/tag46.xml><?xml version="1.0" encoding="utf-8"?>
<p:tagLst xmlns:p="http://schemas.openxmlformats.org/presentationml/2006/main">
  <p:tag name="KSO_WM_MEDIACOVER_FLAG" val="1"/>
  <p:tag name="KSO_WM_UNIT_MEDIACOVER_BTN_STATE" val="1"/>
  <p:tag name="KSO_WM_UNIT_MEDIACOVER_BTNRECT" val="0*0*0*0"/>
</p:tagLst>
</file>

<file path=ppt/tags/tag48.xml><?xml version="1.0" encoding="utf-8"?>
<p:tagLst xmlns:p="http://schemas.openxmlformats.org/presentationml/2006/main">
  <p:tag name="resource_record_key" val="{&quot;13&quot;:[4650186,20481847,4712228]}"/>
  <p:tag name="commondata" val="eyJjb3VudCI6MiwiaGRpZCI6IjcwZGRhY2U1MjQwODQ4NzA0ZmM5N2M2MDE4N2M3OGE3IiwidXNlckNvdW50IjoyfQ=="/>
</p:tagLst>
</file>

<file path=ppt/tags/tag5.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6.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7.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8.xml><?xml version="1.0" encoding="utf-8"?>
<p:tagLst xmlns:p="http://schemas.openxmlformats.org/presentationml/2006/main">
  <p:tag name="KSO_WM_DIAGRAM_VIRTUALLY_FRAME" val="{&quot;height&quot;:342.2583464566929,&quot;left&quot;:497.1677952755905,&quot;top&quot;:99.87086614173226,&quot;width&quot;:333.5794488188978}"/>
</p:tagLst>
</file>

<file path=ppt/tags/tag9.xml><?xml version="1.0" encoding="utf-8"?>
<p:tagLst xmlns:p="http://schemas.openxmlformats.org/presentationml/2006/main">
  <p:tag name="KSO_WM_DIAGRAM_VIRTUALLY_FRAME" val="{&quot;height&quot;:342.2583464566929,&quot;left&quot;:497.1677952755905,&quot;top&quot;:99.87086614173226,&quot;width&quot;:333.579448818897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if0bk5f">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if0bk5f">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if0bk5f">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if0bk5f">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if0bk5f">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if0bk5f">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k2MTQ2NjE3OTYzIiwKCSJHcm91cElkIiA6ICIxNzg1Njc2NTQxIiwKCSJJbWFnZSIgOiAiaVZCT1J3MEtHZ29BQUFBTlNVaEVVZ0FBQ0JvQUFBUDlDQVlBQUFBcElKd3NBQUFBQVhOU1IwSUFyczRjNlFBQUlBQkpSRUZVZUp6czNYZFVGTmZiQi9EdjdDNHNUVUd3OTk1ck5CWTBXRU1Ta2NTdUNTcTJ4SUppQVN5b1dFaHNVU01peGQ1NzcxR3hKUnJzR3FNSkd2M1pzQUVxdmJQMy9ZT3pFNFpkRU5RRTlmMSt6dGtqZTJmbXp0M1pOdTQ4OTNrQ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bnJIU0FVOWdGZnBmK0tFV1lKV2E2Rk5OOVdhbU9rMEtvMUdWZEJqSWlLaS8wWlNFcUNSa3RPRkVHa3hRaVJwSHo5TzNOYXpaMFpCajR2b2ZTWU9WdFZDWjI2Um1HSnFacEdxMHNEVWhPZFdSUFF2eXNoSXlOQ2xXMEtYaEQ4dkpValRrRjdRSXlJaUlpSWlJaUlpb2pmM3pnWWE5TGh4dzhvOFByNmJDbEpiQ0ttbWtLU3lFRG83U1pMTUNucHNSRVQwbjlFQmlBWVFLWURiRW5BeFhTZnRYZCtpeWVXQ0hoalIrMGFzcW1nRzY1TGRkRHFwblpCRWJRbFNXUUMyZ0dSUjBHTWpvZytVRURvQThaRHdRb0wwUHlIRVpaVVF4NlVlWnc4VjlOQ0lpSWlJaUlpSWlPak52Sk9CQmoxKys4M1dRbTJ5VmhMQ1FVaVNsZlNPanBPSWlQNXphUUNlUW1EYzZ1WWZieTdvd1JDOUw4U0dla1dFdHRBcUFkRVdFZ29CRXMrdGlPaS9KNFJPa3FUbkFsaW1NbytZSVhXOG5WTFFReUlpSWlJaUlpSWlvdGZ6enYzSTdIenhvb1Z0aHRncUFVNEZQUllpSW5vM0NZR1hPcFhvc3E1cDAxTUZQUmFpZDUzWTE5Z2lJMVc3VWdKNkZmUllpSWd5aVVRSWVLdXVoL3BMMDZBcjZORVFFUkVSRVJFUkVWSCt2WE0xZWUweTRDUUJEZ1U5RGlJaWVuZEpFb3FvaGVUVy84UUptNEllQzlFN0w4M1VTU1hCc2FDSFFVVDBEOGxDa2pBVTFlc1dLK2lSRUJFUkVSRVJFUkhSNjlFVTlBQ3k2dkhiYitaQ0VoMGdZSlUxMVlLVldvMHZTcGRDWlN0TFdLalVCVFkrSWlMNmIra2dFSm1TZ3RPUnozRXRKa2F4VEFqUlRpcFVxQ1NBNklJWkhkRzdUNXhvbzlFOVQra0FTZGdvRWxtcExTRFY3QWNVcVFXWVdoZmNBSW5vd3lZeWdPVG5FSkdYZ050YmxJc2dWZE9aRkhJQXNLMWdCa2RFUkVSRVJFUkVSRy9pblFvMDBLU2tXRUpsMGxDUy92a2wzRkt0eHRTNnRWRlVxeTNJb1JFUlVRR3BhR21KajIxdHNmSCtBeHg5RmlHM1M1SmtKOUtrK2dEQ0NtNTBSTysySjdmaVRFc1dOVzBvSVAwVFpXQlNDS3AyS3dITDBnVTRNaUw2LzBRcTFSTENyaDdFK1dtQVNOYzNxeVdWNUFnR0doQVJFUkVSRVJFUnZaZmVxVUFEWVdKaUtnRmxzN1o5VWFva2d3eUlpQWlmbFN5Sml5OWY0bVZxbXR3bXBJd2FCVGdrb25lZWlTWmVMV0NyT0xlU3FuUmprQUVSL2ZlS05nTHM2Z05SbCtVbUFWR25BRWRFUkIrWUU2dE9tS1c4MUZyQTBsUXJwZXMwR3EzbW5Tc1hTa1Q1bDVDUklFeGhuZ1oxYWtwc0xKSjZqclZQS3VneEVkSDc3ZURmaTdRdmt4SXNkS2xtWmhxdFRtT3FGanhuSUtKM1NuSXlvRUpHbXRDcFUrTVFuemlrOGJRa1NCQUZQUzVqM3FsQUF4TXpNNDNJRUVXemxrMm9iR1ZaWU9NaElxSjNoNWxhQlR0VFUwV2dBYUFxV1dBRElub1BGQzFrcGRJSkZNMWFOVUhZMU1oNmw0am9QeUZwekNFc2lpdmJBRVk5RWRFYk8vempZVXVWdGUzbmFhbG9xN0pFUFFtaUl0UW9wc3ZJTUMvb3NSSFJtek9ETmhsQ1JFb1pKdmR0TEhEOWFOQ2xFNFhTMG41dTd0NDh0cURIUmtUdmw0Ti9MOUxHSmFaMWlrdE1kOURBdEFGTVJDVmtTRVhUZFpKRlFZK05pQ2dyalFvWkFxb29TU1VlV0tzS1g5OTBiY0daMUwrU2Q3dlc4bjVlMEdQTDdwMksxREpWcVNRSk1NM2FacWwrcDJJaGlJaW9nS2drQ1dacXRhSk5rblFzTGsvMEtwS2tPTGVTVEt3S2FpUkU5UCtacEFIVVpzbzJBWnVDR1F3UmZTajJCLzVhUkZYSWRnVUVsa3JBY0Fsd0FGQWVrc1FnQTZJUGhBVEpUSkpRRGtBclNjSVFxSFJMNHJUcWxmc0RmeTFTMEdNam92Zkgxb3RMckdPVDBsWUEwbElBSXdHcE5ZRHlrTUFnQXlKNjkwaFFTeEpLU0pMMHNTUXdRQUw4dEtuYXRXdk96YlFyNktGbDkwNEZHaEFSRVJFUkVSRVJFYjNLd1VVSHRWcVYyU3BJNkFYQUZtRFNKcUwvQnlRQU5nQzZhVlhhYlNlbW5UQjcxUVpFUklzT2p0VHFOUEVCa3BCY3dITUdJbm9QU1lDbEJLbWpWcXZkdGlkc1RxR0NIazlXRERRZ0lpSWlJaUlpSXFMM2lvbHBVU2NBYlF0NkhFUlVZT3pUU2xqMUtPaEJFTkc3cjNqcENrNlNoQzhLZWh4RVJHOUtraVQ3NUJTVGtTZkV0SGVtSE1BN014QWlJaUlpSWlJaUlxSlhPYkhxcmxscWNtUUhsUXFLMlR3YXJScmw2aFJINGFLVzBKaXFjOXFjaU40ajZXa1ppSHVlaVBBYkVVaE5TdjluZ1NTWlNVQ0hQWE5PNy81cWZLdTRnaHNoRWIzTFZ0MmRab1pZcVFNZ0tjcXRxQ1VOYWhadkFodXo0akJSbSthME9SRlJnZEFKSFJKU1kzRDcrZStJU1k3S3VrZ0xvTlBUSythckFUd3VtTkVwTWRDQWlJaUlpSWlJaUlqZUd4a0pFWmFTaWVvalpFbDlyTmFvMExSTGJWZ1UxaGJneUlqbzMxQ3NnZzFLVmJQRGIxdXVRK2lFdmxrU1FEMHpLMU1iQUF3MElDS2pWTW1tbG9Da1BHZVFOUGlzZWw5WWFXMEtjR1JFUks5V3hhNCtUdjF2SjU3RjM4L1NLaHBKMEJURE94Sm93TklKUkVSRVJFUkVSRVQwM2tnM1VadEtFR1d6dGxWc1ZKSkJCa1FmTVBOQ1dsUnRWa2JaS0tHazJrU1lGOHlJaU9oOVlDWE1EYzRacWhWcnhDQURJbnB2MUMzWkFocVZTWllXeVV5b3BTWUZOcUJzR0doQVJFUkVSRVJFUkVUdkRUVmdJb1JVTkd0YjRXSldCVFVjSXZxUDJKUlFWRXVCQkZoblpLaVk4NXlJY3BTUm1HSUNLTThaYk0xTEZOUndpSWp5VGF1eGdMbUo4djg2S2dtbENtZzRCaGhvUUVSRVJFUkVSRVJFN3cyVldpVkpFaFRwQzB6TldCMlU2RU5uYW03d1ByY3drZFRxZ2hnTEViMGYxQllhQ2NoMnpxQTJLNkRSRUJIbG53b3FhTExIVlFxOE14bWRHR2hBUkVSRVJFUkVSRVJFUkVSRVJFUkVlY1pBQXlJaUlpSWlJaUlpSWlJaUlpSWlJc296QmhvUUVSRVJFUkVSRVJFUkVSRVJFUkZSbmpIUWdJaUlpSWlJaUlpSWlJaUlpSWlJaVBLTWdRWkVSRVJFUkVSRVJFUkVSRVJFUkVTVVp3dzBJQ0lpSWlJaUlpSWlJaUlpSWlJaW9qeGpvQUVSRVJFUkVSRVJFUkVSRVJFUkVSSGxHUU1OOGtDbjAySFRwazFZdTNadG50WVBEQXlFcDZkbnZ2YXhiTmt5QkFZR0lqRXg4WFdHK0o5YnVIQWh0bXpaZ3ZUMGRJTmxLU2twYU5hc0dRSURBL1BkNzgyYk43RjU4MmFrcGFVWlhiNTI3Vm9jTzNZTU9wMHUzMzNueGQ2OWV6Rmh3Z1NrcHFiK0svM24xNDRkTzNEbHloV2p5eDQrZklqRml4Zmp5Wk1uLzhxK0V4TVRNV0hDQkJ3OGVQQmY2Zjl0ZXZqd0ljTEN3dkR5NWN0OGIzdi8vbjE0ZW5vaU5qYjJsZXMrZVBBQVE0Y094Y21USi9QY2YyeHNMSVlPSFlwTGx5N2xlMndGNGU3ZHUvRDI5c2J0MjdlTkxsKzBhQkc2ZE9tQ2h3OGYvc2NqSTZJUFdYaDRPT2JPbld2MHZPTGZ0bTNiTm93WU1RSjM3OTdOMC9vN2QrNUUxYXBWY2U3Y09hUEx2Ynk4VUxWcVZUeC8vdnkxeHhRUUVJRHIxNisvOXZZNVdibHlKVHc5UFJFWEYvZlcrODR2SVFTaW9xTHc2TkVqZzJYSnljbllzbVdMMFdYWnZYanhBck5uejhhZE8zZGVheHhWcWxUQnA1OSthblRaMWF0WFlXTmpneDkrK09HMStpWWlJaUlpSWlJaUl2cVFhUXA2QVArVmxKUVVUSnc0RWR1MmJjdjNCYktrcENSNGVub2lPam9hbjN6eUNTcFZxcFRyK2djUEhzVFpzMmN4Yjk2OFBQV2ZtSmlJaVJNbndzVEVCSzZ1cmdDQXk1Y3ZZOUdpUlhuYWZ0eTRjYWhkdTdhaXZ4a3padVJwMjFkcDFLZ1JldlhxcFdpTGlvckN4SWtUVWFwVUtYVHIxczFnbTEyN2R1SDgrZlBvMTY5ZnZ2ZTNiOTgrZUhsNTRlWExsN0N4c1ZFc2k0bUp3YkJodzFDaVJJa2NMNEsrcVNOSGppQWdJQUNUSjArR3FhbnB2N0tQL0hCMWRjWGd3WVBScUZFamcyWEJ3Y0dZT1hNbUxDMHRNV0RBZ0xlKzc4VEVSTXlaTXdmcDZlbm8yTEZqcnV0T25qd1o4Zkh4YjNYLzNidDNSNnRXclY2NTN2WHIxOUdrU1JPa3BLUmczYnAxNk5PblQ3NzJzMnZYTHN5ZlB4K0ppWW12REk2SmlJakFraVZMVUxkdVhiUnAweVpQL1FjRkJXSEpraVdvWHIwNkdqZHVEQUR3OGZIQmd3Y1BYcmx0OWVyVjRlM3RyV2pidTNjdmZ2dnR0enp0KzFXOHZMeGdaMmVuYUFzSUNNRDgrZk5SdFdwVlZLMWExV0Nib0tBZ3hNYkdva1NKRW05bERFVDBmbnZ5NUFuNjlPbURVcVZLWWYzNjlhL2R6NkJCZzNEa3lCRlVxVklGM2JwMVEycHFhcDZEL2xRcUZTd3NMRjU3M3lkUG5rUmdZQ0Q2OXUzN3luTThJRE9BN002ZE8waEtTaks2L05HalI2OTkwUnNBenB3NUEzZDNkOVNwVXdlLy8vNDdKRW5LMTNlc21aa1pOQnJqcC9oTGx5N0Z1WFBuTUhQbXpOY2VYMWJ4OGZGNDl1d1prcEtTY3J6RnhjWGgyYk5uZVByMEtaNCtmU3IvSFJFUmdmVDBkSlFwVXdZUEhqeUFTdlZQL1BPbFM1ZlF1M2R2ckYyN0ZuMzc5czExREJFUkVaZzRjU0xxMXEyTEtsV3E1UHN4eE1URTVCaDRrWjZlanBpWW1CeWZhd0I0L1BoeG5zOTVQL3ZzTTNoNWVlVjdqRVJFUkVSRVJFUkVSTytpL3hlQkJ2djI3WU9IaHdmKy92dHZsQ2xUSnQvYlcxcGFZdWJNbWVqZnZ6L2MzZDJ4YjkrK3R6cStwVXVYNHZuejV3Z09Eb2FscFNXQXpCOHR0Mi9mbnV0MlNVbEowT2wwNk51M3IwR2d3Wnc1Yzk3SzJGeGNYQXdDRFpZdFc0Yms1R1NNSHovZTZBL1orZ0NKcUtpb0hJTXRhdGV1L2NxTDE5bXRXYk1HaVltSkdEbHlwT0xINk54czNyd1p5Y25KQnUyMWF0VkNqUm8xc0h2M2JrVjdXRmdZQUdERGhnM1FhcldLWmQyN2Q0ZVZsVlcreHZ4dlNVdEx3NG9WSzFDOGVIRjg4ODAzZWRvbUxDd01aOCtlTmJyczY2Ky9SbWhvS083ZHV5ZTM2UzlxM0xoeEE2dFhyMWFzWDdWcVZVVVFRSEJ3OEJ2TjNEUW0rejZNU1UxTmhZdUxDMUpTVWdBQW5wNmVjSFIwUlBIaXhmTzhIemMzTnprWVlNQ0FBZmo0NDQvZmFOeFpKU1VsWWVIQ2hhaFFvUUxjM056azlwQ1FFRnk3ZGkzSDdUSXlNcENjbkl4V3JWb1pCQnJvZzJIZWhzR0RCeXNDRFJJVEU3Rnk1VXFVSzFmTzZJV2R3NGNQSXl3c0RDMWJ0c3cxRUdydzRNRUdnVUpFOUdGSlRrNUdjSEF3cGsyYmhwaVlHTGk0dUx4Mlg5OS8vejJPSERtQ3JsMjd5Z0dNM3Q3ZW1EOS9mcDYycjFHamh2ejlIUmtaaVdIRGh1VzZmb2NPSFRCMDZGRDV2aEFDQUtCV3ExOW4rQVl5TWpKZXU3K25UNStpZCsvZVVLdlZXTFZxbFJ4a1VLaFFvVHozc1duVEp2VHUzZHZvc3NlUEg4UE96dTZ0QlZPdVhyMGFJMGVPelBQNkdvMEdOalkyc0xXMVJmbnk1V0ZyYXd0YlcxczhldlFJNWNxVms5ZTdjT0VDSkVreXlEU3dZc1VLakI4L1h0R21QOTR1TGk0d01URlJMQnM4ZURCbXo1NE5BSmcrZmJyUmpGbUppWWtJRHcvSDVNbVREWmJwczBhZE9uWEs2SElIQndmVXFsVUxVVkZSY2hCRnpabzFGZWVRang0OVFsUlVGT3JVcVlPRkN4ZGkrdlRwdVI0akFHODllSk9JaUlpSWlJaUlpT2pmOE1FR0dpUW5KMlBWcWxWWXRteFpqcW5uODZOZnYzN1l2bjA3MnJadEM1MU9CNVZLaFl5TURLTnA2NU9UazZIVDZSQWVIbTZ3ckhEaHdpaGN1TEI4UHo0K0hyTm16VUtOR2pVd2FOQWd1YjFUcDA2NS9zZ1lFaElDSnljbjFLeFpFL2IyOWtiWEdUNTgrR3NISEdSa1pCaTlVSmlSa1lIZzRHQ1VMbDBhL2Z2M04xaCs4dVJKaElhR0FnQ21UWnVXWS84dUxpNzVEalFJRGc2R1NxVkNoUW9WRUJJU2t1dTY5ZXJWUTRrU0pUQml4QWlqRjhEZDNOemc1dWFHRVNOR0tOcjFzeWM5UER6a3RyUzBOS1NtcHFKTm16YnZUS0RCenAwNzhlelpNM1RwMGdXLy92cHJydXRhV2xxaVJZc1dDQWtKeWZGaVFLZE9uYkJpeFFyczJyWExZTm14WThjVSswaElTSUNycTZzaUNPRCsvZnZ5aFpxc29xT2pVYTVjT1l3ZVBScSt2cjZLWmRXclYwZkRoZzJ4ZGV0V28yUEtIdWhoakplWEY2NWR1NFpQUC8wVWpSbzF3dHk1Y3pGdzRFRHMzNy8vbGR2cW1aaVlZTjY4ZVZpeFlvVmlSdXpMbHkrUmtKQ2dXRGNpSWtKK1hNYmUzMlhMbGxYYzkvZjN4OU9uVDdGdTNUckY0OGt0STBGYVdocWNuWjF4K1BEaFhDK1doWWVIdzlyYU92Y0hsd05mWDEvTW5UdlhvSDNEaGcxNCtmSWxac3lZWVhDeEJnQm16Wm9GSUhPMjdaa3paM0xzdjNQbnpndzBJUHBBUFg3OEdFdVhMc1hTcFV2ZlN1bWViZHUyd2NmSEI5V3JWOGZ5NWN2bDltYk5taW5PaTNKVHFsUXArZStrcENUOC9QUFB1YTVmc21SSnhYMzk5MWRPV1FEeVMxLyt3ZGpuYUc0U0VoTFF1WE5uaEllSEl5QWdRTTZDWTJKaWt1ZGpBU0RIV2YxQ0NEeDkraFRWcWxWN293dlp4akltREJ3NEVCOTk5QkVzTEN4Z2FXa3AvNnYvMjhyS0NrV0tGTW56OTlieDQ4ZFJ2bng1aEllSHk5KzNSWXNXUlZKU0VtSmlZaEFVRkNTdisvVHBVMHlaTWdXdXJxNm9YNysrM0Q1MTZsVEY0NXcxYTVZY21KamRvMGVQY2kyUGNQcjBhWncrZmRxZ1BUMDlIWTZPanJoNjlTcW1UWnVHNmRPblk5ZXVYYWhaczZhOHp1alJvK0huNTRlUWtCQmN2bndaTGk0dUtGV3FGTDc4OGt1RC9uYnUzSm1uakVkRVJFUkVSRVJFUkVUdmdnODIwT0QyN2RzWVBudzRnTXlMenQ5OTkxMitabHdCd0xWcjE3Qng0MGI1ZnAwNmRSQVJFUUZ2YjIrVUxWc1duVHAxeWpYRmJ0YVpXWHJqeDQrWFoxWUJ3UHo1OHhFUkVZR2xTNWRDbzlFZ0xTM3RsVDlNWDc1OEdWMjdkb1c1dVRsMjdOZ0JjM056byt1Wm1KaTg5b1h4bkdva2I5aXdBUThlUElDL3Z6KzBXaTJlUDMrT2R1M2FZZHk0Y1hCeGNaRm5YdzhkT2hRLy92aWp3Zlo5Ky9iRjd0MjcwYlp0VzdrdGEzcGsvYjhKQ1FuUWFEU1FKQW1XbHBZSUNRbkJYMy85QlFCR3l6Vmt0MlBIRG5UdDJoVlhybHlSWjdxbHA2ZWpSNDhldUg3OU9ycDA2WUphdFdvWi9OQStZc1FJQkFRRTRPblRwL0t4bXpkdjNuK2E1amI3bU5MUzB1UTJyVllMRXhNVCtQdjdBOGhNKzI4c09DQ3JldlhxNGRxMWEzQjFkVVduVHAzazlwQ1FFSHo3N2JmbzBLRURpaFFwZ25YcjFpbTJpNHFLUXJGaXhlRHU3cTdJVEdIc05hWFB4SkdkUHB1RXVibTV3WFk2blE1YXJmYTFYNk96WnMzQ29rV0xVTEprU2F4ZnZ4NjJ0cmI0OWRkZmNlREFBWGg1ZVJsOS9XVzFZTUVDT1hBQUFHcldyQ2tmZy83OSsyUDI3TmxZczJhTjBXMm5USm1DS1ZPbUdMUW5KU1hCek13TVFHYWd3cHc1YzlDb1VTTjVwbTk2ZW5xdUY3S0VFQmc0Y0NBT0h6Nk00Y09INTVxdHd0TFM4cldQbmJIUG1QVDBkTXliTnc5bHlwU1JMMmhObmp3WmQrL2V4Zno1OC9INzc3L2oxS2xUTURjM3g5V3JWMUc2ZEduRjluLzg4UWNjSEJ4UXNXSkZnNEFMSXZwdzdOeTVVNTZSM2FWTEYxU29VQUVMRnk1ODdiNWNYRnhnWTJPRC9mdjNvMGlSSXZLeUhqMTZvRWVQSHZudXMzejU4cSs4aUs3VDZSVHI2R2U1cDZTa0dHeXJWcXRoYm02T1AvNzRRODZ3b0MvZk5IdjJiS3hldlJwbHk1WkY1ODZkc1hqeFlnREF4WXNYQVdTZUN4bkxhaEFRRUdEd3ZabVFrSUNPSFR2aTNMbHpHREZpaEh3T0MyUis5MmNOd25oZEVSRVJTRXRMdzU5Ly9wbXZEQW5aTFZ1MkRJTUhEMWEwZGVuU1JYR084U1pTVWxKdy9QaHhKQ1FrS0xJTXVicTZva21USmxDcjFZcjloNFdGWWNxVUtYQjBkRlNNSWZ2cjh2bno1MGFESWl0V3JJaktsU3ZqK1BIakJzdXVYTGtDQndjSGpCczN6dWozZm40elEzVHMyQkcxYXRXQ2hZV0Y0djhEZWdjUEhsUUVLUkFSRVJFUkVSRVJFYjNMUHRoQUEwbVM4UEhISDJQRWlCRndjWEdSWjlubng1OS8vcGxqUm9ER2pSdkxQMloyN2RvVnpzN084cktGQ3hmaXpwMDc4c1ZnSVBQaWNmWkFoM3YzN21IT25EbHdjbkxDVjE5OUJTRUVXclZxaFdyVnFtSFpzbVZHQXdqT256OFBaMmRucEtlbjQ5Q2hRMFpycUdkZjM5cmFHalZxMUpEYnZ2LytlNlNtcG1MR2pCa0c2NTg1Y3dZblQ1N0VkOTk5WjdBc0tTa0preVpOUXRXcVZURmt5QkQ1c1Y2N2RnMEpDUW5Zc21VTFFrTkRZV3RyaXhVclZtRFVxRkdLSDB1M2JkdUczYnQzbzEyN2RvcVplY2JTSStzdlZOcloyZUhaczJmdzhQQ0FwYVVsbGk5Zm51dUYydjM3OTJQTm1qWHk3UEdzd1I1RGh3N0YxYXRYRVJBUWdIcjE2aG1kOGFpZlJSWVNFaUpmTUw1NTh5YUF6TFM1WVdGaHFGV3JGaXBVcUpEakdONkVzZlRJZ1lHQkNBd01CSkE1UTc1NDhlSTRjK1lNK3ZidGEzUTJYRmI5K3ZXVGowV2hRb1hrdnNQQ3d1RGw1WVhxMWF0ajY5YXRPSGZ1SEdKall4WGI2dS9mdTNkUGNhd3lNakx3Nk5Fai9Qenp6ekF4TVVINzl1MXozTDgreU1QWWM1YVJrWkhuRWhqWkJRVUZ3ZHZiRzFxdEZwczNiNVpMSld6Y3VCSE5talhEdkhuem9GS3BjczNvc1hUcFV2bTV6VTZmclVHbFVtSEZpaFZ5KzcxNzl6QjkrblQwNmROSDhialhyMStQWThlT0tmcnc5dlpHZEhRMERoNDhDRW1Tc0dmUEhvd2VQUnFMRnkrR2s1T1R3VDdUMHRJd2ZQaHdyRisvSGw5OTlSWDgvUHh5UFFhSmlZazRkdXlZSXZBbUlpSUNnd1lOZ28rUGo5RVNFSk1tVGNyeCtRb0tDc0t0Vzdld2N1VkttSnViSXpvNkdvc1dMVUxSb2tWaFpXVUZEdzhQRkM1Y0dJbUppZkQxOVZVRXB1akhucEdSZ2VYTGw4dnZIU0w2OEdpMVdqZzdPOFBEd3dPdFc3Zkc5OTkvLzFyOUJBVUZ3ZDNkSFJZV0ZqaDgrRENxVmF1R0d6ZHVvRmF0V3EvOTNaQlhmLzc1SityVnEyZlEzcng1YzRPMlpzMmE0ZXpaczNqMjdKbGMwa29makhucTFDbW8xV3JVcmwwYkRSczJOQWhPVzc5K3ZkSDlaNzhBL3ZqeFkzVHUzQmtYTGx5QWk0c0wvUHo4a0pTVWhFZVBIcjN5UEM4L0hqOStEQ0N6TkZITGxpMWZ1NS9xMWF1L3JTRVpkZURBQVNRa0pNREx5d3ZGaXhkSFJrWUd2TDI5NVZJL09wMU9jVjZpejNodytmSmx4ZmxHOXFBUlMwdExSRWRINDltelo0cnpZbmQzZDVRcVZjcG84RjZWS2xVd2FkS2t0NXJWcW1MRmluSXdTbGFwcWFrSUN3c3pLRmxHUkVSRVJFUkVSRVJFZVREbzh1VUsvYzlkRUZsdjkrTVR4TnZ3NjYrL0NnQ2lUSmt5ZWQ0bUxTMU54TVhGS1c3cjFxMFRBTVNJRVNQRTNidDNCUURoNit1cjJNN0p5VW5ZMmRrcDJpSWpJd1VBTVg3OGVNVjZGaFlXNHU3ZHUwSUlJVmF2WGkwQWlLNWR1eG9kejVvMWE0UldxeFdTSkltREJ3L21PRzc5dm9ZTUdTS0tGU3NtMnJadHEzaE14WW9WRXgwNmRCQXZYcndRSjA2Y1VHemJxMWN2b2RWcXhlUEhqd1VBNGVMaUlpL3o5ZlVWQU1TMmJkdUVFRUpFUjBjTGEydHI4ZEZISDRubno1K0wwcVZMaTBxVktvbGJ0MjRKS3lzcjBhcFZLNUdhbWlxRUVPTFBQLzhVdHJhMnd0TFNVdHk1YzBleHo5T25Ud3QvZjMvaDcrOHYycmR2THdDSXVYUG5DbjkvZjdGOCtYTGg1K2NuQUlpcFU2Zm0rSmoxWnMyYUpRQ0lvMGVQS3RvWExsd29BQWczTnpjaGhCQzdkdTBTQUY3cjl0TlBQeG5zOTlhdFcyTFlzR0ZpMzc1OXJ4eGpibEpUVStWak1XL2VQQUZBdEduVFJtNExEUTBWNWNxVkV6WTJOdUxGaXhldjdFK3IxWXFXTFZzcTJxS2lva1NWS2xWRWtTSkZ4SzFidDRRUVFqUm8wT0Mxam9XMXRiWGNyNnVyNjJzZjAreTN5TWhJbzQ5SHA5T0pHVE5tQ0VtU2hJbUppZEhqL2NjZmY0aWlSWXZLejNkS1NvclJ2aElTRWhUdjdaaVlHRkczYmwxaGJtNHVIajU4S0Z4ZFhZVmFyVlpzYytIQ0JRRkErUHY3SzlyZDNOd0VBSkdVbENTRUVPTHMyYk5DcFZLSjRjT0hDeUV5bjlmcTFhc0xqVVlqTGwrK2JEQ1dpSWdJNGVEZ0lBQUlCd2VISE1lY2RWOVRwa3dSQU1USmt5ZmxaZnJYK2VuVHA4WFBQLzhzNHVQajVXVmhZV0VDZ0JnelpveVlOR21TQUNEKy92dHZJVVRtZTluT3prN1VxMWRQWkdSa0NDR0VtRHAxcWdBZ2R1L2VMZWJNbVNNQWlPRGdZREY2OUdnaFNaSTRjT0NBM1Bld1ljTUVBREZzMkxBY3gvMDJKS2FuaTNsaE54WGZFYTduemh1L2trZEVBQUN4dGJGMXhnNTdrZldtaTdqMDF0Nlgrbk9Eck9jTHIzTGd3QUVCUUJRcFVrU0Vob1lLSVlSNC92eTVzTE96RTg3T3ptOXRiRGtKRHc4WHJxNnU4cTFxMWFvQ2dPaldyWnVpSFlCbzFhcVZ3ZmFyVnEwU0FCVG5VT25wNmZMM1NldldyWVdKaVluQk9XVG56cDBGQUJFWEY2Zm83K09QUHhZQVJKOCtmVVI2ZXJvUVFvaHAwNllKTXpNemNlYk1tYmYydVBmdDJ5Y0FDQThQajdmV3A3Ky92d0R3eHVjL1dYWHMyRkZVcWxSSjZIUTZJWVFRSjA2Y0VBQkVTRWlJdkwrODN2VG5mWHFmZnZxcEtGMjZ0UGpmLy80bmhNajhmdTdRb1lOd2RIUVVDUW1HLytjWVAzNjhhTkNnZ1lpT2poWlhyMTRWVGs1TzR2NzkrMGJIcmYvZXRMQ3dFSmFXbHZMTnhNUkVBQkJQbmp3UlFnZ3hjZUpFWVdabUpuL2Y2bDI1Y2lYSDgweTlSWXNXQ1U5UFR4RWRIWjMzQS9vdXlVZ1hHWmZuS2o2UE1yYTNpUDd2UGhHSjZFTnliUG5sQ2tlWFhCQlpiN0dSYitmM0l5SjZkeVhHSm92czcvM2p3WmNiRlBSbkVoRzl1M2I4T2EvQ2x0OFhpS3kzWjNFUEN2cmpqSWdvenhKU1lzV1JXeHRFdHMreW5HdUEvc2MrMkl3R2I0TkdvMUhNWGtwT1RvYVBqdytzcmEwTjZyN20xL0xseTNIZ3dBSE1uRGtUSlVxVXdMTm56ekJwMGlUWTJOaklxWGYxb3FLaU1HSENCS3hZc1FJYWpRWkNDSXdaTXdhSmlZbTVsaEV3TXpQRDlPblRNWHo0Y0d6WnNnVzlldlhDd1lNSEVSa1ppY0dEQjhQTnpRMEhEeDdFMzMvL2pXTEZpdUhGaXhmWXZYczN1bmZ2am1MRmlpbjZTa2xKd2R5NWMxRzRjR0U4ZVBBQWMrZk94Zm56NXhFYkc0dkZpeGRqNnRTcGVQejRNWDcrK1dkVXExWU5NMmZPaEx1N083Nzk5bHRNbVRJRkhUcDBRRnhjSFBiczJZUEtsU3NyK203WnNxVThzMjdyMXEwQWdHKy8vUlkyTmphSWpJeEU5ZXJWVWJwMGFYaDZlZ0lBVnF4WWdSTW5Uc0RYMTllYlB4WDJBQUFnQUVsRVFWU2dkSVUrL2JGK0ZqOEFIRHAwQ0I0ZUh2ajAwMC9sV1lRZE8zWkVaR1Nrd1RIVEgrZDc5KzdKYVkwREF3TXhkZXBVWEw1OEdlWEtsVE02bzgzVDB4Tjc5KzdGeXBVckVSOGYvOXAxbmsxTVREQml4QWdBa0ZQNE5talFRRzd6OXZiR3c0Y1BNWC8rZkJRcFVnUnBhV240L1BQUDBhdFhMNk5aS05MUzBoVEhJaTB0RGQyNmRjUDkrL2ZsNXdvQVRwNDhhVkF1NDhXTEY2aFJvd2FHRHg4dXA4a0dNbWZpT1RzN3c5L2YzK2lzMCtIRGgwT1NKQUNaYVlvM2I5NE1Cd2NIZzltakFRRUJxRnUzTGxxM2JpMjNuVDU5R3IvLy9ydlJZNU9Ra0lEKy9mdGorL2J0TURFeHdlYk5tNDJtYWE1YnR5Nk9IajJLOXUzYkl5QWdBR2ZPbk1IR2pSdFJxMVl0eFhvV0ZoYUsrMHVYTHNYMTY5ZmwwaWl2S3pFeEVmMzY5VU94WXNVd2JkbzB4TVhGWWNtU0piaDE2eGJHangrUFJvMGFLZGJmdTNjdlJvd1lnWWNQSDBLajBlQzMzMzdEcUZHajRPUGpvNmc3bnQzdzRjT3hkdTFhakJneEFsZXVYSUZHbzhHYU5XdFFzMlpORkMxYUZKOTg4Z2ttVEppQW1UTm5Bc2g4MzBpU2hLRkRoMkx0MnJXS3ZoWXZYaXlYUWZucHA1K1FscFlHUHo4L2ZQYlpaMmpTcEFsNjkrNE5lM3Q3ZlBmZGQvTDd1SGZ2M2poOStqUTJidHlJb0tBZ2VWc2lvbGRwMzc0OVdyZHVqZURnWURuemtZK1BENTQvZjQ0dVhicjg2L3N2VTZZTVZxOWVMZC92MTY4ZmJ0KytqUVVMRnFCOCtmSUFNa3ZackZtejVwWGxyUFRVYXJWOGZwQ2NuR3kwdkkzKzNDQjdPWVdCQXdlaVhidDJtRFZyRmlSSndvTUhEekJuemh5VUsxY09UWm8wZWUzSG1aMCtvMEgyMGpkdlE0OGVQWXlXaWNpTDdkdTM0L1BQUHdjQVhMOStIWWNPSFlLUGp3OSsrZVVYVktoUUFidDI3WUsxdFRVY0hCeFFybHc1Yk55NFVmRTZ1WFhyRmhvMGFJQ2RPM2ZpaXkrK2tOdVBIajJLa2lWTEt2Ymw2K3VMZHUzYXdkblpHV2ZQbnNXd1ljTVFFaEtDY2VQR0dad1hBTUQ5Ky9mbDg1Sjc5KzdoMUtsVHFGZXZIZ0lEQStXeVNObU5HREZDY1I2OWQrOWUvUHJyci9MOUdqVnFJRGs1R1RkdjNsU2NtL3oyMjI4QU1yTm9HSFBseWhXNHU3c0RBQW9YTG15MGxBTVJFUkVSRVJFUkVkRi9pWUVHK1RCaHdnVGN2WHNYZm41K0tGcTA2QnNGR3V6WnN3ZEE1b1ZqYjI5dnVYM1ZxbFh5eGNXMHREUUVCd2RqNnRTcGVQbnlKZHEwYVlQMTY5Y2pKQ1FFRXlaTVFQZnUzZEcwYVZQTW16Y1BuM3p5aWRIOWZQZmRkd2dJQ0lDbnB5YzZkZXFFZ0lBQTJOblpvWFBuenFoZnZ6NjJiZHNHYjI5dkxGdTJETUhCd1VoSlNjR3dZY01NK3RGcXRTaFJvZ1J1Mzc2TnlaTW53OHpNREM5ZnZrUy9mdjNRb2tVTE9TWC9aNTk5QmdBWU9YSWtybDI3aHVYTGwyUEhqaDFJU0VqQSt2WHJGVDhBWnhjVEU0T3paODhDQUtLam8yRmpZNE9JaUFnVUwxNGNzMmZQaHBXVkZZUVErUEhISC9IZ3dRTXNXTERBb0krVWxCUjV2QUJ3NDhZTjlPclZDMVdyVnNYV3JWdmxIL2xOVFUxaGEydUx4TVJFeGZiNkg4bk56TXprOU8vNmJZb1VLWUtpUllzYUhYdUxGaTJ3ZCs5ZWZQenh4NjhkWkpEZDRjT0g1YjlqWW1KZ2JXME5JUVNhTkdtQ1VhTkdBY2dzUjNIOCtIRTBiTmpRWVB2MDlIVG9kRHBGb01IUW9VTng2dFFwQkFVRktWTG8yOWpZSURrNVdSRnNvTjlPbzlFWXBNTFhhclU1SGdzL1B6LzVHSnc2ZFFxYk4yK0dxNnNyQmc0Y0tLK1RtcHFLZ0lBQWRPellVVkhlWVBUbzBVWUREYzZmUDQ5Qmd3YmgrdlhyS0Zhc0dMWnYzdzRIQndkNXVhZW5KK0xqNHpGLy9ueFlXbHFpWWNPR3VIanhJcnAyN1lxclY2K2ljZVBHOFBUMHhKZ3hZeFExd1BYdTM3K1A4ZVBIbzN6NThwZzRjYUxSeDVWWGYvMzFGMjdkdWdVQWNra0hBS2hac3lhbVRadW1XRy9NbURFNGZQZ3dMQ3dzc0h6NWNuejY2YWZ3OVBSRWNIQXcxcTVkaXpGanhtRENoQWxHZzF2TXpNd3daODRjOU83ZEd3RUJBV2phdENtdVhMbUNIMy84RVRWcTFNRFhYMytOQlFzV1lQRGd3U2hSb2dTV0wxK085dTNiRzAxNVhiRmlSUURBamgwN0VCSVNJbisyK2ZuNW9VeVpNaGc4ZURDR0RoMEtTWkpRdUhCaDdOKy9IL2IyOW1qWnNpWGk0K1BScEVrVDdONjlXL0ZhSXlMS2lWYXJ4Y21USitYN29hR2hDQTRPaHIyOVBmcjM3dzlmWDE4OGV2UW8zLzNPbkRrVFk4ZU96ZE82SFRwMFFKOCtmUUFZbmpzQW1kOVRRT2I1UW40bEppYkt3WXJHWkw4Z1AzVG9VTVg5WWNPR0lTa3BDZjcrL3JoeDR3YVdMRm1TN3pHMGJkdldJQVcvUHREQTF0YjJ0YzVoMVdxMTBiSmVRR1pKc1pJbFMyTGZ2bjB3TVRHUkF3ZHljK1RJRWNURnhTbU9SM0J3TUV4TVREQmt5QkNVSzFjT2t5ZFB4c0dEQi9IRkYxL2cyYk5uME9sMGFOU29FZTdkdXlkdm8zK3RQSHYyVE5HdUQ2WU1Dd3REdFdyVm9GYXIwYXhaTXdRSEI2TmZ2MzZvVjY4ZTd0MjdoMkhEaHVWYWFrbi8yTC82Nml0Y3ZIZ1IzYnAxUTc5Ky9kQ3dZVVBVcVZQSFlOMEJBd1lvU29lRmg0Y3JBZzJhTm0wS0FMaHc0WUlpME9EVXFWTXdOemRINDhhTmpZNmhmUG55S0YyNk5DSWpJOTlxQUFvUkVSRVJFUkVSRWRFSDRWMHJuWkRWL3YzN2hTUkpvbVhMbG5LcVUzM3BCRk5UVTBXS1ZMVmFMUUFvMml3dExSV2xFL2J2M3k4OFBEekVEei84SUFZTUdDQUFpRTZkT2draGhMaDM3NTd3OXZZV0pVcVVFQUNFbloyZFdMcDBxWnhDVmdnaFltTmp4Ymh4NCtSMHJMMTY5UklQSG1TbS9OR1hUaGcxYXBRUVFvakRodzhMQUtKSGp4NUNraVRoN2UwdDl6TnMyRENoVXFuRW1UTm5STW1TSlVYVHBrMkZFSmtsRnBBdEZmS0xGeS9rMVBBOWUvWVV0cmEyNHVuVHAwYVBWMlJrcEp4T0hZQW9Ycnk0Mkx0M2I2N0hlUG55NWZMNmRuWjJZdWJNbVVJSUlaS1RrK1YxZHUvZUxRQ0lzV1BIR3UzRHk4dExBQkJYcjE0VlF2eVQwam43Y3pSdTNEanh4eDkvNUN2OXJyN0VSVTZlUFhzbXB6eCtVenFkVHBRdlgxNEFFTGEydHFKYXRXcHlxdDZzeDZOUm8wYkN3c0pDVHNlYlZVSkNnZ0FnT25mdUxMZmw5TnFNam80VzNicDF5L094Y0hWMU5kaWZQczEwV2xxYTNMWng0MFlCd09DNUR3OFBGMEJtaVl5c1JvMGFwU2lkRUJzYks5emQzWVZLcFJJQVJJTUdEY1M5ZS9jTTltMW5aMmUwNUVKaVlxTG8zNysvUE81Q2hRcUpTWk1tS2Q1THFhbXB3dDdlWGdBUWh3OGZObmc4V1krVHVibTUwZGVUL24yWWxKUWtNakl5eEtoUm84U1VLVlBFdkhuelJLbFNwWVJhclJabno1NFZhV2xwWXVmT25jTFIwVkZJa2lRQUNHZG5aNFBYMXNtVEowWDkrdlVGQUZHcVZDbXhaczBhZWN6NjBna3ZYNzRVUWdoaGIyOHZySzJ0aGFPam83QzB0SlJMYXR5L2YxK1ltWm1KTDcvOFVpNC9vaSs1a3IxMFFtcHFxb2lLaWhJNm5VNWN1M1pOYURRYXhlZEVkZ2NPSEJDVktsVlN2QjV5K2l4NG0xZzZnU2ovM3NYU0NWbkZ4OGVMS2xXcUNETXpNeEVXRmlhRUVLSk9uVHF2VlhaSGYxNldsMXZXbFBxZmYvNjVBS0JJblI4WEZ5ZC9SbWRuckhSQ1dscWFlUGJzbVJCQ2lGS2xTb2s2ZGVvWWJOZXpaMDhCSU5kemhhQ2dJQUZBREJnd1FBZ2h4TFp0MjE3cldHUXZHU0NFRUI0ZUhxL1ZsLzVtckl5RXZwVEIvdjM3aFJCQ2ZQWFZWMEtTSkxrMFUwNys5Ny8vQ1pWS0pVcVVLS0U0cjdsLy83NFlNMmFNRUNMem5HWHExS2tpT2pwYVBIandRRGc1T2IzMjJMT2VIOFRFeElnS0ZTb0lBS0pMbHk2S2M0THN1bmZ2YnZTMXNXWExGb04xOWFVVC92cnJMMFc3L3R4R2Y2Nm0wK2xFNGNLRnhaQWhRK1IxZERxZEtGR2loSEIwZE16MXVDVWxKZVdwZE5ZN2k2VVRpT2d0WXVrRW92K2ZXRHFCaVBLTHBST0k2SDNIMGdrZmdLdFhyK0xycjcrR0VBSkRoZ3pCc21YTE1HalFJSGw1aXhZdDBLcFZLL24rbGkxYjhPalJJNHdlUFZwdVMwcEtVc3pBZDNKeWdwT1RFK0xqNDlHb1VTTVVLMVlNeTVjdkJ3RDA3OThmSjArZWhLMnRMYVpQbjQ3Um8wZWpjT0hDaWpFVktsUUljK2JNUVo4K2ZUQm8wQ0JzMmJJRmFyVWFHelpzTUJpL282TWpuSnljc0czYk5waVltTUROelUxZU5uMzZkR3pZc0FFZE8zWkVURXdNZ29LQ2Nqd08rcG5nQnc4ZXhOYXRXN0Z1M1RxVUtGRkNzVTVDUWdJV0wxNk1XYk5tSVNZbUJoMDZkTUJubjMwR1gxOWZmUG5sbDZoZHV6YSsrKzQ3ZlBQTk53YmxHVmF2WGcxVFUxT2twcWJDMGRFUjN0N2VpSTZPVnN3eSsrR0hIMUNvVUNGTW5EZ1IrL2Z2Ui9ueTVWRy9mbjE1ZWZaWmlTMWF0SUNIaDRlOFBDWW1Cc3VYTDRja1NhaFlzU0lPSFRxa0dFTmdZQ0QyN2R1SFhidDJ5YlA0VDV3NGdUMTc5cnd5ZlhMVzJldHY2dmp4NHdnUEQ0ZGFyVWJqeG8xeDVjb1Z0R3JWQ2tlUEhrV05HalVBQUFjT0hNQ1ZLMWN3Y2VKRXFOVnFMRnUyRE45Kys2M2NoN0VabWg0ZUhzakl5SkR2SHpwMENILysrU2RNVFUweGVmSmtEQjQ4V0Y0V0d4dUxYcjE2b1Z1M2JvcjI4ZVBINTVyU1A2czdkKzRBK0dmR3ZKNSt4bi8yOXV5R0RoMktqUnMzUXExV3c5UFRFNzYrdmdiWkZYSmpibTZPVmF0V29XZlBubkIzZDhmdDI3Zng1TWtUdWJTREVBS0RCZzNDYjcvOWhtclZxcUZJa1NMNDdiZmZZRzl2RHdDUUpFbnhQbjd5NUFsV3JseUp0bTNiS21ZVEhqNThHQmN2WGdRQXFGUXF1VVJIVUZBUW5qeDVBaDhmSHpScjFnd25UcHhBdDI3ZElJUkF1M2J0TUczYU5LUFpTRnEzYm8xTGx5NWh6cHc1OFBYMXhiZmZmb3VQUHZvSWRldldOVmgzNGNLRmFOYXNHWTRjT1FJM056ZjVmVnErZkhtTUhqMGFzMmZQeHFsVHA5Q3dZY01jTTRxWW1KakF6czRPR1JrWitPNjc3MUM5ZW5YNCtQZ1lySGZod2dWTW1EQUJ4NDhmaDdXMU5XYlBubzFqeDQ1aHpabzEyTHg1TTNyMTZvVUJBd2FnZGV2VzhqRW1Jc3JOZDk5OWh6dDM3cUI5Ky9ieTk5dUZDeGNVMzFWWkpTUWtvR1RKa3FoWHI1NmNhbDVQbi9sSWI4S0VDWmd6Wnc0T0h6NE1SMGZISE1mdzh1VkxxTlZxUmVwOGZVYUQzREsxUEhyMENNdVdMVU55Y2pMQ3c4T3hjdVZLQkFjSEl6SXkwdWhNZC8zbllrNGxCcTVjdVNLZnMraXpBSFhwMGdWeGNYRTVqbUhTcEVsWXRHZ1JObTNhcENnblpDd1R3OGNmZnd4WFY5Y2MrOHBKYkd3c2R1M2FCUnNiRzRObCt1T2svMjUyY1hIQm5qMTdFQmdZbUdzNUhYOS9mK2gwT2d3Wk1rUnhqTXVYTDIrUXNjcmEyaHJXMXRhWU5XdVdYRVlydjZ5dHJRRmtsaWZvMjdjdjd0Ky9EMU5UVTBSR1JzclBTOVp6SGIwTEZ5NEFBTnpjM0F5ZXR5Tkhqc0REdzhPZ05OT3JTSklFZTN0NzdOdTNEMEZCUVpBa0NhR2hvWGoyN0JtY25KeHkzVFpyeGkwaUlpSWlJaUlpSWlMSzRsM01hSEQ5K25WUnNtUkp4Y3hkQUtKcjE2N2k3Ny8vRmdDRXI2K3ZZaHNuSnlkaFoyZW5hTk5uR2RCbk5ORHIyN2V2WWlhWUVKbXp1Wll2WHk0U0V4UHpOTWIwOUhRUkdCZ29ZbUppRlB2U1p6UVFRb2dUSjA0SUFLSlpzMllHMjgrYU5Vc0FFTFZyMTVabmRSbkxhQ0NFRUZGUlVhSmt5Wkp5OWdXOVM1Y3VpU0ZEaG9oQ2hRb0pBS0pDaFFwaSsvYnQ4dkx3OEhBeFlNQUFlVWE5V3EwV0RnNE9JaUlpUWdnaFJHaG9xQUF5c3pvQUVDOWV2SkF6UFV5ZlBsMElJY1NlUFhzRUFERno1a3dSRXhNamJHeHNST3ZXclJYakdESmtpQ0w3UUhSMHREaDc5cXk4L1BqeDR3S0FXTEpraWRGanFaOHRIaGNYbDhzUi8vYzVPanFLTm0zYUNFdExTekZxMUNoeDllcFZZVzF0TFlvVkt5YlBQRy9jdUxFb1ZxeVlpSTZPRmpObXpEQ1lYZm5reVJPRDdBUG56cDJUWjhJTElZU0RnNE1vVmFxVTBUSG9YMGNlSGg1NUdyT3hqQWF0V3JVU1FHYkdqYXd6Rm4vNDRRY0JRSVNFaENqNnlKN1I0UGJ0MjZKSmt5YUs1OUNZbkRJYVpKV2NuQ3htelpvbHYrWjBPcDF3ZDNlWDM5czFhdFFRelpzM0YxWldWdUtYWDM0UnJxNnVRcTFXSy9xNGNPR0NBQ0Q4L2YwVjdmclhqVDdqaHhDWm54M201dWFpUllzV2ltT3lkdTFhY2UzYXRWd2ZUMVpoWVdGaXg0NGRCdnZLK2p5MmJ0MWFBQkNIRGgxU2JCc1RFeU9LRlNzbUFDaG1YMmJQYUtEMy9mZmZDN1ZhTGM2ZE95ZTN4Y1hGaWFWTGw0b21UWm9JQUVLU0pORy9mMzk1NXE0UVFtemF0RWxVcmx4WlBwYWxTcFV5T0VadkF6TWFFT1hmdTV6UllQcjA2ZkxuUnZ2MjdmTzBqVDdUUUlNR0RWNjVidVhLbFVYWnNtWGxURlE1S1Zhc21DaGZ2cnlpN2VuVHB3YVBLejQrWGh3NmRFaDA3dHhaTVZ1K2JkdTJZdEdpUlVLcjFTck9GN1ByM2J1M2tDVEo2QmdlUDM0c3lwWXRLMi8vNjYrL3Z2THhDZkZQbG9KZHUzYmxhZjNYY2ZueTVSeWZZeDhmSHdGQVhMaHdRUWlSbVNHblVxVkt3c3pNVE03RWxOM2ZmLzh0dEZxdHNMVzFGYytmUDg5eHYvcU1CbG05ZlBsUy9QSEhIM20rNmNjUUVSRWhYRjFkaFNSSm9tVEprdUxBZ1FOeUZpejlzYzZlN2NuUzBsTE9xR1JoWVdGMGVkYnpMbjFHQTFOVFU2SFZhdVdiL3R3M2EvYXA0T0JnQVVBK3Z4azVjcVNRSkVtRWg0Zm41U2w1ZnpHakFSRzlSY3hvUVBUL0V6TWFFRkYrTWFNQkViM3ZtTkhnUFhiNThtVjA2TkFCc2JHeDZOT25EOWF2WDQvUFAvOGNWYXBVZ1krUFQ0NTFhdk5xN3R5NVdMZHVIVHc5UGVIazVBUWhCTUxEdzZIVDZkQ21UUnNNR3pZc1QvMFVLbFFJL3Y3K3VhNnpjdVZLQU1DNWMrZHcrdlJwUlFZRy9jeW9wS1FrcEthbTVqaDdMejA5SGIxNjlVSnljckpjTHpnOVBSMlBIei9HTjk5OGc1czNiNkp1M2Jwd2QzZEgzNzU5RlRPdXlwUXBnNVVyVjJMeTVNbFl1SEFoMXE5ZkR5R0VuTlhBMTljWEZTdFd4Q2VmZklMOSsvZERraVFzWGJvVWxwYVdHRHg0TURJeU11RHQ3WTJLRlN0aTdOaXgwR3ExOFBMeXdxUkprN0I3OTI1MDd0d1pBSkNjbkF6Z254bUlQWHYyeE1PSEQvSG5uMzhDQUc3Y3VBRUFxRm16SnViT25Zc1pNMllvSHFOK1psN0praVVOSHIrYm05c3JhL2krRGVmUG44ZVJJMGV3Y3VWS2VTWmRnd1lOc0dmUEhseTZkQWwyZG5iWXZIa3pMbDI2aENWTGxzRGEyaHFqUjQrR241OGZ4bzRkaTRzWEwwS2xVaGtjaTlEUVVOamIyMlBMbGkzbzJiTW5nTXpqb2M4SVlXTmpnL1QwZElQeExGcTBDTUhCd1FidGp4NDlrbWNJR3ZQeTVVdUVob2FpUklrUzJMSmxDOExEdzdGMzcxN1kydHBpNzk2OUFQN0ozbEdsU2hXamZWU3BVa1UrQm05S3E5Vml3b1FKOHYwQkF3Wmd6Wm8xYU42OE9WNitmQWtBMkxGakI1bzNidzVuWjJmRmV5Uy9JaUlpNE96c0RITnpjMnpldkJrYWpRYUppWW00ZWZNbXZ2bm1HeXhjdUJEejU4L1BVMTk5Ky9aRjE2NWRjMXgrNjlZdG5EbHpCZ0F3Zi81OFJWMXN0Vm90WitLSWpzNzlkL3lqUjQ5aTJyUnBHRHQyckZ3L09pWW1CdXZYcjhlSUVTTmdabWFHZ1FNSFlzeVlNUWFaRlhyMzdvM3UzYnRqNjlhdFdMeDRNVUpEUTFHN2R1MDhQVDRpK3YvSjM5OGYwNlpOUTlteVpSRWVIdjdXK3c4TkRjWC8vdmMvVEo0OEdTcVZDa0lJaElXRkdjdytqNDZPUm1Sa0pOcTJiYXRvejU3UllPM2F0Umc4ZUREUzB0TGtkVnExYW9XZVBYdkMyZGtaRlN0V2hJT0RBNzcrK212ODlkZGYrT1dYWDNENThtVjg5TkZIOHZwcXRkcG90cGVuVDUvQzBkRVI0ZUhoS0ZPbURCNDlldlRXanNQYkVCTVRBd0JHTXhyRXhzWUMrQ2RqZ0ltSkNhWk9uWXIrL2Z0ajdOaXgyTDU5dTJKOUlRUkdqQmlCbEpRVXpKczNEN2EydHZrYXkrN2R1ekZnd0lBOHIrL2s1SVQ5Ky9kRG85SGcrUEhqNk55NU01WXVYWXFpUllzaUxTME5QLzc0SXpadTNJaFdyVm9oUGo3ZVlQdEtsU3JoM3IxNzJMcDE2eXV6RGVoNWVIZ29zbHp0MnJVTHYvenlpMktkTGwyNndNM05EY0hCd2FoYnR5NDJiZHFFRGgwNm9FeVpNbmwrYkVSRVJFUkVSRVJFUkFXTmdRYTVpSW1KUVZ4Y0hEWnUzQWdMQ3d1c1g1ODVjWGJLbENrd01UR0JvNk9qMFZJRmViRm56eDVNbURBQmFyVWF0Mi9mUnFOR2pmRDMzMzhqSVNFQnMyZlBScnQyN1F4K25FMUxTME5xYWlyTXpNd1U2VnVMRmkyYWE2REI3Ny8vamcwYk5zRFoyUm5IamgyRHA2Y256cDQ5Q3dCNC92dzVwaytmRG10cmE5eTlleGQrZm40WU4yNmMwWDZHREJtQ1k4ZU9vVUtGQ3VqUm93Y2VQSGlBSjArZXdNSEJBZHUyYmNQTm16ZHgrdlJwM0xoeFEzRkJOenVWU29WbHk1YWhXYk5tQUlDZmYvNFpCdzhleE96WnM2RlNxZVQxTkJxTi9MajgvUHh3NDhZTjdONjlXLzdSZjlTb1VmRHo4OFA0OGVQUnFWTW5hRFFhdVZ5QVBzamg4ODgveDlpeFkzSDc5bTFVclZvVjE2NWRnMGFqUVpNbVRXQmpZMk5RN21EOSt2VTRkdXdZNXMrZmJ4Qnc4VjljT0JWQ1lOU29VYkMxdFVYdjNyMHhjdVJJZVZucjFxM1J1blZySkNRa3dNdkxDeDk5OUpHYzVyZFFvVUlZUDM0OHhvMGJodzBiTnFCdjM3NEd4NkpwMDZieVJmNmVQWHZpOGVQSGVQNzhPWm8zYnc0Z002QkFwOVBKKzR1UGo4ZklrU1BSdm4xNzlPclZ5MkNzcndxMDhmUHpRMFpHQmhZc1dJRHc4SENNSHo4ZUhUcDB3Sm8xYTNEdTNEbTBiZHNXRnk5ZVJOdTJiWEh5NUVsVXJsejV6UTVlUHQyOWV4Y3RXN2JFb1VPSDBMWnRXOFRIeDZOMDZkTFl0MjhmL3ZqakQ0U0VoTHhXdnhrWkdlalVxUlB1M3IyTCt2WHJZOENBQWJoOSt6WWVQbndJTXpNekpDWW00dlRwMHpoNjlLaGl1NFNFQktoVUtvUGphbTl2ai9idDIrZTR2d2tUSmtDU0pIVHQyaFU3ZCs3RW9VT0g1QklKczJmUHh1UEhqMkZ0YlEwZkh4OTgvZlhYS0ZTb2tFRWZZV0ZoNk5LbEM5TFQwM0hod2dYVXJWc1hEeDQ4UUZ4Y0hFNmRPb1UxYTlZZ05qWVd0Mi9mbGt1ODVLUnAwNlpZdFdxVm5BS2RpQ2k3OWV2WHc5M2RIY1dMRjhlT0hUdms4NEczYWMyYU5WQ3BWUEwzWk5ldVhYSHk1RWs4ZnZ4WThUbXJMNytRTlNBQXlQeE1Cdjc1cmpNMU5ZV2xwU1U2ZHV3SVUxTlRyRjY5R3I2K3ZtalRwbzI4VFlNR0RkQ3ZYejlNbkRnUmQrL2VSWXNXTFRCNzlteU1IajBha2lSQmtpVEY5eXlRK1ozUnBrMGIzTHg1RTU2ZW5raEtTa0pBUU1CYlB4NXZRaDlvWUN5NE1DSWlBc0EvNWJXQXpBQzVwVXVYWXNlT0hRWmxuWDc0NFFjY1Bud1lyVnExeW5OQXJUR0hEeCtXeitFeU1qSVFGeGNIUzB0TFJaa3JGeGNYK2U4aVJZcmcvUG56Y2lCcGJHeXNYQnBKWCtvaHUram9hTnkvZng4QWNPellzVHdIR3ZUcjF3ODFhOWFVNzkrN2Q4OGcwS0I0OGVKd2NuTEN4bzBiWVd0cmk2aW9LSXdZTVNKUC9STVJFUkVSRVJFUkViMHJHR2lRaTA4KytRUzdkKytXWjBObE5XSENCTnk3ZHc5QTVtejgyYk5ueTh1U2s1T1JrWkVCS3l1ckhQdCs4dVFKaEJESXlNakE4ZVBIVWJObVRYVHQyaFhWcTFkSDE2NWRVYTFhTllPWlZmUG16WU9YbHhkMjdkcWxtTFg4S2g0ZUh0QnF0UWdNREVSZ1lDQm16WnFGTFZ1Mm9GZXZYdkR4OFVGTVRBeCsrZVVYREJreUJELzg4QU1HREJpZytNRllUNlBSd01URUJDWW1KckN5c29LVGt4TXFWS2dBZTN0NzFLdFhEMFdLRkVHUEhqM3lOQ1l6TXpOMDY5WU5BTEIvLzM3WTJ0cGkrUERoY3FhRXJFNmRPb1ZKa3lhaFdiTm1xRldyRnE1ZHU0Yms1R1FrSlNXaFE0Y08yTGh4STFhdlhvM0Jnd2NqS1NsSjdoOEFldlhxQlM4dkw2eFpzd2JUcGszRHZuMzcwS3haTTFoWVdLQisvZnJ5Ykg2OWl4Y3Y0dGl4WTNCeGNjbjErZnUzUkVaRzR2ejU4L0QxOVRWNklUOHRMUTE5Ky9aRmVIZzQ1c3laZzdDd01DUW5KeU01T1JrMWE5YUVWcXZGMUtsVDBidDNiNE5qb1ZhcjBiTm5UNnhidHc0eE1USFl0V3NYQUtCZHUzWUFNbjhZenlvcUtnb2pSNDVFblRwMTBMOS8vM3cvamdVTEZxQnMyYkxvMXEwYnRGb3RVbE5Ub1ZhcjRldnJDd0Q0OGNjZkVSTVRnNDRkTzhMUjBkR2cxdmEvYmNxVUtXamV2TG5CODl5Z1FRTTBhTkFBSVNFaEJ1OWovUVVpRHc4UFJUQ05mdVlya0htY0h6NThDQUM0ZnYwNktsYXNpTHAxNjZKYnQyNW8yTEFoQU1qSFBpc3JLeXZVclZ0WERnTEtpMTkvL1JXN2R1MkN1N3M3cGt5WmdxTkhqOExMeXd1T2pvNTQ5T2lSbk9IQTFkVVZYMy85TldiTm1vV1pNMmNhOUdOdGJZMkVoQVRZMmRraE1URVJkZXJVUWFkT25WQ2hRZ1UwYk5nUURnNE9HRHg0TUZhc1dKR25jV1g5UENRaXlxNXk1Y3F3dGJYRjRjT0hVYlpzMmJmZWYzeDhQRFp0Mm9RdnZ2Z0NGU3BVQUFDMGFkTUd1M2Z2eHRhdFcrSHE2aXF2ZSt6WU1RQkF5NVl0RGZvQS9nazArUExMTDlHOWUzZG9OQnFzWHIwYXExZXZOcnJ2STBlT0FBQ21UNStPV2JObVllellzYmh3NFFJMmJ0d29CMU9tcDZkRG84azhCVmVyMVNoZnZqeGF0V3FGdVhQbktnSU0zOVNLRlNzd2F0U28xOTYrUW9VS3VISGpoaHhvWUN6N3dOV3JWMUc4ZUhFVUxWcFVibE9wVkZpL2ZqMGFObXdJZDNkM1ZLMWFGVzNidHNXR0RSc3dkZXBVRkMxYUZKczNiMVlFemVaWDdkcTE1ZGZPK2ZQbjBiWnRXK3pldlJ0ZmZmV1Z2RTcyOHloOWtFRjZlanA2OSs2TlI0OGVvVVdMRmdnTkRjV3paODlRb2tRSnhmcEhqaHlCRUFMVzF0Yll1blVyNXMyYnB3aUlmVk0rUGo3WXUzY3ZGaXhZZ0FZTkdzRFoyZm10OVUxRVJFUkVSRVJFUlBSZllLQkJMalFhVFo1bUx6VnUzRmhPTlE0QWUvZnV4Wk1uVCtSWmRBQVU1UWFBekpsMWxTcFZRcDA2ZGY2Vkg5bjE5RFAwcDB5WmdySmx5MkxjdUhFSUNnckN4SWtUVWJwMGFRUUhCMlBRb0VGbzFhb1Z2di8rZTNUdDJoVXpac3pBVHovOVpORFhnZ1VMRUJnWStNb2Zob2NQSHc0L1B6K2p5L1RsRmJMcTFhc1g2dFNwWTNTbU5RQjRlWGtoSVNFQjU4NmR5M0dXOVBUcDA5RzNiMStEaSt1bFM1ZkdsMTkraWVEZ1lEUm8wQUJQbno3RnVISGpFQlVWaFo5Ly90bWduMXUzYmdFQXRtelpZclNFUkkwYU5mRHh4eC9uOE1qZlhQSGl4VEZnd0FCNWxsMTJSNDhlbFM5U1o1MnBsOVhkdTNleGRPbFNlWFptMWgvYWh3NGRpdURnWUFRRUJHRC8vdjJ3czdORG16WnRjUHo0Y1R4Ky9GalJqLzRpeTE5Ly9TVm44OGl1UjQ4ZUJzZEpwOU5oMEtCQmlJdUxnNStmbjd4ODh1VEpPSFRvRUx5OXZlSGs1SVRHalJzREFGYXRXb1Z2dnZrR1RrNU9hTlNvVWE3SDUyM3EwS0hESzllUkpFbnhQbzZJaU1DbVRadGdiMitQQmczK0tRRjQ4dVJKL1A3NzcvTDl6WnMzbzNEaHdxaFpzK1libDFqSlNWcGFHb1lPSFFvYkd4djQrUGpBenM0T1k4ZU94ZlRwMDdGeTVVcnMzYnNYT3AwT2l4Y3ZSdVhLbFRGbnpod3NYTGdRdzRjUE4raXJWS2xTaUltSlFlSENoVis1MzZkUG44TE96czdvTWhjWEYyemR1dldOSHhzUmZkanM3ZTF4N3R3NVZLMWFGVkZSVVcrOWYzMFdscXdYN2Z2MjdZdng0OGRqeVpJbGNxQ0JFQUxidDIrSG1aa1pQdjMwVTBVZjJUTWFXRmhZdkhLL1Q1NDh3ZW5UcDFHblRoMzQrUGpBeWNrSjNicDFrN1BNbUpxYUFnQVNFeE5oWldXRlc3ZHVvV2JObWdnS0NrTGx5cFdObGxWNEU2VktsWHFqTWtENkMrLzY1eWo3WjM5U1VoSnUzcnhwY095QXpKSURXN1pzd1ZkZmZZVk9uVHBoMkxCaCtPbW5uMkJoWVlFOWUvYmt1MFJBUWtLQ25La3BPMzFwb0x3OFIybHBhZWpmdno4T0hUcUU1Y3VYSXprNUdhR2hvUWdMQ3pNSU5GaXhZZ1VLRnk2TW4zNzZDUU1IRHNTZVBYdlFwVXVYUEk4NUtTa0pkKzdja2JNaURCMDZGQXd1N1VnQUFDQUFTVVJCVkhmdTNNSFVxVlBSdlh0M2ZQVFJSNmhhdFNwdTM3Nk5iNy85OXEwLy8wUkVSRVJFUkVSRVJQODJCaHBrc1dEQkFpeGN1QkRqeDQrSG01dmJLOWN2WExndzNOemM0T3pzak04KysweHV2MzM3Tm1Kalk3Rnc0VUs1TFNFaEFScU5CdmIyOWdBeUx5aG4zU2FyK1BqNHR6S2IvdVhMbC9EdzhFQ1ZLbFV3Y2VKRUFKbjFkZWZObXdjTEN3c01IejRjTmpZMjh1empMbDI2b0duVHBsaXlaSW5SZExhV2xwWTU3aXM1T1ZuK1c1SWtlYVplZHNhQ0ZGcjlIM3YzSFJYRjlUWncvTHNVYVFyWXU5aU5hR3l4UlZGVWpCcDdCN3NvS2laMmpZb2RLeWdvQ0FncUZoQ3hvVklVdTRMQkJtb3NXSWcxMkVWRXBQZjNEODdPeTdxN2lDWDFkei9uNU1TZGN2ZnU3REk3Ty9lNXoyTm1WdWlOOEprelorTHI2MHZEaGcycFVLRUNaY3FVVWZodjY5YXRiTml3Z1R0MzdwQ1dsb2F1cnE3Q3pkcUZDeGZTdkhsenJLMnQwZFhWWmZqdzRUeDY5QWhiVzF1bDU1TFBURmMzQTNEQ2hBa3FBdzFpWW1Kd2RuYW1SNDhlQ3JQcFBzZkdqUnZWQm5OMDdkcVZIMy84a1lvVksxS3paazJsWTJGZ1lFRGp4bzI1ZXZXcVZJZTY0RUIzNDhhTjZkZXZIeXRYcmlRbEpZV1pNMmRLSlNvK1RPVXZkK0xFQ2NMRHcxV3UrL0hISDVVQ0RXYlBuazFJU0FpZE8zZFdxS01jR3h2THFGR2owTlhWeGNuSlNWb3VyMmQ5NDhZTmxjRWRmNWZPblR0alpHU2s4SGQ4K2ZKbGR1M2F4WUFCQXhSU0hPL2J0NC93OEhEcGMyOXVicTZ5emR6Y1hOTFQwNHMwR1BJeHExZXY1dmJ0MjJ6YXRFa2EvSms1Y3lidjNyMGpLU21KUTRjT3NYanhZbXJWcWdYa3A2dnUwYU1IOCtmUHAyclZxa3J0cVFzeVNFOVBsd0ozSVA5dldOM2Z0eGdrRVFUaFE3bTV1UXdiTm95b3FDaDhmWDJsNjZEYXRXdi9LYytYbEpURWloVXJNRFUxcFV1WEx0THlVcVZLMGE5ZlAzYnYzczJOR3pkbzFLZ1JodzhmSmpZMmxnRURCaWhkZDhtRDdRcTc5dm1RaTRzTFdWbFpVc2FtNzc3N2pwczNiMHFCbFBLMjNyOS9UMkppSXFhbXBxeFlzVUs2UnZ2YXVuZnZUdmZ1M2IrNEhYbWd3WWNaRGNMQ3dzakp5WkVDQnovVXJWczNmSHg4R0RKa0NNN096bWhvYUJBVUZDUjlCb29xSVNHQjd0MjdxODMyRUJrWkNTQmQ5eFQyT29ZT0hjcUpFeWVZUFhzMlk4ZU9sY3FVeWJNMnlGMjhlSkVUSjA0d1pzd1loZ3dad293Wk0xaXlaQW05ZXZWUytnNTg5dXdaRnk5ZUpDb3FDb0JSbzBieDh1Vkxuang1UWw1ZW5yUmRkSFEwMzM3N0xYWHIxZ1ZnNWNxVjNMOS9INWxNaHIyOVBYMzY5UGxvOFBHNmRldUlqWTFsOGVMRkdCc2JGN3F0SUFpQ0lBaUNJQWlDSUFpQ0lQelpSS0JCQVd2WHJ1WFpzMmVzVzdldVNJRUdwVXFWd3QzZHZVaHRHeGdZcU4zMjNyMTdYTHg0a2ZQbnozUHUzRG15c3JLNGMrZk9KL1ZkbFQvKytJTVNKVXF3Y2VOR2hjSG1zV1BIY3Z6NGNXN2Z2bzJYbDVmQ0RMV1ZLMWZpN095c1VPUDJReGtaR1Z5L2ZwMExGeTV3N3R3NXpwMDd4L1RwMDdHeXN2cXNmbjVzY05MUzBoSkxTMHUxNjZkUG44NjBhZE1vWGJvMHljbkpTb01DVFpzMlplVElrV3pmdnAzV3JWdFRva1FKV3JSb29WU2FBbURTcEVsNGVIanc4dVhMVHdyMitPV1hYd2dKQ2NISHgwY0tLdmxjaFdXTTBOVFVKRFEwdE5EOW82S2lxRnUzTHNIQndZRHlJSW1Ua3hOMTZ0UUJrQUk4VktYeWYvUG1EV1hMbG1YS2xDa0tnUUVmMDdCaFE2cFhyNjZRQlNFbko0Y2VQWG9RRnhlSHU3dTdRdTFpeU05SWtabVp5Wnc1YzRyOFBIKzI0Y09ITTN6NDhDSnRPMmpRSUpWbFE1S1RrNG1LaXVMQ2hRdlMzL2VHRFJzWU1tVElGL2N2TGk2T2poMDdLbVJjS0ZHaUJDNHVMcGlabVZHclZpMkY4ZzdkdTNlbmQrL2V0RzdkbW1mUG5xbHQ5OW16WjF5NmRJbHo1ODV4L3Z4NWZ2LzlkK0xqNDcrNHY0SWcvRzk2K1BBaHUzZnZCbURyMXEyZlBNajhLVEl6TStuWnN5Y3ZYcnlnWDc5KzdOMjdsOWV2WC9QeTVVdWVQWHZHelpzM2dmeUFQbmQzZDFhc1dBR29EaTZVWnpRbzZyWEFzMmZQOFBMeVFrOVBUK0Vhc21DMkpubFpxcmk0T042OWUwZGVYdDVYQ1R6N3M2bkxhT0RqNHdPZ2RwWi9XRmdZUzVZc2tSN241dWJ5eXkrLzRPcnFXdVJNQ3k5ZnZzVGMzSnhidDI1SjExWkdSa1pTQ1lNLy92aUQ5ZXZYQS9rbG9GYXNXTUgzMzM4UDVCOTcrZnYzK3ZWckdqVnFSRnhjSEE0T0R0TDFodng2dDJDMmhQVDBkR3h0YmRIUjBjSE96ZzVkWFYybVQ1L080c1dMY1hSMFpQNzgrUXA5UEhueXBGUmlxbGl4WXFTbHBkRzZkV3VzcmEycFg3OCtCdzRjWU8vZXZVUkVSRWpsRy9iczJjT2lSWXZvMkxFajA2ZFBwMi9mdm5UdDJwV3dzRERLbGkycjhsaGN2WHFWR1RObUFQbS9RUll1WEZpa1l5Z0lnaUFJZ2lBSWdpQUlnaUFJZnhZUmFGREE2TkdqY1hGeFljeVlNWC82YzNsNmVoSWNIRXhVVkpRMGlLZXJxOHQzMzMxSHo1NDl2OHB6TkduU2hGT25UcWtjdU83U3BRdFJVVkZLcWVvdExDeXdzTEFnT3p0YllYbFdWaFpUcGt3aEtpcUtHemR1a0pXVkJlU1hsMmpXckJuTm16Zi9LbjMrSEFWbjJMMTQ4VUxwUm5oTVRBeEJRVUhvNit0ejhlSkZHalpzeUpRcFV4ZzBhQkFWSzFaVTJGWlRVeE5OVGMxUG5wbmRwazBiUWtKQ2FOMjY5UmNGR1h3TjhwbHlMMTY4QUpRSEJweWNuTWpOelVWZlg1OEJBd1l3ZlBod1JvMGFoYm01dWNKblJTYVRTY2ZqVTR3ZVBSb3JLeXVGd1JsTlRVMDhQRHdJQ2dwU0djUWprOG4rVWRrTXZzVERodzladVhJbFVWRlIzTHAxaTV5Y0hDQy8xbldYTGwwVVNpNThDUmNYRjBxVUtLSHlzM3JpeEFrZVBYcWtrSWtBSUNnb0NNZ3ZZMUhRNGNPSDJiaHhJNWN2WDVZK041QmZ6N3B2Mzc1ZnBiK0NJUHh2cWw2OU9oWVdGdnoyMjIrRkJnMFdsZnljcWtxeFlzV2thNm9OR3phd1ljTUdhWjJHaGdibHlwVkRWMWNYUHo4LzZ0V3J4OFdMRnpFM042ZGR1M1pLYlNVa0pBQ29MZXYwSVJzYkc5Ni9mOCswYWRNb1Y2NmN5bTBxVmFvRTVIOVB5TSsxRFJvMEtGTDc2aFIyUEw2V3ExZXZBbEN6WmsxcDJhdFhyd2dLQ3FKUm8wWktHUTNPbnovUDBxVkxPWGJzR0FCOSt2VEIzdDZleFlzWEV4UVVSTHQyN1dqVHBnMlRKazJpVjY5ZUtvTTVYcjkrVFU1T2poUXNHeEFRSUFVMERCMDZGRURLT0pDZW5zN0NoUXZ4OHZLaVRaczI5T3paa3hVclZuRG16Qm1wdlhMbHlqRnMyRERNemMzcDNidTN3dXVBL3c4b3ljM054ZHJhbXV2WHI3Tml4UW9wSzlDY09YUFlzV01IaXhZdG9tSERoZ3JacXl3c0xEaHc0QUNtcHFiVXJsMWI2YnJwd29VTENvLzM3dDNMaUJFanFGMjdOdnYzNzZka3laSXNXN2FNK2ZQblkyNXVUa2hJaVBTOEJWV3ZYcDFLbFNvUkZ4ZW5VTEpORUFSQkVBUkJFQVJCRUFSQkVQNHUvek9CQm1abVpncnBTMVZadm53NXk1Y3YvMHY2OC92dnYzUDI3Rm5Nek16bzBLRUQ1dWJtTkcvZW5HTEZpdUhzN0N6TmpDcm8xcTFiQURnN08wdXpBd3NhTVdJRUZoWVdDc3NLR3lSdTFxeVoybld4c2JIQS85Y1QxdGJXSml3c2pJY1BIOUtxVlN2YXQyK1B1Yms1YmR1MmxXYk1QMzM2RklCVHAwNnA3RDhvcDZiOUhIbDVlU29IVnc4ZlBzekxseTlwM2JxMXRDdzZPcHFlUFh1U2taRkJSRVFFOSs3ZFkvcjA2VXlkT3BXcFU2ZFNwVW9WR2pac1NKa3laU2hSb2dTNnVyck1tREdEWmN1V2taZVhSMjV1THRuWjJXUm5aNU9abVVsNmVqb1dGaGFNSERsUzRibm56cDNMbURGaktGT216QmUvdmsrbDZuaWtwcWJpNys4UGdLbXBLWkIvODN6T25EbDRlbm95ZE9oUTFxMWJ4OVNwVS9Iejg4UFgxeGM5UFQxTVRVMnBXYk1taG9hR0dCZ1lNRzNhTkdReUdYUG56aVV2TDQrY25CeXlzckxJenM0bVBUMmRqSXdNdkx5OGxBWUpWQTBhdEcvZm52YnQyeGY2V3VRREwvL21vQU5qWTJPMmI5OU96Wm8xc2JHeHdkemNuUGJ0MjFPNWNtVWVQSGpBc21YTFZPNlhrWkhCZ3djUFZQN3RsQ2hSQWpjM042WGw2djYrNWUrbE9oLytmU2NuSnhNU0VrTFZxbFdsZ1pqMjdkdFRyMTQ5cFgwblQ1NnM5djI1ZE9tUzJ1Y1VCT0cvYWNHQ0JVckJTd1ZwYVdseDh1VEpyL1o4WjgrZUJkU1hlN0czdHljOFBCd1RFeE9xVmF0R3RXclZxRnk1TWhVcVZFQkxTd3R2YjI5U1UxT1pQMzgrbXBxYXVMcTZxbXpuK1BIakFDb0hmRk5UVTRIL1B3ZXZYTG1TbzBlUFVxTkdEYlhuZUlCdnYvMFdnR1BIanZINjlXczBORFMrYU1BNEt5dExHc1JXZHp5K2xKK2ZIMWV1WEtGMjdkb0t3WmxUcGt3aFBUMmQ4ZVBIQS9EOCtYTU9IRGlBdDdjMzE2OWZCNkJHalJxc1dyVktDakFKREF3a0pDU0VlZlBtY2Y3OGVjNmZQNCt1cmk0ZE8zYWtiZHUyZE8zYVZRcGMzYjU5TzVDZkJlTFFvVU5TSm95a3BDU0NnNFB4OXZZbUxDeU1xbFdyY3Z6NGNWcTNiczNNbVROWnZudzU2OWV2SnpRMGxDRkRockJzMlRKcTFLZ0I1RjgvRjVTZG5ZMmZueDh5bVl4R2pScVJscGFHdGJVMWUvYnNvVmV2WHN5ZVBWdmFWa2RIaHgwN2RtQmhZY0dnUVlQdzlQUms3Tml4QUZTcFV1V2pKUThnL3pwc3hZb1ZMRnk0a0hMbHluSDQ4R0VweThXOGVmTjQrdlFwbnA2ZXRHalJndlhyMXl0bFZTcFZxaFFQSGp3Z0xTMU4yazhRQkVFUUJFRVFCRUVRQkVFUS9rNy9NNEVHL3pSTGxpekIwZEZSR3VncktDSWlnaE1uVHFqY3o4REFRR2xtbEZ5Yk5tMlVBZzJLeXN2TGk4MmJOMk5vYUlpV2xoYlhybDBEVUpoOWZlalFJU3BYcnF3MFMvcEREeDQ4NE1tVEp5clhmU3pZb3loT25EaUJwYVVsbFN0WHBsU3BVdWpyNi9QcTFTdXB6Nk5HalFMeUJ3TE16YzFKU1VsaDc5NjlORzNhbEtaTm05Sy9mMzhPSFRyRWtTTkhpSXFLNHRLbFM3eC8vNzdJc3dJblRacWtjcm02R1l4L3RnNGRPdkQ0OFdQS2x5K1BrWkVSV1ZsWjNMcDFpemR2M3RDa1NSUHBQVnk5ZWpWT1RrNTA3TmlSTFZ1Mm9LdXJ5NjVkdTNCd2NNRFB6NDhMRnk1dzQ4WU43dHk1SXcyaWZFejM3dDAvcWNSRVFlbnA2UXdhTkVnS2Fuano1ZzFCUVVGVXExYXR5RE5JLzRsS2xTckZpeGN2VktZK2Z2djJyVlFQK2tNNk9qcWtwYVdwWEYrbVRCbVZnUVpGa1p1YlMvUG16ZEhUMDBOZlg1L0V4RVNpb3FJb1hibzBsU3RYQnFCbno1NDhmUGhRR293cFRFaElpTnAxQlZOUEM0SWdmQTJWS2xVaU96c2JRME5EdExXMXVYLy9QZ0N0V3JWU3VmMkFBUU1ZTUdDQTJ2WXNMQ3pvMUtrVHljbkpMRisrWFBxTzlQRHd3TW5KaWZMbHk1T1VsTVR0MjdlcFVLR0NGSlI1NjlZdEZpMWFoSjZlbmhRNFVhMWFOYlp1M2NyOCtmUFIxdGJHeDhlbjBPL0VsaTFiWW1KaXd1Yk5tNEg4SU5oUENSQndjM05qd1lJRkdCb2FVcUpFQ2VMajQzbjkralY2ZW5wU0VNUG5NRGMzNTlHalI1UXVYUnBqWTJPS0Z5OU9ibTR1c2JHeFJFZEhBMGdwK3lFL1dDMGdJSURHalJzelljSUVIQjBkc2JPems2N3g2dFNwdzdScDA3Q3hzVkc2enUzVnF4YzlldlFnT0RnWU56YzNUcDgrelpFalJ6aDI3SmhDT1lVZVBYcmc2ZW5Kd1lNSGFkS2tDVmxaV2Z6NDQ0K0VoNGVUbloxTjhlTEZtVEZqQm9zWEw1YU9vWkdSRVd2V3JHSENoQWxNbmp5Wm5UdDNzbmZ2WGtKRFErbmN1VE1BTTJmTzVNNmRPeGdiRzNQdDJqWHUzTGxEbno1OWVQWHFGVDE2OU9ENjlldFlXRml3Yjk4K3BReFZyVnUzWnQrK2ZmVHQyeGNiR3h0Q1FrSndkblpXR1l5aXl0Q2hRd2tQRDZkKy9mcUVob1pTdlhwMWhmVWVIaDdJWkRJMmJOaUFnNE1EZmZ2MlZmbzg2ZXJxZnZRNlhCQUVRUkFFUVJBRVFSQUVRUkQrS2lMUTRHOWlaR1NrZHQzQmd3Zi93cDdrcTFXckZvbUppY1RIeDVPVGswUFpzbVVaTW1RSXRyYTJDdHNVeGZqeDQzRjNkMWU1N3U3ZHU5U3ZYLytMK3RxMGFWT3lzcks0ZS9ldUZCeWdvYUZCZ3dZTm1EeDVzcFRxWFY5Zm45bXpaOU9tVFJ1RnRNaGFXbHIwN2R0WEtTVjhlbm82ZVhsNVN2L2w1dWFTbTVzclBmNndGTUhmN2J2dnZ1UFNwVXM4ZWZKRXVzbHZiR3pNd0lFREZXYnZqUjQ5bXRqWVdGeGNYQlJ1L0p1WW1DalZHODdPemlZckswdmxzU2o0N3krcExhMnJxOHZ0MjdkNTlPZ1JlWGw1YUdob1VMdDJiWVZVMS85VzZ1b3J0MmpSZ3VUazVMKzBMeG9hR2xTdVhGbWhqRVA3OXUxWnVuU3BOQnZYd01DZ1NFRUdBSThmUDFhYnVjUEt5b285ZS9aOG5ZNExnaUFBdFd2WDV0ZGZmeVV1TGc3SXo1alR0V3RYcGUrdG9qcDQ4Q0NQSHorbWI5Kyt6SnMzVDFwZXIxNDlZbU5qZWZ6NHNmUzhtemR2Ums5UEQ4Z3ZRM1Rnd0FFZ1B4dk01TW1UTVRFeG9XYk5tdWpyNjdObHl4YVZKUmdLMHREUXdNZkhoMkhEaGxHc1dERzEyUlRVcVYrL1BrbEpTYngvLzE1cXIyYk5tamc2T3FyOTNpbUtCZzBhRUJFUm9SUWtxcW1wU1lNR0RSZy9mandUSjA2VWxsZXJWZzAzTnpkYXRteUpscFlXRXlkT3hOL2ZueVpObWpCMDZGQzZkT2xTYUFrcURRME42VHJzOGVQSEJBUUVvSzJ0amJtNXVVS2ZZbUppRkRKcm1adWJrNVdWeGNDQkF4azJiSmhDNmF5Q2F0ZXV6WkVqUnpodzRBQyt2cjUwNk5CQldpZVR5VGh5NUFpUWZ5MCthdFFvWEYxZHBYSUpVNlpNWWMyYU5Tb0RnU0Uvd1BMTW1UTU1IejZjeU1oSU5EUTBQbkowLzkrTUdUUFExZFZsOSs3ZEdCc2JLNjJYeVdSNGVIaFF2MzU5dW5Ycjl0bUJuSUlnQ0lJZ0NJSWdDSUlnQ0lMd1YvbTBRdlIvc3JGWHI1cmtaT1U4THJqTXZvRXAxUXcrZnpCVCtHL0x5Y2toSXlNRFhWM2RUN3JaKzErVm5wNk9UQ2I3VzBvUHZIbnpodVRrWktVWmVrVWhEMTRRNzZGUW1MU2NIRGJjZjBCMDRudHBXUjU1TzMxYXRSeGV5RzZDOEQ4dGIrOTNScm1hT3U4S0xwTzFjME5XVm4zNXBIK3FuSnljUWt0Q0ZaV3JxeXUydHJZcXZ5dXpzN1BKeWNsUit6MmFtWm1KcHFhbVFqK2VQWHNtWllqNXErVG01Z0o4MWU5TmVibW9uSndjOHZMeTBOUFRLelJnNE45S0hpeFo4RDE4OSs0ZDU4K2ZwM3YzN2tWcUl6RXhrZGV2WDFPblRwMC9xNXYvVGJrNTVGNWZDNDhDLzM5WlhsNmk1c0FMeXBFWGdpQUlIM0hLKzZwSmJvN2kvYU5XL1UwcFVVYmNQeEtFLzdLMHBBek83YnFwc0V3elQ3TkpKOXRtMS8rbUxnbUM4QSszLzdhVFNYYVdoc0kxUTRlYUF5bFh2T3JmMVNWQkVJUlBrcHFaeExrL1FraEllMVZ3OFVyTHhqTStieWJXVnlZeUdnai9hcHFhbWw4MHEvNi81dTlNcDF1bVRCbTFNOTAvUmlhVC9TY0hNd1JCRUlTdjUyc0VHUUJNblRwVjdUb3RMUzJsbFBrRnFacnAvbGNIR2NEWERUQW8yS2E2bWZ6L0pUS1pUT216Wkd4c1hPUWdBOGpQaGxCWWRqSkJFQVJCRUFSQkVBUkJFQVJCK0Y4Z3BnOExnaUFJZ2lBSWdpQUlnaUFJZ2lBSWdpQUlnaUFJZ2xCa0l0QkFFQVJCRUFSQkVBUkJFQVJCRUFSQkVBUkJFQVJCRUlRaUU0RUdnaUFJZ2lBSWdpQUlnaUFJZ2lBSWdpQUlnaUFJZ2lBVW1RZzBFQVJCRUFSQkVBUkJFQVJCRUFSQkVBUkJFQVJCRUFTaHlFU2dnU0FJZ2lBSWdpQUlnaUFJZ2lBSWdpQUlnaUFJZ2lBSVJTWUNEYjZpV2JObTRlN3VUbFpXMWhlMTgrclZLMGFPSEVsa1pLVEs5VWVQSG1YNDhPRmN1SEFCZ1BqNGVBSURBNy9vT2IrVWk0c0xlL2JzSVRzN1cybGRSa1lHclZxMVlzT0dEWDlEei81NjE2OWZ4OTNkbmRUVTFMKzdLMFgyNk5FajVzMmJ4LzM3OTFXdVg3OStQZjM2OWVQSmt5ZC9jYy8rZW5sNWVVWGFManc4bkpNblQvN0p2Zmx5YVdscDNMMTdsM3YzN3YzZFhSRUU0VDhpT1RtWkZpMWFzSDc5K3EvZWRrcEtDdDkvL3oyTEZ5OVd1ODNzMmJPWlBuMzZaN1h2NGVIQjNidDMxYTUzZEhURTE5ZjNrOXJjdG0wYlBqNCtuOVdmd3J4NTg0YkF3RUNlUDMvKzFkditwM0YyZHFaRWlSS3NXTEZDWWJtdHJTMHltWXhwMDZiOVRUMFRCRUVRQkVFUUJFRVFCRUVRQkVFZHJiKzdBLzhWOSsvZng5blptVysrK1laSmt5WjlVVnR1Ym03czJMR0RkdTNhMGJKbFM2WDFEeDgrWk9mT25YVHAwb1h2di84ZVIwZEgxcXhaZzVXVkZWNWVYaGdaR1Nsc241cWF5dEtsUzcrb1QzSk5temJGMHRKU1lkbWJOMit3czdPallzV0tEQmd3UUdtZmd3Y1BFaGtaeWNpUkl6LzUrZkx5OG5qKy9EblIwZEZjdVhLRksxZXVjUFhxVlNaTm1zVE1tVE0vKzNWY3UzWU5KeWVuejk2L1M1Y3VhbC9QbVRObm1ENTlPZ01IRGtSZlgxOWE3dURnUUhwNmVwSGFyMWF0R21QR2pKRWVCd2NIYy83OCtjL3ViMEcvL1BJTHBVdVhWbGptNGVHQnM3TXp0V3ZYcG5idDJrcjdlSHA2OHY3OWU4cVhMLzlWK3ZCUDVldnJ5OHFWS3psOStqU1ZLbFZTdTExQ1FnSzllL2RHWDErZm1KZ1lEQTBOMVc0YkVSRkJRRURBVisxbjhlTEZXYjU4ZVpHMnRiR3h3ZC9mbjdwMTYzTDc5bTAwTlRXTHROK2ZmZDRRQk9IZnk5dmJtOHVYTDdOa3laS3YzdmFTSlV1NGVQRWlnd2NQVnJ0TmNIQXc2ZW5wckZ1M1RtSDVxMWV2V0wxNk5UTm16S0J5NWNwSyt6MTQ4SUJKa3lZeGFkSWszTnpjVkxhOWJ0MDZtalJwOGtuWExLNnVybWhwYVRGcTFDaUY1WFBtekNFakkrT2orMWVzV0pFNWMrWW9MWStPanFaZnYzN3MyN2VQZ1FNSEF2blhMNWN2WHk1eTN3QTZkKzVNOWVyVlAybWZ2OXF1WGJ0SVRrN0d6OCtQK2ZQbi85M2RFUVJCRUFSQkVBUkJFQVJCRUFTaENFU2dnUnFSa1pHWW1ablJwVXNYUWtKQ2tNbGtoVzYvYytkT0FFYU1HUEZGejV1Y25JeW5weWUxYXRYQzJ0cGE1VGJ5d1d0NTVvUlZxMVpSckZneFZxNWNTV1JrSkljUEgrYWJiNzZSdGs5TlRjWFIwZkdMK2lVM2JOZ3dwUUhEelpzM2s1NmV6cHc1YzlEU1V2NUl5V2M4dm5uelJ1M2d2cW1wS2QyN2R3Zmc4T0hEZUh0N2MvLytmUjQrZktpUUdjREl5SWhHalJxaHA2ZjNSYS9qNmRPbjBudjJPWXlOalQ4NWNNTEJ3WUhFeE1RaWJkdTJiVnVGUUlQang0L2o0ZUh4U2MrbmpvMk5qVUtnUVdwcUtsdTNicVZxMWFvcVA3L0hqaDNqN3QyN3RHM2J0dERacXpZMk5oZ2JHMHVQNzkrL1Q3Tm16V2pVcUJGaFlXRXFQeHYvTk8vZXZTTW1Kb2JCZ3djWDJ1ZVNKVXV5WU1FQ1pzK2V6Y3FWSzNGd2NGRGI1clZyMTNCMWRmMnEvU3hkdW5TUkFnMTI3OTZOdjc4L0FMLy8vanNyVnF4ZzBhSkZSWHFPUC91OElRakN2OVBUcDAreHQ3ZEhKcE94ZnYxNmxRUDJRNGNPcFVPSERwaWFtaGJhbHArZkgzMzc5cFVlbnp0M2puWHIxdEc1YzJlbVRadEdUazRPYm01dU5HclVpRTZkT3FsdDUrM2J0emc3TytQcTZrcEtTZ3FKaVlsNGUzc3JiUmNjSEF4QS8vNzlpL3B5djRpSGh3ZnA2ZW5vNnVxcTNTWXRMWTM2OWV1ckREUlE1ZENoUXl4Y3VQQ1QrckZ2Mzc1L2ZLREJnZ1VMY0hGeCtlSmdYVUVRQkVFUUJFRVFCRUVRQkVFUS9qci8vSkcvdjBGQ1FnS1dscGFVSzFlTzdkdTNTMEVHang4L3BrYU5Hb1h1TzMvKy9FK2VpWldRa0NBTjBMcTd1L1AyN1Z2YzNkM1ZEbklhR0JnQVNMUGtORFUxV2I1OE9VMmFOTUhSMFZIdFRPeWZmdnJwc3djT2MzSnlGQWFSQ3k3Mzh2S2lVcVZLakI0OVdtbDlXRmlZVk9LaHNKbVB3NFlOa3dJTmRIVjF1WGp4SXJWcjEyYnc0TUZjdVhLRm16ZHZFaDBkamFtcHFVTFFSNGNPSFFnUER5KzA3em82T21vekNmejg4OCs0dTdzWHVuOUJSNDhlNWNjZmZ5enk5Z1U5ZS9hc3lHbjUxYzA2Zi9yMHFWTEdpcUphdG13WnExZXZWbHErYytkT0VoSVNXTHAwS2RyYTJrcnJWNjFhQmVRUEFKMDdkMDV0KzMzNzlsWDRqTlN1WFp1Tkd6Y3lkT2hRN096c1dMTm16V2YxKzY4MGVmSmtqaHc1d3RHalIxbXdZQUVPRGc1a1ptYVNtWm1wdEsyMXRUWEhqeCtuYmR1MkpDY25xMnhQVDArUENSTW1xUHpiZ1B6MDM1NmVucngrL1ZvaGVHYjc5dTFNbmp5WlgzLzlsU1pObWlqdDk3SEFKOGpQZlBMVFR6K2hxYW1KcjY4dlU2ZE9aZW5TcGZ6d3d3OTgvLzMzSDkxZjdzODRid2lDOE8rVW5KeE0vLzc5U1UxTnBYZnYza0IrR1puczdHd3NMQ3lrN2JTMHRNak56U1VsSllXT0hUdEszKzl5dDI3ZFl2djI3UXJsbHQ2K2ZjdUlFU01vVTZZTXZyNit5R1F5WHIxNnhaSWxTOURYMStmYXRXdVVLMWRPb1oyWW1CaGNYVjN4OGZFaE5UV1ZHalZxTUdmT0hMWG4zQU1IRGxDMmJGbmF0Mi8vdFE3SlIvWHQyN2ZRckRabVptYThlL2Z1azl1TmlZbFJPaDRmaW9pSW9GZXZYcC9jOXQraGI5KytDa0VuZ2lBSWdpQUlnaUFJZ2lBSWdpRDg4NGxBQXhXbVQ1L080OGVQT1h6NE1HWEtsSkdXRnk5ZVhDa3RMc0RObXplNWV2VXFqUm8xb21uVHBwLzhmTVdLRlFNZ0tTa0pKeWNubWpadGlwV1ZGWkFmVEtDam82T3d2VHpRSUMwdFRXSDVqei8raUttcEtaY3VYU0lwS1VscHhwNjJ0amJGaXhmLzVQNEJDb01CQmUzY3VaUFkyRmpjM056UTBkRWhQajZlVHAwNk1YdjJiSVlORzhhOGVmT0EvQnE3cWdhYVI0d1lRV0JnSUIwN2RwU1dXVmhZOE9MRkMrbng2TkdqdVhuekppWW1KbW9IV0VlT0hLbHkzYUZEaDlRT0FuOU5aOCtlNWUzYnQwRCs1d0h5Z3hMa2c2emR1M2VYM3JjdllXQmc4Tm52b2FvZ2d1enNiSnljbktoY3VUSmp4NDRGOG1jVlBucjBDR2RuWjY1ZnYwNTRlRGg2ZW5wY3UzWk5LWWpsNXMyYnRHL2ZudXJWcTFPbFNoV2w5b2NNR2NMKy9mdHhjbktpVDU4K21KbVpmVmJmL3lveW1ReHZiMjhhTm16STZ0V3JzYkN3SUNnb3FOQnNFaWRQbmxTNzdzaVJJM1RyMWszbHNRZlEwTkFBOGpOMXlNOERnQlJrVktKRWljOTZ2NTgvZjA3bnpwMUpTRWpBM3Q2ZW9VT0hZbWhvU0s5ZXZSZzRjQ0JoWVdIVXFWT25TRzM5R2VjTlFSRCtuZnIxNjBkVVZCU2VucDdZMnRvQzBMQmhRNG9WSzBaZ1lLREN0bzhmUHdhZ1pjdVd6Sm8xUzJGZFlHQWcyN2R2bHg0bkp5ZlRxMWN2bmp4NXdzbVRKNmxZc1NJQWxTcFZ3dG5aR1JzYkcwYU5Ha1ZvYUtqMFhmLzA2VlBxMTY5UFhsNGUzMzMzSGRPbVRjUEt5b3FVbEJTVmdab3hNVEZFUkVRd2JkbzBzckt5bEs2aDVQTHk4c2pKeVZGNzdhQ2xwWVd1cmk3eDhmRlM4R0JPVGc2UW43a0o4b01GUzVZc1djaVJMTnp1M2J0SlQwL243dDI3UUg3UVpuSnlzc0s1Mk5EUThLT0JYSjk3N2hZRVFSQUVRUkFFUVJBRVFSQUVRU2dLRVdqd2dRY1BIdURuNTBmejVzMlZadUNWS1ZORzRjWTRRRzV1TG8wYk4wWW1rN0ZqeHc0YU5XcWtzRDQ1T1puczdPd2l6ZXBkdG13WjhmSHhCQVFFSUpQSkNBME54Y2JHQmc4UEQzcjA2TUhUcDA5NTh1UUpGeTllQk1EZjM1OHpaODd3NU1rVG5qeDVRa0pDZ3RSV2lSSWxWS1lHam95TXhNaklpSHIxNmtuTGxpOWZUbVptcHNwNjdPZk9uU01zTEl6eDQ4Y3JyVXRMUzJQKy9QblVybDJiQ1JNbUFPRGk0c0tOR3pkSVNVbGh6NTQ5WExod2dWS2xTckZseXhhbVRwMnFVTkpoMzc1OUJBWUcwcWxUSjJtUSszTnQyYkpGNWNCQzgrYk5pWTZPL3FLMmkyTDI3TmxjdW5SSllWbkIwaGR4Y1hFS1FTdWZLelUxbFZPblRqRmd3QUJwMmV2WHJ4azdkaXlMRmkyaVJZc1dTdnZNbno5ZllhWnBRWjZlbnZ6KysrOXMzYm9WUFQwOTNyMTd4L3IxNnlsVHBnekZpeGRuNXN5WkdCb2FrcHFheXJKbHk5aXhZNGUwYjFaV0ZqLzk5Qk01T1RsNGUzdXJUUTI5YU5FaURodzRnTDI5UFNkT25QakNJL0RucTF5NU1pNHVMcXhmdjU3U3BVdlR2WHYzSXI5M3dVbTljZ0FBSUFCSlJFRlVDUWtKQ29OTHRXdlhMblI3K2VEVWg1OWQrWEo1SU1LbmlJK1A1NGNmZnVEUm8wZDA3OTZkQlFzV0FOQ3paMDltejU3TjZ0V3I2ZGl4STJGaFlSL3RuOXpYUEc4SWd2RHZaV05qUTl1MmJhVWdBOGdQYkZMMTNWTlV1Ym01dEc3ZG1sdTNidEd4WTBkdTNMaEJXRmdZOGZIeHhNWEZFUmNYaDB3bTQralJvMnphdEVtNjNnQVlQSGd3VTZaTW9VMmJOdEt5M2J0M1kyOXZ6OEdEQjJuVnFwVzBYRjVLd2RyYW11SERoN04vLzM2MWZUcDU4aVFsU3BSUXVjN0N3b0tUSjA5U3VYSmxLYk9VWE5teVpRRXdNVEdSQWkzUzB0SjQrdlNwMnVkU2xURm4wcVJKeE1mSFM0L2x3VzRtSmliWTJOZ0ErZVdKUHBZSklUWTJ0dEQxZ2lBSWdpQUlnaUFJZ2lBSWdpQUlYMElFR256QXdjR0JuSnljSXBjLzhQZjNKem82bXY3OSt5c0ZHVUIrYXY4clY2NThOR1crUFAzdmdBRUQ2TkNoQTdtNXVjeWJONDlYcjE1eDdkbzFCZ3dZb05UR3RXdlhlUFhxRlZXclZ1V0hIMzZnYXRXcVZLMWFsV3JWcWxHMWFsV2w1MGhQVDZkbno1NDBiTmlRMDZkUEEva3pqdGV2WDAvanhvMUpTRWpnK3ZYcmRPalFRZHJIemMyTndNQkF4b3dabzlTZXM3TXpUNTgrWmQrK2ZXaHJhNU9ZbUlpYm14dk5talZqNE1DQmZQdnR0OVNvVVlOang0N1JyRmt6eG8wYngrblRwOUhXMXViT25UdlkydHBpWUdEQTVzMmJGZHJOek13a056ZFhlaXdmZE0zSXlGQVlrUDB3MDhQZnlkL2ZuOVRVVkNDL0hNUFpzMmNKQ3d1amRPblNBRjgwczdFZ0x5OHZsaTFiUmxoWUdPYm01Z0RzMnJXTFE0Y09NWGZ1WEk0ZE80YVptWm1VUFNFbUpvYVZLMWVTbHBhR3ZyNitRbHVKaVluWTI5dno3YmZmU3BrNlhGeGNTRXBLWXNlT0hXellzSUZidDI3aDVlWEYzYnQzY1hWMVpjaVFJVklBenRTcFU3bDI3Um9USjA2VStxSktvMGFONk5XckY4SEJ3Vnk4ZUpIV3JWdC9sV1B4WnhvMWFoVERodytYU2xoOEdIU2tTa3BLQ2pWcTFLQlZxMVlFQndjclpOajRXTmtWZGFVeVZKMVRDaXYzY2UvZVBmcjA2Y09kTzNmbzFLa1QrL2Z2VndoV2NIUjBKREV4a1kwYk45S2hRd2YyNzkrdk1CQ255dGMrYndpQzhPKzFkT2xTL3ZqakQ1eWNuS1JsS1NrcG5EcDFTbW4yL0w1OSs0clVwb2FHQmxXclZ1WFdyVnVjT1hPR00yZk9BUG16OGN1V0xVdVpNbVhvMnJVcjRlSGgvUExMTDFMNW9pcFZxckI3OTI2bDl1TGk0bmp4NG9YQ0FINVNVaEpidDI3RnlNaUlSbzBhMGE5ZlA2VkFxNk5IajNMcjFpMktGU3RHVGs0T0dSa1pEQjgrbk1xVkt5dHNKODhHczJQSERtazdhMnRyYXRTb3dZb1ZLd0FVTWhpRmhvYXF2Q1lycUVHREJncVBUNTA2UlZaV0ZsZXVYTUhXMWhaSFIwYzZkZXFFam80T1FVRkJBTFJyMTY3UU5qL20yYk5uTEYrK25NT0hEL1BxMVN2S2xDbkREei84d0tKRmk2aFpzNmJDdGdFQkFRd2FOSWdHRFJvUUhSM042ZE9uY1hCdzRQTGx5MlJtWnRLb1VTT21USmtpWmVNcUtDMHRqVTJiTnVIbjU4ZURCdy9JeXNxaWV2WHFEQjQ4bUlVTEYwcmIyZHJhc25IalJxWk9uWXFMaTB1Ulg4ZnQyN2RadDI0ZHAwK2Y1dG16WitqbzZQRE5OOTh3Wk1nUUprNmNxSFN0K09GckNRd01aTTJhTmR5NGNRTXRMUzA2ZGVyRW1qVnJsSTZCSUFpQ0lBaUNJQWlDSUFpQ0lBaktSS0JCQVRrNU9RUUVCRkNpUkFsNjlPangwZTJUa3BLWU4yOGVtcHFhTEZteTVMT2ZOemMzbDlHalI1T2JtNHV0clMyLy9mWWJwMDZkNHZyMTY0d2RPeFpyYTJ2ZXZIa2pCUkpvYVdsaFpXV0ZyYTF0b1NuZFA2U3JxNHU5dlQwLy9mUVRlL2Jzd2RMU2t0RFFVT0xpNHJDeHNlSG5uMzhtTkRTVWUvZnVVYlpzV2Q2K2ZVdGdZQ0FEQnc2VVp1bkpaV1Jrc0hyMWFnd05EWW1OaldYMTZ0VkVSa2J5L3YxNzNOM2RXYng0TWMrZlArZm8wYVBVcVZPSGxTdFhNbVhLRk1hTkc4ZkNoUXZwM0xrelNVbEpCQVVGS2QzTWJkYXNHYmR1M1ZMcS80ZXp5dS9jdWZNSlIxbTFUWnMyS1dXcEtJdzg2T0ZEOHRlUW01dkxqUnMzQUtoWHJ4NFZLbFQ0NGo0VzlOTlBQK0hyNjh1a1NaUDQ3YmZmME5MU3dzZkhoMisrK1lZeVpjclFybDA3NXM2ZHk4cVZLNEg4VEE4eW1ReGJXMXQ4ZlgwVjJuSjNkNWRLWGF4YnQ0NnNyQ3hjWFYzcDJyVXJ6WnMzeDhyS2lqWnQyakIrL0hqcHZiS3lzaUlpSWdKL2YzODhQVDJsZlQ5bThPREJCQWNIczMvLy9uOUZvQUVvRHY1blpXVXhjT0JBTEMwdEdUcDBxTXJ0UFR3OGlJdUxvMzc5K21wTGZEUnYzbHhoWVAvSWtTTThmLzVjS2FOSFZGUVVrWkdSakJrekJqMDlQU0EvQU9mRG9KeUNqaDA3aHBXVkZlL2V2YU5kdTNZRUJ3ZXJ6RExoNmVrcFphRXdNek5qeVpJbDJOblpxYzJlOERYUEc0SWcvTHRObXphTnhNUkU2WEZvYUNobnpweGh4SWdSU29QbDVjcVZLM0s3VGs1T1RKdzRrWW9WSzFLK2ZIbktsU3VuZFA1YXNtUUpBUUVCdkh2M0RpMHRMU200NzBQMzd0MERVQWp1V3I5K1BXL2Z2c1hJeUFpQVljT0dLZXlUbDVmSG5qMTdwSXdLZGV2V0pUSXlrdHExYTdONDhXS1Z6ek5vMENBZ1AwQWhMeStQa2lWTHFoeG9iOUdpQlZPbVRGSDcycGN0VzZhMHJISGp4Z0JTK1lhYU5XdlN2SGx6QUNuUVlNZU9IVXJac3VMajQ1SEpaSlFxVlFxQTZPaG9GaXhZb0hSK2o0eU1wRnUzYmlRa0pLQ3RyVTIxYXRXSWpZM0Z4OGVIb0tBZ1RwOCtyYllVMk5hdFd4azNiaHpGaWhXamJObXl2SHo1a2dzWExuRGh3Z1ZpWW1JVWpsZENRZ0ptWm1iY3ZuMGJMUzB0YXRTb1FXSmlJdEhSMGFTbHBTa0VHbndPYjI5dkprNmNTSFoyTnBxYW1sU3NXSkgzNzk4VEdSbEpaR1FrL3Y3K0hEMTZWRG9lSDNKeGNXSDY5T21VTEZrU0RRME4zcjE3eDRFREI3aDA2UkkzYjk3OGFrR2lnaUFJZ2lBSWdpQUlnbENZa0pBUWZIeDhXTHg0TWQ5KysrMmY5anl4c2JGTW1EQ0JjZVBHcWN5Ry9hbU9IajJLdDdjM3ExZXZsc1pIY25KeUZPNnJUNTgrblppWUdQejgvTlQrUHBlTGo0K1hKbTcrV1U2ZVBFbEFRQUFiTm14UWV6L2MwZEdSNnRXclkybHArYWYyNVdPMmJkdUdob2FHeW5MdVgrTE5temRFUkVUUXNtVkxwVkxaWDhySnlZbmp4NC9qNit2NzFjZkdQRDA5Q1F3TXhOSFJrU1pObWlpdHYzanhJdTd1N2t5WU1PR1RKK2hjdW5TSnAwK2YwcU5IRDVWaktsRlJVUVFGQldGcmE2dXloUGovT2hGb1VNRGx5NWQ1OSs0ZHZYcjFVbHRUdmFDNWMrZnk1TWtUcGs2ZCtrVmZBRmxaV2R5NGNZUHM3R3grK09FSGFYbXBVcVZ3Y0hDZ1RKa3lDZ0VGOGh2UDhsckFuMkw4K1BGNGVIZ3dhOVlzZXZic2lZZUhCNlZMbDZadjM3NDBhdFNJZmZ2Mk1XL2VQRFp2M295WGx4Y1pHUmxNbkRoUnFSMGRIUjNLbHkvUC9mdjNXYkJnQWJxNnVpUWtKREJ5NUVpKy8vNTdLZVZ3MTY1ZEFaZzhlVEkzYnR6QTI5dWIvZnYzazVLU2dwK2ZuelF6c2FEcDA2Y1RGeGNudlZiNURFRjdlM3VGT3ZhZk1vaWh6amZmZkVQNzl1Mkx2SDFzYkN3aElTRnExNTgvZjE1bEt1TXFWYXA4Tk1YeGg5cTBhY1B4NDhjVmx1bnE2dUxvNklpVmxSVWVIaDYwYk5tUzMzNzdqVFZyMWxDdlhqMkdEQm5DMnJWcnNiR3hvWHo1OG5oN2UyTmhZVUhkdW5XVjJxOWV2VG9BKy9mdjUrVEprOUxueXRYVmxjcVZLMk5qWTRPdHJTMHltUXhEUTBNT0hUcEVtelp0YU51Mkxjbkp5VFJ2M3B6QXdNQWlaWmJvM0xrek1wbnNIMXM2SVNNalEra2k1dENoUTlJcy9majRlQjQ4ZU1Dd1ljTzRkdTBhRGc0T0NoY2l5Y25KT0RrNVlXaG95Snc1YzlRK1Q5ZXVYVm0rZkxuMHVHUEhqbVJsWlNsbEtKZzNieDZSa1pHNHU3dExnUWJ2M3IxVEdXaVFucDdPOHVYTHBXd3NJMGVPWk5PbVRkTDdFaFlXeHU3ZHUrbllzU09XbHBiSVpESTJiOTVNdlhyMW1EdDNMZ3NXTE9EUW9VTXNYNzVjYlltTnIzWGVFQVRoMzIzY3VISFN2MSsvZm8yam95TUFaODZjb1YyN2Rvd2FOVXI2TVNrdkhSQVpHYW1RQVFGUUNpWnMwS0FCY1hGeHZIcjFpbGV2WHFsODd0YXRXek4vL255MHRiV3BVNmNPdDI3ZFlzNmNPUW9ENG84ZVBXTHYzcjFVcWxSSnlrU1FtSmpJMnJWckMzMWQ0ZUhoUEg3OEdEczdPMjdjdUlHK3ZqNGRPM1preDQ0ZGFnTU41SUtEZzZWLzM3dDNUOHA0SUZldFdqV0dEeCt1ZG44dkw2OVB2ajZBL08vVkQzK3dOV25TaE9MRml4TVJFUUhrbDh5Wk8zZXV3alp2M3J5aFQ1OCtKQ1FrTUg3OGVOYXVYWXVCZ1FFcEtTblkydHJpNStmSHlKRWp1WEhqaGxMUTNQUG56NWt5WllvVVBLcW5wMGRpWWlLelpzM0MyOXVicFV1WDBxTkhEeWtvd3RIUmtkdTNiMk5xYXNyeDQ4ZWw5K1RaczJjRUJBUjg4bXN1NlBUcDAweVlNSUhjM0Z5bVRKbkNraVZMS0ZteUpIbDVlWnc2ZFlwUm8wWVJGUlhGdUhIalZKYkplUHIwS2ZiMjlnUUVCRWczVi9idDI4ZklrU041OXV3WjY5ZXYvK2g3THdpQ0lBaUNJQWlDSUFndlhyeGcrUERoVkt4WUVUOC92ODlxSXlZbWh2Mzc5Mk5yYTZzd3pqUmt5QkJwbktRd3ZYcjFZdXJVcVlWdWMvLytmU3dzTElpTmphVkdqUnIwN3QxYnloNTk0OFlObFpsMVArVGg0Y0hSbzBjSkRBeEVVMU9UKy9mdnMzLy9mdWJPblV2Tm1qWDU0NDgvNk5DaEE4dVdMWlB1aFFRSEI1T2NuUHpSSUlNTkd6WXdaODRjZ29LQzZOU3BrN1Q4Nk5Ham4zemZ4TXpNakNwVnFwQ2Ftc3JidDI4VjFvV0hoN054NDBiczdPd1VBaUtLRlN0R3VYTGxpSXVMWStIQ2hRd2RPdlJ2RHpSd2RYVkZTMHRMS2RCZ3pwdzVTdVU4VmFsWXNhTEtzWXJvNkdqNjlldkh2bjM3R0Rod0lKQ2ZQZjN5NWN1ZjFML09uVHRMWTB5UVgvWjczYnAxVktwVTZhc0hHVHgvL3B5NWMrZGliR3lzOEp3RlBYNzhtSjA3ZDlLNWMyZWxRSVBnNEdBZVBuekl0R25UVk83cjV1YkdybDI3ZVBIaWhjcEFneXRYcnJCaXhRcDY5dXdwQWcxVUVJRUdCWVNIaHdNb3BBQlhKeXdzREM4dkx5cFdyS2l5UnZtbjBOSFJ3ZFBUazVTVUZFcVhMbzJQancraG9hRlNrTUdIaWhjdmpwNmVubFMvTnpjM2w2ZFBuM0wvL24zdTM3L1B2WHYzdUgvL1BwYVdsa3F6NnpRMU5WbTdkaTFkdTNiRjJ0cWFFeWRPWUdkbmg0Nk9EdlhyMTJmY3VIRnMzTGdSYTJ0cjNOemNhTm15SlczYnRpVTdPMXVwSDVHUmtlanA2YUdycTR1bHBTVW5UNTVrOWVyVkFEUnMyQkEzTnpkcDJ6ZHYza2pCRzhuSnlaUXJWMDV0L2VPQ3M3dTl2THlrZjgrWU1VTXBOZk9YYXQrK3ZkbzA5S29jUFhxMDBFQ0RnaGNUbnA2ZUpDVWw0ZXpzek9EQmcxWE92dlQyOXFaeTVjb3FBeTQrVE9zc1oybHBLZDBBYjlXcUZRWUdCdEl4VzdWcUZRY09IR0Q2OU9sWVdGaVFrSkRBakJrelZMWXplUEJndW5YclJxbFNwWWlPanFaWnMyYk1uajJiZXZYcUFTaThmNUIvb2k1VnFoU1BIajBDOGdlR1VsTlQxYjZQQlpVdlg1NTY5ZXB4NDhZTkVoTVRwVm1sL3hRYUdocDA2OVlOZ0FjUEhuRHQyaldGejN5RkNoVTRkKzRjL2Z2M1o4MmFOZHkrZlp0ZHUzWkpyMzNTcEVuRXhjVmhiMi8vU1ZHWHo1OC9Wem5yUHk0dURuMTlmU25JUUowelo4NHdZY0lFN3QyN2g2YW1KazVPVHN5Y09WTmhtK2pvYURadTNJaVdscGJDeGRHc1diT2t6QlVYTDE2a2MrZk90RzNibHZYcjE5T3NXVE9GTnI3bWVVTVFoSCsvRnk5ZTBLVkxGOTY4ZWNPSUVTTzRlZk1tWThlT1pmWHExVGc3T3l0a2hZcUlpQ0F5TWxKaGYxWFpnV3h0YlltSmlWSDduTFZxMWVMKy9mdEFmbmFEcTFldlN0Y2NCWlV2WHg0dkx5OXBrSHorL1BtOGZmdVcwcVZMcXowbmJkdTJEVTFOVGZyMTY4ZWlSWXVBL08vSU1XUEdFQkVSZ1ptWm1jcjlNak16MmJ0M0w1RC9vOXpVMUpTOWUvZlNyMTgvdGEvajcrYms1TVRMbHkvcDJyVXJHemR1bEpZYkdCaXdhZE1tVHA0OFNYUjBOQkVSRVVvL3loSVNFckMzdDFmNGtXcGtaTVNtVFp1NGVQRWkwZEhSZUhoNHNHM2JOaUQvUnlya1ozOG9XSUtpY3VYS0g3MEI4akZ6NXN3aE56ZVhNV1BHNE9ycUtpMlh5V1IwN3R5Wm9LQWdXclpzeVlFREI3aDU4NlpTUUxBOEFHWEFnQUhTc3NHREIzUHMyREcyYnQzSzhlUEhSYUNCSUFpQ0lBaUNJQWlDb0ZaNmVqcGVYbDRzV2JLRXhNUkVwZXlKWDBOR1JnYnA2ZWxBL2lUWllzV0tLUVFFNU9ibWN1SENCWld6dXd1NmZQa3l2WHYzSmk0dURuZDNkMzcrK1dkcDNkR2pSK25Sb3dkOSsvWmw4K2JOaFFZRTVPVGtjT2pRSWV6czdKVHV5V1JrWkRCdzRFQ2VQbjFLdFdyVmdQekpldzhmUG1UdzRNRWZmYTN5TE1DOWV2WGk4T0hEMGhqZHJGbXpWR2EvTG94OEFIM3YzcjFZVzF1cjNPYkR3ZXJ2dnZ1T3k1Y3Y0Ky92VDFaV0ZvTUdEVklaNEtDbHBmWFZ4NmcrbFllSEIrbnA2U29IeE9YUzB0S29YNzkrb1pNaUN6cDA2TkFuWjU3Y3QyK2Z3bkdVWnpuWDA5T1R4bG8rRkJvYXlrOC8vVlJvVUk2cHFhblN2Y1N4WThlU25KeE1jSEF3eHNiR3hNVEVzSG56WmxhdlhxMDJNd1hrbHllZFAzOCtseTVkUWt0TGl6NTkraWlWdU03SnllSElrU09ZbVpsOWxjbk4vNHRFb0VFQlQ1OCtCZmhvTGQyWEwxOHlaTWdRY25OekdUUm9FSWFHaGh3L2ZseXFYMTdRczJmUEFKUm1sQUZVcWxSSlNxYzdjdVJJSUQ5NjdlVEprN1JyMXc0Ykd4dHAyN3k4UEo0OWV5WUZFbWhwYVJFWkdVbURCZzE0K1BDaDlJVWpaMlJraExtNXVjcitkK25TaFI0OWVyQnYzejYwdGJVVnZsanM3ZTNadVhNbjNidDNKekV4RVU5UFQ3WEhRWjVTTmpRMGxMMTc5N0pqeHc3S2x5K3ZzRTFLU2dydTd1NnNXcldLeE1SRU9uZnVUTmV1WFZtMmJCbTllL2ZHMU5TVThlUEhNM1RvVUtVQjE3eThQSVZNRHBjdVhhSng0OFlxZ3kvK0NaS1RrOW16Wnc4dFdyUWdLaXFLYTlldUVSd2NURXBLaXNLZ1IwSGJ0Mi9uMjIrL1ZRaW9LQW9YRnhkYXRXckY4ZVBIK2Zubm42WDNvbHExYWt5Yk5nMEhCd2ZDdzhOcDBxU0p5aUFHQUcxdGJVcVhMazFPVGc3ang0K25idDI2MGdCTFFWRlJVY3lkTzVmVHAwOWpaR1NFZzRNRHAwNmR3c2ZIaDkyN2QyTnBhWW0xdFRYbTV1WnFTd1pBL3NEQzNidDNlZm55NVQ4dTBFQmJXMXVhWGVudTdzN2t5Wk9WdGpFeU11TG8wYU9NSGowYWYzOS92di8rZTBKQ1FyaDQ4U0krUGo0MGJkcFU1ZCs1T3BtWm1UeDU4a1RsKy9QNzc3K3JqY3lUaTRtSndjTENncnk4UEw3NTVodTJiZHYyeVdVcE9uVG93SjA3ZDVnL2Z6NGJOMjdrOHVYTEdCb2FxdHoyYTUwM0JFSDQ5OHJLeXNMSHg0ZlpzMmVUa0pEQTBLRkQyYjU5T3pLWmpEMTc5akI3OW14Njl1eUpsWlVWcTFhdEF2S0RCQjBjSEJUYUNRd01WRGtZWDZWS0ZTNWN1S0MwL01NQjc4YU5HL1B3NFVPZVBIa2laZU9CL0VETUtsV3FTQkg1VjY1Y3dkUFRrLzc5KzVPUmtTSE45Qy9vMGFOSDdOcTFpMTY5ZWlsY2h3d1lNSURKa3llemJOa3lqaDA3cHZKNGhJU0VrSktTUXMyYU5kSFgxOGZZMkJnckt5dENRa0xvMHFVTEFOZXZYMWNiTFMxLy9vK2w2RDkxNmhUKy92NVlXMXRMd1JLcXZpTXlNek1CVlA3UTNMWnRHME9HREdIUG5qMEFLb01ROWZUMCtQNzc3emw0OENBWEwxNVVPdTdhMnRwTW56NWRhVCtaVE1iRWlSUDUrZWVmK2ZYWFg2WGw4Z2p2NE9CZ3BrNmQrdFZLRVR4Ky9GaUtzcDgvZjc3S2JabzNiMDdyMXEyNWNPRUNvYUdoU29FR21wcWFLalB2ZE92V2phMWJ0MG9aT1FSQkVBUkJFQVJCRUFTaG9PZlBuN05wMHlZMmJkckVpeGN2UHF1TmxKUVVoZCt6VjY5ZUJmSW5MaDQ2ZEFpQVRwMDZjZURBQVdrYlEwTkR6TTNORlNaQnlpZFdGRGJ3dldmUEhxeXRyU2xWcWhTblQ1OVcrcTF2WVdIQnp6Ly9qSnViRzFGUlVmajcrNnVkY0RGbHloU09IajNLdW5YckZNYXVBQllzV01EbHk1ZlpzR0dEbEVFNk5EUVVvRWhseXIvNzdqdjI3OTlQOSs3ZDZkbXpKOGVPSGFOdDI3WkFmZ2JIZmZ2MlNkdW1wS1RnNXVaRzU4NmRwYXlLQUwvKytpdGp4b3lSSHZmbzBVUHBQcE8vdno5dWJtNUVSRVFvWkRTUUgwTWZIeDhnUDB1a0ttM2J0bFY1ZittdjFyZHYzMEt6UlpxWm1YMVdCczJZbUppUERyWkhSRVRRcTFjdmhXVjc5dXpCMmRtWlJvMGFVYU5HRFY2OWVzWEZpeGRwM3J5NXd1UVR5QS9TU1VsSllkV3FWZEk5UExsMTY5WXBUZGhkdDI0ZFI0OGVaZUhDaGRLWTU1WXRXM0IyZHNiSXlFZ3BRQ0l6TXhOZlgxL1dyVnZIdFd2WDBOVFVaT2pRb2N5Yk4wOHB5QUR5SjVXL2ZmdFdZVEtLOEdsRW9FRUI4alEwaGRVVno4ckt3c3JLaXBjdlh3SklBNnRuejU2VlVnaXJvbXBkNDhhTkZlcjI1dWJtWW0xdExhVTJsN2Z0NE9EQTBxVkxTVXRMVTJxaldMRmk5TzdkbXpwMTZpajg5N0hhNkxObXplTHc0Y00wYTlaTW9RNUwyYkpsc2JPenc4N09EbE5UVS9yMDZWTm9PL0h4OFl3ZE81YWVQWHNxcEFhK2V2VXFtelp0d3QvZm42U2tKRXhNVE5peVpZdjB4enBreUJBV0xseUlyNjh2MDZaTlkrYk1tYlJ0MjVhQWdBQ3A3d2NPSENBNk9wcVNKVXVTa0pCQXYzNzlxRlNwRXNlT0hjUEV4S1RRZnYwZE5tM2FSRnBhR2oxNzlpUXFLZ29QRHc5eWNuTFl0R2tUL2Z2M3AydlhyaVFsSlJXYUFhQ29zLzFidEdoQisvYnRDUThQVi9yU3M3T3pZOHVXTGNURnhXRm5aL2ZSdGh3Y0hJaUtpdUw4K2ZOU3V2M2s1R1IyN2RyRnBrMmJ1SHo1TWpLWmpOR2pSK1BvNkVpNWN1V1lNMmNPdTNmdlp2NzgrZmo2K3VMcjYwdkZpaFdaTjI4ZWt5Wk5Vdms4OHZmMTlldlhVdGFFZnh0dGJXMzgvUHlvVktrU1RrNU90R3paa3N6TVRBd01ETmkxYTVkQ2FZK1ArZlhYWDBsTFMrUDA2ZE9jT1hPR2poMDdBdm5ubU11WEx5dGxGZmhRdlhyMW1EaHhJc1dMRjhmZTNyN1FDTWJDbEN4WmtnMGJObUJqWThOdnYvMm1OcE1HZkwzemhpQUkvejZQSHovR3pNeU1aOCtlb2F1cnk2cFZxNWd6WjQ1MHJXSmxaVVd2WHIxWXNtUUo1dWJtbUppWWtKYVdwdlNEQWFCMzc5NmtwYVVwblRNMU5UVlZwaDhyK01NUDhnUGd0TFMwRk1vbUZDU3ZCM2p6NWswTURBeHdkWFhGMXRaVzViWkxseTRsS3l0TEtWRE0wTkNRWWNPR3NXblRKb1Z6ZEVIcjFxMmplL2Z1UEhqd0FDMHRMUUlEQTJuZXZEbjkrL2VYYmhJOGV2UUliMjl2c3JLeXlNek1SRjlmWHlFb0x5MHRUV2tBUGk0dWpwQ1FFSGJzMkFIOGYzWW5lVEFYNVArNC8vRDRlWHQ3VTZ4WU1TbDR0U0JUVTFNU0V4T2xBZlRaczJjemI5NDhwZTFpWTJNQlZKYXdxRm16cHRwckdIbUpwaWRQbmtqTEprK2V6TTZkTzZYdmxva1RKMzZWV25iWHIxOEg4Z04yNVRVZ1ZXbmV2RGtYTGx6Zzd0MjdTdXVxVmF1bThudXpZc1dLQUVvL2FxZE1tY0x0MjdlVnRtL2J0aTMyOXZhZjFIOUJFQVJCRUFSQkVBVGgzK3ZBZ1FQUzc4QisvZnBoWW1LQ2k0dkxKN1dSbHBhbWtKMnZZTnR5V2xwYTlPN2RHOGovalo2VWxLVDBHL2o5Ky9jQUtzY1Q1T1dXZCszYVJhMWF0WEJ4Y1NFdkw0L2p4NCtUbnA1T2VubzZhV2xwcEtlblU3Tm1UV255Wk1lT0hYRndjRkRLbWl1M2JkczJIajU4U04yNmRSWEtQaytkT2hVVEV4T0ZvUDZEQnc5Sy8xYzFTYmRLbFNvS1pZYTdkT21DazVNVGRuWjJDbVhEZFhSMEZPNVp2M3o1a2kxYnR0Q3dZVU9GNWZKTW1ISmx5NVlsT1RsWklZT21mSXd0TVRGUllTWjhpeFl0Q0FvSzRyZmZmcU5CZ3dZS1kxM1hybDFqejU0OVRKdzRVUXArK0xQRXg4ZVRsNWNIL0g5R1VQbXgwTlRVL0tKSkhMdDM3eVk5UFYyNlR4SVdGa1p5Y3JKQ29JcWhvU0hHeHNhRnR2TmhZRXQ0ZURqRGhnMmpUcDA2L1BycnJ4Z2FHaElRRU1DZ1FZTll1SENoOURuKzBMUnAwNVR1emZqNStTbGtKQTBJQ0dEV3JGbDA3ZHFWSlV1V1NNdnQ3ZTBKQ2dyQzN0NmVqaDA3S2dUSC9Qenp6MlJuWjFPOGVIRisrdWtuWnN5WVFhMWF0YVFNOFIveTl2WkdXMXNiUzB0TGhRbE5CY2xMVmFTbHBhbmRSbDlmdjlEc0N2OWxJdENnQUhtRWo3cUIzcnk4UEVhUEhrMTRlRGdtSmliODhjY2YwcnBGaXhhcG5NM2N2bjE3ZnZ2dE41S1NrcFRXZlhqamZQbnk1Vnk0Y0FFbkp5ZHBJRFl2TDQvcTFhdno0NDgvVXFkT0hXclhyazJkT25YWXVuVXJ2cjYrN051M1QrRmtPbmZ1WExLeXNuQjBkRlI1YzE5dTY5YXRRSDZXZ0EvVEFzdi91TlBTMHNqTXpKUUdueitVbloyTnBhVWw2ZW5wVXZyZDdPeHNuajkvenRDaFE0bUppYUZodzRaTW1US0ZFU05HS0p3MEtsZXV6TmF0VzFtd1lBRXVMaTc0K2ZtUmw1Y25EVVpuWjJlemVQRmlhdGV1VGV2V3JmSHo4MlBidG0wTUh6NmNObTNhY096WU1SbzJiS2oyOVJWVlZsYVcyaE9ES2g5bWpwQkxUVTNGMmRtWmZ2MzZTVFBDdGJTMDJMdDNMNzYrdm5UdDJwVWJOMjdRdW5WcmxpOWZybkltNFpJbFMxaTdkaTEzNzk1VkdNUlY1ZmZmZitmY3VYTUFPRHM3SzZTaTBkVFVsTXBVZkN4cTdjU0pFeXhac29RWk0yYlFzbVZMSVA5TDFzL1BqMG1USnFHcnE4dVlNV09ZUG4yNjB2RzJzcktTVWhDNXU3dHo0Y0lGVEUxTjFUNlgvTGlvK2x2NE41SEpaS3hac3dZOVBUMldMVnNHNUg4cGZtcndoRHlpVTFkWGwyN2R1ckZseXhhR0R4L09xVk9uU0UxTkpTSWlnbm56NXJGeTVVcTFiUlRNK1BHbG1qVnI5dEhnaHE5eDNoQUU0ZCtwZXZYcXRHL2ZIajA5UGViTm00ZVRrNVBhOGk0Zmx0NzUwTldyVjFWK1g4VEd4cXFNd2s5TlRWWDRNZDJ2WHorTWpZMkpqbzVXMk83czJiT3NXYk9HUC83NGc3Tm56eko0OEdEeTh2TFVEbXpmdW5XTEhUdDIwS2xUSnlsRlgwR3paczFpeTVZdHpKbzFpNHNYTDByZnJaQWZ2WDN1M0RtQ2c0T2x5T25TcFV0ejhPQkJ0bXpaUXAwNmRZRC9qekMvZE9rU3JWdTN4c1BEZzlHalIwdnRlSGw1a1pxYVNuWjJObHBhV2p4OStwVHExYXNybEpld3NiSEJ6czZPbWpWck1tYk1HTFMxdFhGMGRGVEtJblRvMENHS0Z5K3U4Q085b0lMWHJmTEJlblZVWGU4VUZ0QW0vNDR2Mk8vR2pSdHo3dHc1SmsrZXpQbno1MW14WWdXT2pvNk1IajJhMWF0WGYvYVBZL20xemNmcU84cjdwT282VDE5ZlgrVSs4dGNvLzFFdkZ4a1p5YVZMbDVTMi83dlRKUXFDSUFpQ0lBaUNJQWgvTFIwZEhYcjE2c1hNbVRNeE56ZFgreHU4TUdYS2xGRzRSNzUrL1hybXo1OVBTRWlJVkRLZzRPU0MzYnQzQXlobEdwQlBuRldWQVhydDJyWHMyclVMeUM4Vi9PRU05SUwwOVBRb1hydzROV3JVSURFeGtWbXpaaEVURThPbVRadWtiWGJzMk1HV0xWc1U5cE5uODU0d1lZSTBNU0VnSUlDcFU2ZlNwazBiUWtORE1UUTA1TGZmZnBQMlNVMU5KUzR1amxLbFNpbGtJNUNiTm0wYVBYcjBrTzZyeUdWbFpVbS95OSsrZlF2a1QrNlFaeGVvVmF1V3l0ZTJaODhlN096c01EQXdrTm9CcEhJTzJkblpaR1JrOE9iTkcybk01dG16WndxRDRLTkhqOGJZMkJnWEY1ZFBtbWo0T1NwWHJpd05hc3ZKeDh4TVRFeWtDU1JwYVdsU2huWlY1Rmt2QzVvMGFaTENZTHQ4Yk1IRXhFVEtVSEgvL3YyUGppbkpKNm5JdFdyVmlwNDllK0xxNmlyZGkzbisvTGxDM3ovSHJsMjdHRDU4T0JvYUduVHMyQkVuSnlmaTQrT0pqNDhuTGk2T3pNeE1jbkp5R0QxNk5EZHUzSkQycTFxMUtwTW5UMmJNbURFS1k3Mk5HemVtYytmT2JOKytYVnIyOXUxYkRoNDhTTStlUFltTGk2TkNoUXFGOXFsVHAwNXExLzM2NjY5cXM0SDgxNGxBZ3dMa2tUcnEvcEN4MWg3M0FBQWdBRWxFUVZSV3JseUp2NzgvMzN6ekRkN2UzZ29mbW1MRmlxazh5Y2dqV0Q1Mkl6STBOSlNsUzVkU3FsUXBVbE5UR1RseUpMZHYzK2J1M2J1Y09YT0cvZnYzSzJ6LytQRmpmSDE5dVh6NXNoUm9zSFhyVmh3ZEhhbFZxeFp6NTg1ViswZDgvZnAxZHU3Y1NhOWV2VGgxNnBSMEF4M3lJNmJzN2UweE1qTGkwYU5IdUxxNk1udjJiSlh0VEpnd2dWT25UbUZpWXNLZ1FZT0lqWTNseFlzWHRHL2ZubjM3OWhFVEUwTkVSQVMzYnQwcU5LVzhob1lHbXpkdlZyako3K2JteHExYnQ5aTZkU3ZoNGVFQWRPM2FsY0RBUUhyMzdrMm5UcDI0ZCs5ZW9jZTBLT1JwanI2VW82TWp6NTgveDliV1Z1R0xVMTlmWDVwRjZlYm1SbHBhbXRyQitBb1ZLcENVbE1UcTFhcy9HZ1U1ZCs1Y1pESVovZnYzNThDQkF4dzVja1JLd2UvZzRNRHo1ODh4TWpKaTBhSkZEQmt5Uk9VTXhMdDM3OUt2WHoreXM3T0ppb3FpWWNPR3hNYkdrcFNVUkhoNE9ENCtQcngvLzU3NzkrL2o3ZTFkYUg5YXRtekp0bTNiQ2gxc2wwZmVsUzVkdXRDMi9nMysrT01QNlVJTjh0L2JiNy85VmlFMVUySGV2WHZIdG0zYnFGdTNMcWRQbjZaRGh3Nk1IRG1TNHNXTHMzUG5UalEwTk9qZXZUdXJWcTFDSnBPeFlzV0tQK3VsRk5uWE9tOElndkR2NWUvdkwvMDdLeXVMakl3TW5KMmRpeHl0ZStiTUdZS0RnOG5OelZXNXZsU3BVamc1T1NrdEw2eWVYRXBLQ2dFQkFXellzSUhJeUVncVZLaUFuWjBkZW5wNjZPam9xSzNGbDVXVnhjaVJJOG5OeldYcDBxVXF0NmxUcHc3VzF0WjRlM3N6YTlZc2hka0dzMmZQcGxxMWFuVHYzbDBoUlZ1VEprMVVCbHEwYXRXS0prMmE0T1hscFJCbzBLTkhENnl0clhuNDhDSHU3dTZVTFZzV1EwTkRyS3lzcUZ1M0x0T25UNmRyMTY1U29NWGJ0MjhwVjY1Y29hV0sxSkgvcUFhNGQrOWVvUmxzVkNrWVJQQWhlUWFFRHdmL216VnJ4cmx6NTRpSWlNRE56WTJBZ0FDOHZiMkppb3JpOHVYTGhRYkZxaU8vcHBabmQxQkhQclBqWTVINFJTSC92aE1FUVJBRVFSQUVRUkQrdDQwYk40NXg0OFo5Y1RzRng0dms0MHE2dXJwSzQwaHYzcnpCeWNrSlkyTmpwWm5oOG15S3FpWlkvUHp6ejVpWW1GQ2hRZ1dNakl3d05EUkVWMWNYR3hzYnpNek1XTHQyTGNXTEY4ZkF3RURodnM2TEZ5OFlNR0FBQXdjT1ZHaXZXTEZpQ24xTFRVMlZNZ2pvNitzcnZSNTNkM2N5TWpKWXYzNDk0OGVQbDladDNicVZzV1BINHVycXFwQTFvS0FQZ3d3Zy8vN3poMlVmMXE5ZnovcjE2NEg4Ky9QcTduTVlHQmhJa3hDY25KejQ1WmRmZVBmdUhWcGFXbmg3ZXpOdTNEaldyRm5EdzRjUG1UaHhJcDZlbmdRRUJEQjgrSEJTVWxJSURBeWtmLy8rYW9NTWtwT1RXYjU4T2VYTGwxZFpjdkpUN05peGc1eWNIREl5TXJDMnRxWkdqUnJTMkVEQit6cWhvYUVmTFFIZm9FRURoY2VuVHAwaUt5dUxLMWV1WUd0cmk2T2pJNTA2ZFVKSFI0ZWdvQ0JBdVh4cFVlemZ2NStUSjA4cVBKODhvTVBDd2tMaDg5V3ZYeitsQ2RqcTFLeFprOXpjWEhKemM2WHhSUzB0TFVxWExrM1pzbVV4TVRIQjJOaVlhOWV1TVcvZVBLbXM5S0pGaXhUdXZVRitOdm5YcjE4clpPS0UvSElsR1JrWnRHL2ZuckpseXlyZGcweE9Uc2JEd3dORFEwUGV2MytQam80T0ZTdFd4TkxTVXFtL0gzcy8vc3RFb0VFQkJWTzdxOUs1YzJjMmI5N01zV1BIbEZLcWZxbkF3RUJ5Y25KNCsvWXRpeFl0UWlhVFViVnFWY3pNekZSR1k4bG5uNGVGaFdGbFpjVzJiZHVZTUdFQ0ZTdFc1TVNKRTRWR0NzMmNPUk1kSFIwMmJOakFoZzBiV0xWcUZYdjI3TUhTMHBKRml4YVJtSmpJMmJObm1UQmhBaXRXck1EYTJscmxyRE10TFMyMHRiWC9qNzN6RG92aWV0dndEU3dpZ3RnYllBRTE5dGdMVWNHS3ZXRURLeXFLdldIRGhpM1lRRkhBQmtRUk5LSll3ZDRsVnV6R0drdFVZaEJVVUVUS1VyNC91SFkrbHQyRnhaTGtsNXo3dXJ4MFo4NmNPVE83VGpudjh6NHYrdnI2R0JzYjA2VkxGeXBXck1nUFAveEFuVHAxS0Zhc0dIMzc5dFhxK0FzV0xDaVZWWGp5NUFuejU4K25jdVhLREJvMFNCSWFRSmJZWU51MmJXUm1abXBWWWlBdkZHb3JiZm50dDkvWXVuV3J5dkx3OEhDc3JLeXdzYkZSRWhvb2lJbUpJVGc0bUZxMWFpbTVEMlRIMGRHUkJRc1dzR25USm1iUG5xMnhGazVFUkFSNzkrNWw0c1NKekpzM2orUEhqek45K25Sc2JXMzU0NDgvSkllRG9VT0g0dURnd05LbFM5Vm14UmNwVW9URXhFUktsQ2pCcDArZnFGV3JGbDI3ZHFWaXhZclVxMWNQYTJ0cm5KeWNWSlNLbXNoWmd6c24ycFFtK1YvZ3dvVUw5TzNibDFldlhqRnMyREJhdFdyRjhPSERHVEZpQkRFeE1ibUthaFFzVzdhTXVMZzRsaXhaZ3BtWkdhZE9uYUpmdjM0VUwxNmNQWHYyMExselovYnUzVXYzN3QxeGQzZW5lUEhpakJneDRpODRPczE4cmV1R1FDRDRkekZ4NGtTdGc4VnBhV2tjT0hCQTQzcGpZMk9WRndGQWJYWkFYRndjam82T2hJYUdrcGlZU0preVpmRHc4R0RzMkxFYW5SYXlzMmpSSXE1ZnY4NmtTWk55dGIxYnVuUXBlL2Z1WmUzYXRUUnQycFFCQXdZUUh4OVBaR1FrbnA2ZVdyOGNBWXdaTXdabloyY09IVHBFeDQ0ZDJiUnBFN05telNJaElRRUxDd3ZrY2prR0JnWkVSMGRUb0VBQnpwdzVvOUxIN2R1M0tWZXVIUGZ1M1dQbnpwMUs2eFRiWmJlU0F4ZzFhaFNtcHFhVUtGR0Nva1dMRWg4ZnorM2J0L010TkhqNjlDa1pHUmxxaFNVS2w2VzZkZXVxM2JaRml4YTBhTkdDYytmT1lXdHJ5NjFidHpoMDZKQkcrN3pjcUZHakJwQlZwaUVxS2txalk0Vml3cVZldlhyNTNvZEFJQkFJQkFLQlFDQVFDQVIvTnpFeE1mVHAwNGVvcUNpOHZiMDVmLzQ4UC83NG81UjFmZURBQVlvV0xVcmp4bzJsYlY2L2ZvMWNMc2ZjM0Z5bGpLUzd1N3YwSHAyZW5zNzc5Ky9WaXZnVjh3MVJVVkhJWkRMS2xpMUwvLzc5cGVEcXk1Y3ZsVXJudG03ZG12YnQyMHRCNnRqWVdBWVBIZ3o4di91QUFvVUxRcVZLbFFDNGQrOGVZOGVPbGRiWHFWTkhiUUpIeVpJbHVYUG5EcEFsT21qVnFoVXpaODZVeEFxbXBxWmN1WEpGN1hsTVQwL255SkVqQUZJWmhXUEhqcUdycTh2ZHUzZUJySG1MeDQ4ZjQrdnJ5NjFidDVnK2ZUb2RPM2JFM2QyZER4OCthQ3pKQ2VEbjV5ZVZUbS9VcU5GbkJlc1ZLT0pwUjQ0Y0lUTXprMkxGaW1GdmI2L1NybkhqeGtwbDJYT2ljR0xPam1MT1JpRzZzTFMwbEZ3bEZFS0RvS0FnbFlTTnQyL2ZvcU9qSXlXWC9QcnJyOHlkTzFlYUg2cFhyNTdTWEZSeWNqSUxGaXpBMU5SVVJYaFJyVm8xbGFScVRUUnQycFNkTzNkU3NtUkp5cFFwUTVreVpTaGV2TGhTOHMyN2QrK29XYk1tQlFzV2xPWW4xY1Z1bno5L2psd3V4OExDUWxxV2tKREFxbFdycE05bHlwUlJpWEZ0M3J3WmdCNDllaEFVRklTMXRUVVhMMTVrM3J4NVNzS1AvenBDYUpBTmhlSWt1N1ZzZHBvMmJjcnQyN2N4TVRGUlcrLzFTN0N6czZOSWtTTFVybDJiV3JWcVVhTkdqVngvcURWcTFLQlNwVXFFaFlWaGFtcUttNXNiWm1abUhEMTZWTEs0VVJlSUR3NE81dVRKazh5Yk53OXpjM05tekpqQit2WHJjWFYxeGRUVWxBMGJOakJpeEFoYXRHakJraVZMc0xPelk5R2lSYXhldlZxbHIxV3JWckZ1M2JvOEo5bkhqaDJydHVZUUlKVlh5TTZJRVNOSVRFekV6ODlQeWFaWVFVNDEzWmZRcUZFajVzNmRxM1g3STBlT3FCVWE5Ty9mUDFkYmxMVnIxNUtjbkt5eHRoRmtpUzBtVHB6SW5EbHpXTDE2TlV1WExsVnBJNWZMR1QxNk5FV0xGbVgrL1BtVUtGR0NxVk9uc25EaFFuNzY2U2NwVTlUSHh3ZExTMHVXTDErT2w1ZVgwczFhUWJseTVYai8vcjFrWjVNYjBkSFJHcDBJQmc0Y3FCTHNVTWV6WjgvUTE5ZVg2aC8vcjVHV2xvYUhod2Z6NTg5SExwY3pjZUpFdkx5ODBOSFJvV0RCZ2d3Y09GQ3FIN1Z5NVVxTjJhYS8vUElMcTFldnBrcVZLcElsVWZueTVUbDM3aHl0VzdjbU16T1QrZlBuSTVQSkNBME5wV1hMbGt5ZlB2MXZ0V2YrbXRjTmdVRHc3K0xodzRkYUI5c1Znak5OZlByMGlkRFFVSlhsaVltSktzOUVyMTY5SWpBd2tJWU5Hekpod2dUczdlMHhNREJRc1pkVHg4NmRPM0YzZDZkcTFhb3NXYkpFeWNrcU16T1R0TFEwYVptK3ZqNEJBUUgwN05tVElVT0dTQytYVGs1T1NvcDhiUmc2ZENoZVhsNU1uanlaRWlWS2NPblNKVnExYXNYcTFhdVZndUdhRlBMeDhmRThlL2FNTm0zYWNPL2VQUll1WEVqQmdnVlZ6ci9DRlVKaC85ZTFhMWRNVFUzUjBkR2hmZnYyN05xMUN3OFBEM3IxNnFYMlhpV1h5OVUrZjMzNjlJa3RXN2FvdVBmRXhjVkpwWFhzN094eVBRZlcxdFo4Ly8zM1JFWkdxcWpJdGFWbXpacFVxMWFOaHc4ZnNtelpNbng4ZkZUYVhMOStuUXNYTHFDdnIwL1BuajAvYXo4Q2dVQWdFQWdFQW9GQUlCQjhDNFlNR2FKa1A2OTRQM1p4Y1pFU3R5d3NMUGp6enorSmlJaGc0TUNCakI4L25xZFBuM0xqeGcyU2twTFExZFdsYXRXcWVIcDZLczBidDIzYlZncWVhOExEdzBPdG82UTZLbGV1TERrWEFKdzllNWIrL2Z1anA2ZUhzN016R3pkdXhOL2ZIM2QzZHhZdFdvU3JxeXN6Wjg0a0xpNE9RTEw2VjZDSXZWV3NXQkhJU21aVkJMWlBuVHBGV2xxYTJuSElaRElwamhRZEhRMWtPVVJyVTE0N09UbFppaWtsSmlZQ3lxVVRBRnExYWlVbHBLNWR1eFlyS3l1NmR1MUtaR1FrSTBlT2xCSi8xZEdnUVFNS0ZDaEFrU0pGOHAzVW9ZbnNpVHEvL2ZhYmlzdERoUW9WTkRwQ1FGYXB6cnhLSUtpalhidDJLdVVENnRXcmg3R3hzVlNtb212WHJrckpsclZxMVZKeU01Zy9mejdwNmVsRVIwZHo4K1pORml4WW9IUmVGRUlETHk4dmxlU2wyTmhZcGVURjVzMmJjLzM2ZFo0K2ZjclRwMC9WanZuTW1UTlVyMTVkS2hQcTQrT0RzYkd4TkwrV21wb3FDUWF5ZjQ5cjFxeFJFY0xrSkRBd0VETXpNNnlzckFnS0NxSkxseTRjUDM2Y1BYdjJTR0lhZ1JBYUtORzZkV3NnNjRLbXlmWmJtNkRzNTlDeFkwZU5tZTZhNk5HakIydldyTUhOelkzNjllc1RGaGFHbVprWjZlbnBtSnViTTJuU0pLVXN3TGk0T0Z4Y1hLaGN1VEt1cnE1QWxwMnNoNGNIaFFvVll1ellzUlF0V2xSUzdmVHExWXNtVFpxd2NlTkd4b3dabzdMLzNJUVEyV3Y3NnVqb2FNeDJWQmVjcUZxMUtqVnIxcFMrai84RnBreVpvblpTSHJMT3U0K1BENmFtcGd3WU1DRFhmc2FPSFl1N3U3c1V4TTM1ZTF1eFlnWDM3dDFqMDZaTlV1RGZ4Y1dGK1BoNEVoSVNDQThQeDgzTlRYTEIrUEhISCtuU3BRdHo1c3hSYTkyaTZmZWNuSnlzVkl0WlQwOVA0M2Vvalgzem8wZVBpSXFLa3VwN2Z5ME9IanlJaTRzTG5UcDErcVpCN1pNblR6Smx5aFR1M0xsRHdZSUYyYmh4bzVJZGQ3OSsvVEF3TUtCZnYzNTRlbnJ5NXMwYi9QMzlWYzdaczJmUDZOV3JGM0s1bklDQUFLVmcwcng1OHpoLy9qekRoZzJUVktpRkNoWGl3SUVEdEd6WkVqTXpzMjkyZkxueHRhOGJBb0hnMzRVMkwzVGFFaHNicTFhbG5aNmVydUx1VkxwMGFmYnMyYVBpUm5EZ3dBRm16WnBGWUdDZ1dnSGdzV1BIR0R4NE1DWW1Kb1NHaGhJZEhhM3lzbmJ5NUVucHBVWmhyN2Q0OFdMbXpadkhtREZqcUZHakJqNCtQdmx5TTRDc09vNEJBUUcwYU5HQ0Z5OWVFQm9hS3JrNWFZUGloZTZISDM2UWxoMCtmRmlxMzVpVExWdTJxSlNPY0hGeFlmZnUzVnk4ZUpGUm8wYXhkT2xTcVpaalhGd2NXN2R1NWRxMWEycEZsVG82T2t5ZVBKa2lSWXJRcTFjdmRIVjFlZno0TVVPSERpVTJOcFpLbFNveFpNZ1FxZjM0OGVQcDFLa1RIVHAwa082SEZ5OWU1TmRmZndXK3pHbGc2ZEtsMk5uWjRldnJTNkZDaFpnOWV6WkZpeFlsTXpPVFU2ZE80ZWpvU0dabUpsT25UdjNiN3A4Q2dVQWdFQWdFQW9GQUlCQ280L1hyMTBSRlJVbWZGWWxzOSs3ZGt3THdoUW9WWXQyNmRlemZ2MS9LQ3JlMHRNd3pNTHBzMlRLVkFMT3ZyeStYTGwzQzF0WldKVGlhbUppSWk0c0xSa1pHL1Bqamowb3hBVUFxeVJ3Zkg4L01tVFB4OC9PamN1WEtIRDkrblBEd2NBQjI3TmlCcjY4dmMrYk00Y3FWSzJSbVptSmpZME5jWEp5SysvUE5temN4TVRHUjNBbS8rKzQ3OXUzYkIrUSt4elI2OUdpQ2c0T0JyQ1FSeUNxMW1UMkpWSjB6YzZ0V3JmRDA5R1R3NE1FNE9qcHk5T2hSMHRQVDJidDNMdzBhTk9DUFAvN2cwS0ZER0JnWVNOczBiTmlRSVVPR1NQMnBzOG5Qam8yTkRhOWZ2OGJBd09DcnhENVNVMU9seE03YnQyOVRzMlpOZHU3Y1NhOWV2YjY0NzIrTnQ3YzNpeGN2cG5UcDB0amIyN05wMHlaQ1FrSVlOV29VaXhZdFVrcG1WZWRnbXBTVXBDUTBPSGZ1SEE0T0RybnVNeWdvaU9yVnExTzNibDBtVHB5SXQ3YzNRNGNPVldxam82TkRyMTY5cE4vL2l4Y3ZXTFpzR1NWS2xPRHQyN2RxKzMzNjlDbm56cDFqd29RSlVneXNTWk1tVkt4WWtjREFRQ0UweUlZUUdtU2pZY09HbEN4WmtuUG56cEdTa3FKMGNma3JTVWxKNGNxVkswUkVSQkFSRVlHWm1SbisvdjdTK295TURQejkvYVZKWU1XWUZjcTFGeTllOFBIalI1VVNFTStmUDZkdzRjSnMzTGhSNllJM1lzUUlqaDA3eHIxNzk5aXdZWVBTZjNaM2QzYzhQVDAxQnRFVjQ3MTE2eFlYTDE3ay9QbnpuRDkvbmlsVHBxZ05GbWlEcTZ1cnhySUJtcGd6WjQ3YWdMZkNpdWRiazl2NThmRHc0UDM3OTdpN3UrZjVteXBhdENpREJnMWk0OGFOYk5pd1FVWHdFaHNiUyt2V3JhVk1lTWk2Mlh0NWVVbGxOcktyeVRwMzdrejM3dDFwMXF4WnJ1Zmlqei8rNFBMbHk1dy9mNTRMRnk3dzZORWpqUmZZeitINDhlTkFsaUx1YTNMOCtIRWVQbnpJN05tenYxcWZpcHJPQ3JwMTZ5WTlOTFZvMFFKL2YzK3FWYXVtc2wyUEhqM1lzMmNQdlh2M0pqQXdrQzVkdXFpVURpbGF0Q2dWS2xSZzZ0U3BXRnRiUzh0RFFrSll2bnc1bHBhV2VIbDVLVzFqWm1iRzNidDN0Y3JTL1JaOHErdUdRQ0Q0ZDNEcDBpV3RBKzdCd2NFYUhZNGdTODJlVStrT3FGV0RseXBWU20zSmcvajRlSjQrZmFyeEhuYnYzajFrTWhrSER4N2srKysvNTkyN2Q4eVpNMGRhNytYbFJaa3laYVNYR01WOWUrN2N1V1JrWlBEZ3dRTnNiR3h5UDFBTnhNVEVJSlBKY0hGeFllWEtsZXpaczRkdTNicHBkRERJaVVKOTNiSmxTMG1sblYrYU5tMktwNmNuVTZkT3hkL2ZuODJiTjFPeFlrVXlNako0OGVJRkdSa1pHc1VQTld2V3BFYU5HdlRwMDRlaVJZdFNxRkFoWHIxNkJXVGQzM2J0MnFVa1FyMTU4eWErdnI0WUd4dFR2bng1UG43OEtHVnBPRGs1NVZxeUlpOTY5ZXJGMHFWTGNYVjFaZVhLbGF4ZXZacHk1Y3J4NGNNSHlmYlIzdDVlN1V1clFDQVFDQVFDZ1VBZ0VBZ0VmeWRIang1VldkYWlSUXVpb3FLVTNBTVVUSnMyTGRmKzdPM3RKUXY4N0dXaVUxSlNjSFoyNXRLbFM3UnYzNTc5Ky9kTFFvS2twQ1Q4L1B3WVBIZ3dGU3RXcEZ1M2JtemR1cFhkdTNlckxYM2N2bjE3cmw2OVNwOCtmZGk0Y2FOa293OVpvb2dkTzNaUXFWSWx6cDQ5UzNoNE9Ba0pDY3lmUDUrZE8zZEtzVGE1WE02dnYvNUtpeFl0dEVwZXpFN1BuajN6ZEF2SUtaSUFhTmFzR2UvZnY2ZHUzYnA4Ly8zM3VMcTZzbVRKRWh3ZEhmbnc0UU5qeDQ3RnhjVkZtc2VPalkxbDJyUnBiTjI2RlhOemM2S2pvMm5YcmgwT0RnNDRPVGxoYlcydGRoNHNaN21CTHlFc0xJekV4RVFzTFMwcFZLZ1FSWXNXeGQ3ZW5yQ3dNR3h0YlFHNGRlc1dreWRQMXRqSHMyZlA4aXhyZlBMa1NiWnYzODZ3WWNNa1p3ZEZTWXZzcEthbUF1clA3K2JObTNGd2NPRHg0OGRNbVRLRjhQQndpaFVyeHY3OSsybldyQm5UcDA5bnpwdzVyRnUzanA5Ly9wbURCdzlLMjc1NTgwYWx6M3IxNnFsMXRWaTFhcFZLckVWUlhqdzdhOWFzWWZIaXhVUkZSWkdSa1FGa0pkR1dMVnRXNlh4TW1EQ0I1T1Jrdkx5OEdEbHlwTnJ6NCs3dVRtWm1Kc09HRGVQU3BVdEFsbUJoOE9EQkxGbXloSXNYTDJKbFphVjIyLzhhUW1pUURSMGRIUndjSFBEMjlpWTBOSlNCQXdkcXRkM09uVHU1ZCsrZTJuV0tDZGljOVhLek0yM2FORWxVRUJFUlFXUmtwQlJVTkRRMFpPYk1tVkxiQXdjT01IZnVYTzdjdVVPcFVxV29YNzgrTjI3Y0lDQWdnRW1USmdGb3pCU3JWNjhlSjArZVZIc2h0TFcxSlRJeWt2cjE2eXN0Yjl1MkxXM2J0bFg1ejYyd2pvK01qT1QyN2R2STVYSWd5OEttUVlNRzBvM3RjN0MwdE16M05pdFdyTkM0THJmZy9ybHo1eGcvZnJ6Vys4bHVhYVFOTDErK1pQWHExVlNvVUVGSkhLQkFvYjdMem9RSkU5aTRjU05yMTY1VmNVcnc4dktpY09IQ2FtL0V4NDhmNTltelp5b1haMFY5blp3bElnNGVQTWpHalJ1NWV2VXFmLzc1cDdTOGJObXlYOTFtT0Nnb0NEMDl2VHpWWi9ubGwxOStRU2FUMGExYnQ2L1MzOUdqUjFtMGFCRUEyN2R2cDEyN2R0amIyL1B3NFVNV0xGaUFnNE5Ecmc5QlhicDBZZi8rL1J3OGVGRGx4Z2RRckZneHpwNDlxMUlHb1Zldlhvd1lNUUlYRnhlMUxoT0dob1ovbTlEZ2ExNDNCQUxCdjQrR0RSdHFkTHpKeVprelo3N3hhSkJFbHFhbXBtclhUNTQ4R1Z0YlcycldyQWxBOGVMRmxZTFIvdjcrVWttRm5NeWZQMTk2U2RHRzlQUjBBQjQvZm95WGx4Yy8vZlFUWThhTXdjUERnOWpZV0xaczJjTHIxNi9adG0wYlpjcVV5Yld2Nk9ob3dzUERhZGFzR1ZXclZ2MXNvUUZrbllNR0RScXdhdFVxTGx5NHdJc1hMeWhjdURCV1ZsYjA3Tmt6VnplYW4zLyttYnAxNjdKNTgyYWlvcUl3TXpPalU2ZE96SjgvWDhVNWFkYXNXYXhmdjU1YnQyN3g1TWtUeXBRcFE4ZU9IWmt3WVFLZE8zZis3UEZuNzkvR3hnWXZMeThpSWlLSWpvN0d4TVNFRGgwNk1ITGt5SHk1UlFnRUFvRkFJQkFJQkFLQlFQQlg4dWpSSXdZT0hNaVVLVk55ZFVFT0RBemt6cDA3YWpQbDA5UFRTVTVPcG5idDJpcnhtSmN2WDlLdlh6OHVYYnFFZzRNRG16ZHZ4c0RBZ05UVVZJS0NnbGl3WUFGUlVWSEV4TVN3Wk1rUzl1elpnNE9EQTdWcTFXTGR1blVxNWF2ZDNkMzU4ODgvSlNmRGFkT204ZUhEQng0L2ZreUZDaFhRMGRGaCtmTGxrbE55eVpJbCtlR0hId2dPRHViVXFWTjA2dFNKczJmUGtwS1NRdE9tVGZOOXZyUnhCRDl5NUlqUzUzUG56dUhtNXNiWnMyZVpOR2tTSGg0ZWtpdnlnd2NQQ0F3TTVNY2ZmMlRkdW5XY09YT0dnSUFBdG16WlFsSlNFc09HRFdQdDJyVThlL2FNMGFOSHMzMzdkclp2MzA2WExsMmtwTVJ2eGVyVnErbmN1VE5Qbmp4QkpwT3hiOTgrR2pWcWhKMmRIZGV2WHdleWhBVCsvdjdJNVhKU1UxTXBWS2lRVXR3aXB6TUFaSWtvd3NMQ0NBb0tBckxLSzBCV3Nxb2lhV1BpeElrcUNUSCsvdjRVS0ZCQXljVlNRYzJhTlprOWV6YkxseThuSXlPRHhvMGJFeFFVSkNWcW1wdWJFeGdZeUlnUkl3Z0lDS0JSbzBZMGF0U0lEUnMycUJVdVhMbHlSZTA1S1Zhc21PU0NrWDFaZGw2L2ZzMXZ2LzFHalJvMXBIbS83S1NucDZPbnAwZG1aaWEzYjk5bTRzU0pHdDAybnp4NVFtQmdJSjA2ZGFKZXZYcVMwQUNRSEVKbnpackYyYk5uMVc3L1gwTUlEWEl3WThZTU5tN2NpTHU3T3dNR0ROQktXYlZ6NTA2cHJvZ21GaTVjcUhIZGhBa1RHRGh3SUhGeGNSUW9VSUFtVFpyUXBrMGIyclJwUTdObXpjakl5R0RMbGkxNGVucnk2NisvSXBQSm1EUnBFZ3NXTE9EOSsvZDgvLzMzVEowNlZlcExZYXVTM1ZwWFFXNVpodzBhTk5DNFRoRmdWMXhrOVBYMU9YUG1ERStmUHFWcDA2WllXMXRqWTJORDgrYk5wV3cyaGYzUHlaTW5jWFIwVk51djRnTDJwY1RIeDZzOU5tdHJhNDBpRUlBN2QrNXc1ODZkcnpJR2RlanA2VEZ3NEVDYU4yK3Vjb0YrOHVRSnFhbXBrdjJRZ2xxMWFqRjA2RkFhTkdpZ1ZvaWc2VHMwTkRSVWV3RlZrUE03L1BqeEkyRmhZWlF2WDU2QkF3ZGlZMk9EdGJXMTJtejlDUk1tYUJSc1hMNThXZU0rSVVzQWNmbnlaUVlNR1BEVmFoUkJscTNUclZ1M2FOV3FWWjdxUEcwNGMrWU12WHIxd3NEQWdJNGRPN0o1ODJaMGRIVHc4UERBd2NFQlhWMWRyZnJwMEtFREhUcDAwTGcrcDhnQXNyNlQ3SzRsNmxDSVFmNE9wNVd2ZGQwUUNBVC9Qbjc2NlNldHI0K2FYaGJ5SXVmTFVZRUNCWWlOalNVek0xUGxPVTBodHN4TnRKamJ2VEl2dEQzV2x5OWZrcHljekxGang5aTdkeThaR1JuWTJ0cGliMitQam80T0FRRUJ5T1Z5dG0zYlJwVXFWWmd4WXdZdUxpNFVLbFJJNmtOUmM3Qmd3WUpNbURDQjFOUlVGUkdBcmEydHhqRXBoQTdxc0xhMlZuTFcwUmFaVE1iY3VYTlZ4SXZxNk5xMXExSW1SVzVzMkxCQmVzSFZacmtDS3l1cmZLbkgrL1Rwby9iWlNrR2pSbzF5WFM4UUNBUUNnVUFnRUFnRUFzSFhJQ1ltaHF0WHIyb1ZINmxUcHc0M2I5NVVXWDdtekJtVjh0UEp5Y21zWExtU1pjdVdrWktTd3FKRmk1ZzNieDV2M3J6QjI5dWJOV3ZXRUJVVlJiVnExUWdMQzVQZTI3dDE2MFpFUkFTOWUvZW1iOSsrTkd2V2pMbHo1OUt4WTBmMDlQUm8zNzY5dEkrblQ1K3laczBhV3JkdXJWTHFNbnZ3V0pGOUh4b2FTcWRPblRodzRBQkF2cElQTWpNenBVVE1rSkFReVNreE8wV0tGRkhKU2s5TlRXWGN1SEVBUkVSRXFMZ3FHaG9hTW43OGVJWU5HOGFwVTZlb1VxVUtodzhmcG1uVHBpeFlzRUJ5czZ4VHB3N256NS9uekpremVIdDdmM1BueEY5KytZWHo1ODl6NE1BQjVzMmJCMENKRWlYWXUzY3ZBUUVCVXZuUG5qMTdFaG9heXVYTGwybldyQm0rdnI1S01iZ05HemJ3NmRNbjB0TFNrTWxrUkVWRlVhbFNKYVc1SWljbkoxeGRYYkcwdEdUNDhPSG82K3V6ZlBseWxibTI4UEJ3akkyTk5SNTdSa1lHQnc4ZVpNcVVLYlJ0MjFhbFJHbDJRa0pDTks2enM3TmorL2J0YXRlTkhqMWFKV0U0WjVKaldGZ1lJMGVPWk5ldVhVcENtZmo0ZURaczJNRGF0V3RadEdnUlRrNU9MRnk0RURzN094NDhlS0IyZjNQbXpDRXRMVTBxSloyZDh1WExNMkRBQUlLQ2d0aTllN2RJZEVFSURWUXdOemRuOU9qUnJGMjdsaDA3ZG1pVmdSMGNITXlXTFZzK2U1L0d4c2I0K1BoUXNtUkpXclJvb1RUSmZPTEVDZnIyN1V0OGZEd3ltUXdIQndmbXpadEhqUm8xZ0N4TEZvWDE3dVRKazNGMWRTVXBLWWxxMWFwUnQyN2R6eDdUaGcwYjhQUHp3OFRFQkpsTUp0M0lzdmNaSGg2T21abVpXdVZSZHA0OGVhTDJCZ0RxTS9vL0J5TWpJN1VabFhrRkJFYU5Hb1ducDZmVyt6bHg0a1MrYXVHWW1wcmk1K2NIWkYxd216UnBnckd4TVNZbUpseTdkZzNJeWdiTnlaZjhuaFQ3YXRTb0VZYUdoaFFxVklqMzc5OFRHUmxKaVJJbHBGckZYYnQyNWVuVHAxaFlXT1RaWDFoWW1NWjF1V1hhWjJSa3NHREJBZ29VS0tCVlVDSS9YTHAwaWJTME5PenM3TDY0cjlqWVdMcDE2MFphV2hwaFlXRllXMXZqNE9EQVR6Lzl4TFp0MjdDeHNjSEN3b0xDaFF1anI2OVBnUUlGcEw5bE1obXBxYW1rcEtTUW5KeE1jbkt5OU8vYXRXdExOYlR5aTcrL1AwZU9IS0Z3NGNMSVpESk9uejROZk4xNjZGOGJiYTRiQW9IZzM0V3pzL00zNlhmVnFsVVlHeHZ6L1BselhyMTZSYXRXcmFSMXRXclZJanc4bkw1OSsxSzllblZwZVV4TURMdDI3YUp1M2JwSzVWeitEaFRCOFlTRUJGcTNiczN5NWN0cDNMaXh0RjVYVjVmZzRHQ3NyS3lZUG4wNjgrZlBwMUtsU2d3ZVBKamF0V3VqcDZmSDQ4ZVAwZEhSNGNPSEQ0U0dobEs5ZW5XVnVvQ09qbzRhUlJYWHJsMGpORFQwMngya1FDQVFDQVFDZ1VBZ0VBZ0VnczlDSVRESW5sang1czBiQmcwYUpIMVdsTTdXbHNqSVNQcjI3Y3Z6NTgrcFZJSGNHZE1BQUNBQVNVUkJWS2tTYTlhczRjT0hEL1R1M1p2dzhIQlNVMU9wVmFzV3k1Y3Z4OTdlSGwxZFhSNDllc1NDQlFzb1g3NDh5NWN2NTg2ZE84eWFOUXRmWDErNmR1MUt1WExsMkw5L1A0c1hMK2JZc1dOQTFweC9XbG9hcDArZlZva04xYXBWUzRwN1ZLNWNtZnIxNnhNU0VzTENoUXZadG0wYnBxYW1haE5rTmZIdTNUc3BlWEg5K3ZWRVJFUW91VHNrSnlkamJtNnVJalFvVUtBQXg0OGZKeTR1am9NSEQzTHg0a1VneTZuYnpjMU5wWHp4dzRjUEdUeDRNQ1ltSmtSR1JoSVpHYWt5bG9DQWdLOWFJa0VkTTJiTW9FS0ZDblR1M0ZrU0drQ1c2N0MzdDdkSys2Wk5tMUt2WGowMmJOaWdKRFRvMHFVTHc0WU40K25UcC9qNCtGQ3FWQ2xNVEV5d3Q3Zm51KysrWThxVUtYVG8wRUdhVTNyMzdoMmxTNWZPZDBrTGdQcjE2MHZPbTFGUlVhU2twTkMrZmZ0OENVcG16cHdwbFdoUXg2QkJnMmpSb29YU3Nvc1hMN0pwMHlhTjI5eTZkWXVmZnZxSm4zNzZpWThmUDlLelowK2FOR2tDb05hZFFjR2VQWHNJQ1FuQjF0YVdsaTFicW0zajV1Ykd6cDA3Y1hKeW9rR0RCbHJGMlA3TkNLR0JHcFl0VzhicDA2Y1pQMzQ4TFZ1MlZMSGt5RWxlZ1hadDBHU1AwNnBWS3hvMWFrUzlldldZT0hHaWlpMHRaTm1VWDd4NGtWbXpabkh1M0RtcVZxMUtVRkRRWjEwVUZGU3VYSm4zNzkvejl1MWIwdFBUS1ZXcUZBNE9Eb3dlUFZxcGpUYU1HalVLSHg4ZnRlc2VQSGdnaVNiK0R2VDE5ZFZtbUd2aVM3NXJYVjFkVWxKU3BCdHQ0Y0tGc2JlM3o5V2krRXYyWldabXh0MjdkeVdWbXJXMU5Zc1dMWkt5MDQyTWpMUytBUDcrKysrVUxGbFM3VHA3ZTN1TlNyUmx5NVp4NGNJRnZMeTh2dnIzZlA3OGVYUjBkT2pSbzhjWDkxV3FWQ20rLy81N0hCMGRhZHUyTFpDbHROeTNieCtCZ1lGY3UzYU5VNmRPNWJzVXdNYU5Hejk3VEFwYkpNWDNWN2h3WVlZTUdhTDBzUGxQUTV2cmhrQWcrSGVSbkp5Y3ErdEpkbGF0V3FWVURpbzNMbCsrelAzNzl5bFFvQUNEQmcxaTJiSmwwam9QRHcvZXZuMUxlSGk0a3FPVWdZRUJqUnMzVnBzQnI2ZW5wM1dKaDYvQnBFbVRPSERnQUc1dWJpcDJnOWtaTjI0Y2JkdTJKU0lpZ3NHREJ3Tlp5dWhyMTY1SjRsZDdlM3NDQWdKWXZIaXhpcXZOZ0FFRGxFUVkyZG15WllzUUdnZ0VBb0ZBSUJBSUJBS0JRUEFQUk9FRW03MzA0NmRQbjlpM2I1LzBPYjlKbXRXclY2ZElrU0xNbVRPSDJiTm5zM1hyVnNhTUdVT2hRb1d3czdQRDJkbFpta080ZGVzV1hsNWVVaHhwK1BEaHBLYW1ZbVJraExlM044N096aXhjdUpDM2I5L1NzR0ZESEJ3Y2FOS2tDZGV1WFdQZnZuMTA2ZEtGWnMyYVNmdVd5K1VzWGJwVXhiMTUrUERoVEpnd2dZNGRPL0x1M1R0bXpacWxWZHpLMjl1Yjc3NzdqcmR2M3lyRkplclhyOC9WcTFlbHozMzY5Rkg2bkoyeVpjdHk5ZXJWWE11YVExWWlaVnBhbXVUVXJRazdPN3R2S2pTSWo0OG5NaklTVDA5UHJlZmFBTWFNR1lPenN6T0hEaDJpWThlT2JOcTBpVm16WnBHUWtJQ0ZoUVZ5dVJ3REF3T2lvNk1wVUtDQTJ0S210Mi9mcGx5NWN0eTdkMDl5VEZlZzJDN25lUncxYXBURzBxVk5talJoOHVUSldoOURYa21xTFZxMFVIRk5sOGxrYW9VR08zZnVaTW1TSlpMNG9XdlhyaXhjdURCWFoyWUZyMSsveHRuWkdSTVRFeW1CV0IyVksxZG01c3laTEZxMGlENTkrcWd0bC8xZlFnZ04xR0JvYUVob2FDaGR1M2FWTHNnNXFWNjkrbDlpclNxVHlUaCsvSGllN2VyV3Jjdmh3NGZWcml0WnNtUyt4OXErZlhzZVAzNmNyMjF5WW01dW51ZCt0VG1QVzdaczBaamhuMWU5WjAwM21hNWR1MzdXOTlleFk4Yzh0NXM4ZWJMR2kraWRPM2ZJek13a016TlRhL3RsQUI4Zkg0MWlEVTNrNWtLZ0xmNysvbmxhK3UvWXNZTWRPM2FvTEgvdzRBR2JOMjltNE1DQlRKbzA2WXZIa3BQNTgrY3pmLzc4cjlaZmFHZ281Y3FWVTFyV3MyZFBldmJzS1gxT1Mwc2pQVDJkdExRMDZkKzUxZXRXUEhpWW01dno3Tm16ZkQySU9EbzZTamRQUmYyZ3oySDgrUEVxdGtMYThIZGROd1FDd2Y4RzJ0d2ZjakpqeGd4bXpKaWhkbDFPcTdMY3JOU3FWYXZHaFFzWDhyWHYvZnYzYTlWT1VhNGdQNml6THl4ZHVqUzNidDNTNmw1ZnZYcDFKV2NHZGM5ekJ3OGVWQkk3NWxVQ0FKVHZJd0tCUUNBUUNBUUNnVUFnRUFqK09UeDY5QWo0Ly9MVEFCVXFWT0QzMzM5WGFadWNuQ3lWaXN6T3MyZlBsRDRYTGx5WW16ZHZTb0g4a1NOSFVyWnNXV3h0YlNsVXFCQUpDUWxzMjdhTkRSczI4TXN2dnlDVHlSZzRjQ0J1Ym01WVdsb2lsOHZ4OS9lblg3OSsxSzVkbTEyN2RwR2VubzZ1cmk0T0RnNGtKeWRUcjE0OXpNek0yTDU5T3lZbUp0SyszZDNka2N2bEtna213NGNQWi9IaXhkeTlleGREUThOYzNYL2xjamtKQ1FuWTJkbXhkKzllWnM2Y2lWd3VseHlhUDRldVhidnk4ZVBIWE5zNE9Ua1JIQnljWjd0dlRkR2lSWEZ5Y21MVXFGSDUybTdvMEtGNGVYa3hlZkprU3BRb3dhVkxsMmpWcWhXclY2K21YcjE2VWp0TjVZM2o0K041OXV3WmJkcTA0ZDY5ZXl4Y3VKQ0NCUXVxeENNOFBEeUFyQmhKU2tvS1hidDIxU2cwZVB2MnJjYXlCT3JJYTQ3cjZ0V3JLb0Y4ZGE0VEFMdDI3Y0xJeUlneFk4WXdZY0lFS1FFMk9UazUxMFRpeE1SRWV2VG93WnMzYi9Eejg2Tmt5WkxFeDhjRFdXVmRJYXNjdVdMWjlPblRPWExrQ0ZldVhNSEd4b2FEQnc5U3RteFo3UTc0WDRZUUdtamd1Kysra3k3MkFzSFhSRWRINTR2Y0p2NVhxRjY5T3IvOTl0dmZQUXl0eVNreVVJZE1Ka01tazZsa2xHcXpYYVZLbFQ1M2FKOHRNaEFJQkFMQjMwZCtCSVY1OFRYY3N3UUNnVUFnRUFnRUFvRkFJQkQ4dFVSSFI5T3RXemRrTWhsaFlXRlNkdjd0MjdjQm1EVnJGdDI2ZGN1MWo0Y1BIMUtuVGgydDlwYzk3cUNucDBmZHVuVUpDUWxoMzc1OUhEdDJqT1RrWkVxVktzV2NPWE1ZTTJhTUZNUS9jT0FBMDZaTjQ3ZmZmdVBLbFN0U3BuajJlZW1qUjQveTVNa1RqSXlNV0w1OE9STW5UcVJNbVRLY09uV0t4WXNYMDZGREJ6cDE2cVEwSGdNREF5d3RMWW1KaWNIUzBwSWlSWXFvSGZlSER4OTQ5dXdaY3JtYzI3ZHY0K0xpSWdXeHJhMnRwWGF4c2JGS0NabFBuanpSNnJ3QUhEcDBDSmxNaHEydHJjcTY5UFIwS1pDdWptSERobWtzMDVtUWtNRENoUXNwVTZZTTA2ZFAxM284NnZEeDhjbDNMTURBd0lDQWdBQmF0R2pCaXhjdkNBME5wWGZ2M2xwdi84c3Z2d0FvbGJRNGZQaHdyZzZhdzRZTnk3WFBEUnMycUhVYy9WeldyMSt2MHA4bWNjSzRjZVA0OGNjZlZYNXJWbFpXMUsxYlYyMVNjMnBxS25aMmRseStmSm5odzRmajVPVEVvRUdEMkxadG0xSzc5dTNiUy85ZXVYSWxlL2JzNFljZmZ1RDY5ZXM0T0RoSTVhLy9hd2loZ1VBZ0VBZ0VBb0ZBSUJBSUJBS0JRQ0FRQ0FRQ2dVRHdGUWtQRDVkY2w0OGNPY0tnUVlQNDlPa1Q1OCtmcDJiTm1qeC8vcHp1M2J0TEdkUHFxRlNwRXF0WHIxWlovdXV2dnpKdjNqeTEyNXc1YzRZaFE0Ync4dVZMQUl5TmplblZxeGY5Ky9lblU2ZE9GQ2hRQUxsY1RraElDR3ZYcnVYQ2hRdVVMRm1TVFpzMk1XTEVDTFY5OXVqUmc0Y1BIL0xqanoreVlzVUtWcTFhUmQrK2ZkbXpadzhWS2xUZzU1OS9WdGxtOHVUSlhMcDBDVjFkWGU3ZXZjdUFBUVBZdVhPblNqQjk1ODZkeU9WeWpJeU0yTHAxSzNaMmRyUnQyeFlEQXdPYU4yOHV0WHZ4NG9XS203UzJDWDZ6WjgvRzJOaFlyZEFnTFMwdDF4SUxYYnAwMFNnMDhQUHp3OVBURTRCbXpaclJzbVZMcmNhampzOUpPSXlKaVVFbWsrSGk0aUlGdjd0MTY2YlJ3U0FubXpkdkJxQmx5NVpTdVlFdlpmanc0ZmtxR1o1ZFRLS09nSUFBRmRmTzRPQmdxUXhwZGxxMWFxVlcwQklURTZQeCtCSVRFL250dDkvbzNidTNKTExwMmJPbjlOdTZmdjA2aHc4Znh0SFJVUkxuV0ZsWllXWm14cWxUcDdDenMyUFZxbFY1SCtpL0ZDRTBFQWdFQW9GQUlCQUlCR3JScGt5RFFDQVFDQVFDZ1VBZ0VBZ0VBbFhhdFd1SGhZVUYrdnI2dEduVEJzZ1NINlNrcERCbzBDRE16TXdZT25Rb2tGVitOMmNKM2FsVHB3SW9sZmRWMEx4NWM2cFhyMDdqeG8xVjFqVnIxb3p2di84ZVIwZEhiR3hzYU42OHVlU1dlTy9lUFVKQ1F0aTBhUlBSMGRFVUtWS0VhZE9tTVdmT25EeEwvMXBhV2hJUUVNQ1lNV093dGJVbEtDaElHdnZUcDA5cDJMQ2gxSGJhdEduNCtQaFF1WEpsS2N0K3o1NDlEQjgrbkUyYk5pbTVCZzhjT0pDdFc3Zmk1ZVZGZ3dZTk9IdjJMS2RPbmNMZTNoNURRME9wWGNPR0RUV1d5LzRTREF3TVBydDBRc09HRFRFd01LQm8wYUpVclZyMUs0OU1sZlQwZEFBZVAzNk1sNWNYUC8zMEUyUEdqTUhEdzRQWTJGaTJiTm5DNjlldjJiWnRHMlhLbE1tMXIram9hTUxEdzJuV3JCbFZxMWI5YWtLRGN1WEswYWhSSTYzYmYwMVhVSFZrWm1ZU0d4dXJWRW9pTzhXS0ZlUFlzV05VcUZCQit2L1hwMDhmK3ZUcEEyUTVOQncrZkJobloyZWFOV3VtdEczbHlwVzVjZVBHTnorR2Z6SkNhQ0FRQ0FRQ2dVQWdFQWdFQW9GQUlCQUlCQUtCUUNBUTVJTzVjK2N5ZCs1Y2plc3JWYXJFMDZkUGxaWXAzQW5zN095b1ZxMGFSa1pHakJ3NWtxaW9LRXFVS0VHelpzMHdOemVuZVBIaTZPdnJvNnVyS3prWFpHUmtrSkdSUVhwNk91bnA2YVNscFhINjlHa3NMUzF4Y1hHUjlsR3dZRUhDdzhPQnJHenRDeGN1RUJZV1JsaFltRlJ1b0dyVnFzeWVQWnRodzRaaGJHeXMxZkgrL3Z2dnJGKy9ublhyMXZIeDQwZjY5ZXVIcnE0dUlTRWhOR3JVaUNWTGxqQjE2bFNHRHgvT2poMDdNRGMzNStUSmsxU3NXSkdqUjQveXd3OC9zSFhyVm03Y3VNRzJiZHVra2hDR2hvYWNPM2NPZ0k4ZlB6Sng0a1IwZFhXWlAzKyt0Tyt0VzdmbW1naVJrSkFBWkpVeC9pdXhzYkVoT2pvYUF3TURKVkhFdCtEbHk1Y2tKeWR6N05neDl1N2RTMFpHQnJhMnR0amIyNk9qbzBOQVFBQnl1Wnh0MjdaUnBVb1Zac3lZZ1l1TEM0VUtGWkw2aUk2T0JySitJeE1tVENBMU5WWEZmY0RXMWxaajRGd2hkTWlObXpkdjR1L3ZyL1Z4cGFXbGFkMVdnY0lGUkNHZ1VUZzR2SDc5V3FYdG8wZVBrTXZsVks1Y1dXTi9WYXBVeWZjWUZQeVhSUVlnaEFZQ2dlQnZJak16VTZsbWxFQWdFQWdFLzBZVWt3QjV2ZWltcGFXaHE2djduMzg1RVFnRUFvRkFJQkFJQkFLQjROK01oWVVGQmdZR1ZLdFdEWURldlh2VHVuVnJRa0pDMkxWckY3LysraXZIang4bkl5TkQ2ejZYTGwycTlIbkxsaTFFUkVRUUdSbkp2WHYzcE9Cd3RXclZtREZqQmoxNjlNREt5a3JyK1hrM056ZjI3dDNMblR0M2dDekhoTVdMRjlPdVhUc0FYRnhjV0xod0lZMGFOYUpSbzBiY3UzZVBXclZxc1cvZlBpcFdyQWhrQlhKUG56NU5yMTY5dUhQbkRoMDdkdVRaczJkS0Z2K1ptWm4wNzkrZjI3ZHZNM2JzV0dyVXFDR3RxMUNoZ3RLWS9QejhPSEhpQkNZbUpzaGtNZzRmUGd3Z0JaUDM3OS9QbjMvK0tiVi8rL1l0SHo5K1pNT0dEVXI5UEhqd2dQVDBkSlhsNmpBMU5hVjc5KzRxeS9OeWd2aGFLTWFZa0pCQTY5YXRXYjU4dVpLamhhNnVMc0hCd1ZoWldURjkrblRtejU5UHBVcVZHRHg0TUxWcjEwWlBUNC9Iangram82UERodzhmQ0EwTnBYcjE2dlR2MzE5cFA0Nk9qbGhhV3FvZHc3VnIxd2dORGMxMW5BY1BIdVRnd1lOZmVMU3FYTHg0a2F0WHIxS3dZRUY4Zkh6UTBkR1J4Q3ExYXRVQ3dOM2RuWmN2WDByemNCa1pHWkxvUnVFcUl2aTYvT3VGQmw1ZVhwUXJWNDdldlh1clRQQ21wS1JnYlczTjBLRkRHVHQyN044MHdyekp5TWlnUjQ4ZTFLcFZpNlZMbDM1UmNIYmR1bldVTEZtU2Z2MzZmY1VSZmxzaUl5TTVmUGd3ZmZyMG9XYk5tbXJiQkFjSDgvcjFhd1lNR0VDNWN1VzA2amMyTmhZUER3K2NuSnh5dGJTNWNlTUdnWUdCOU92WGp4OSsrQ0hQZmg4K2ZNaU5HemZvM2JzMyt2cjZLdXUzYnQyS21aa1pyVnUzL3F4Z3dvY1BIN2gyN1JvMk5qWi9lVEFpTVRFUkZ4Y1gyclp0UzkrK2ZUKzduK3ZYcnpObXpCZ2NIUjN6VmFzbko5L3F0NUdUbEpRVVJvd1lRZjM2OVJrM2JweWtrdnRjWHI1OHlaUXBVeGc2ZENqZHVuVURVTEhGMnJadEcvNysvaXhac2tTcERwVkFJQkFJdmgwM2I5NmtmdjM2R0JnWWtKeWMvTVg5SlNRa1lHbHBpWkdSRVE4ZlBsU3lCY3pPNnRXcm1UcDFLa0ZCUVF3YU5PaUw5NnVnWDc5K1dGdGJNMzc4ZUszYXYzbnpocElsUzJyVmR1WEtsY1RGeGVIdTdxNVYrNWlZR0s1ZnYwNzkrdlh6dE83N1hJNGVQVXB5Y2pJOWV2VDRKdjNuaHJ1N096RXhNWGg1ZWYzbCs4N09IMy84Z1kyTkRSTW5UbVRpeElrcTYwTkRRNWsxYXhacjE2NmxjK2ZPZjhNSUJRS0JRQ0FRQ0FRQ2dlQy9qYXVySy9IeDhVckxpaGN2enBneFk2UzU4clMwTkQ1OCtFQmFXaHJwNmVsU0VrTm1acWJTSHdVNTU3MGZQMzVNY0hBd2RlclVZY1NJRVRSczJCQWJHeHRKM0pCZm5qNTl5dXZYcnhrMWFoVERodytuYWRPbVN1c2JOV3BFV0ZnWTBkSFJwS1NrNE9EZ2dKK2ZIMFpHUmtydGF0V3F4ZFdyVjNGMGRLUi8vLzVLSWdNQUhSMGR5cGN2VDl1MmJmTjh2OWJSMFNFME5GUVNaQmdhR2pKNThtUXA4THh5NVVyT256K3ZzcDJtZUlRMmNRb2JHeHUxUW9PL2lrbVRKbkhnd0FIYzNOd2tXMzkxakJzM2pyWnQyeElSRWNIZ3dZTUJLRisrUE5ldVhjUGMzSnpSbzBkamIyOVBRRUFBaXhjdlZwbXZHakJnQUsxYXRWTGI5NVl0Vy9JVUdzeWVQWnVGQ3hkcWZWemFDalZTVTFQWnRHa1RlbnA2RkM5ZUhEOC9QK2szM2JCaFF4WXRXb1NQancvTGx5OVgycTUwNmRMTW5qMWJwUVNKam80T2VucDZJdW5uQy9sWEN3M2V2SG1EcTZ1ckpEVEl5ZDY5ZTdseTVRcERoZ3pKZDkrK3ZyNUVSa1orOXRqV3JGbERrU0pGdEdwNzdOZ3h3c1BEMGRQVCsrSU1jSGQzZDJyWHJxMGtORWhJU0pEc2NyU2hUcDA2VWtCMDE2NWRuRDE3OW92R3BHREJnZ1ZxSjdmOS9Qenc4L1BEd3NKQ1l6RFozZDJkQnc4ZXFQMmVOZUhqNDhPS0ZTc29YNzU4cmtLRGh3OGZzbWJOR3FwWHI2NlYwQ0FzTEl6cDA2Y1RGeGVuY29GOC8vNDlZOGFNb1V5Wk1qeCsvRmpyc1dabno1NDlEQnMyREU5UFQ2Wk1tVUppWXFMVzI4cGtNaWxJL3VuVEowYU5Ha1g5K3ZXVmJKVjhmWDBwVzdhczJuT1psSlRFeG8wYktWaXc0QmNKRFdReUdkZXZYK2Z1M2J0MDZOQkJvem91TDc3VmJ5TTduejU5b21mUG5ody9mcHpmZi8rZHdZTUhTK2Z3MGFOSFZLaFFJVS9od2Rtelo1aytmVHI3OSsrblhMbHl2SC8vbnQyN2Q5T3NXVE82ZGV1R1hDNm5kZXZXTkc3Y1dMTE9PblhxRkdmT25LRllzV0tmTlc2QlFDQVEvUDE0ZUhqdzVzMGJWcTllclZGa2tKaVl5TEpseTdDd3NNRGUzdjZyN2Z2UW9VUHMycldMNnRXcmE5VStMQ3lNQVFNRzRPdnJxL0pzbkphV3hxQkJnMmpmdmowalJvd0FJQ1FraEtpb0tLMkZCaGN1WEtCWHIxN3MyclZMZWhrK2RPZ1F4NDRkeThkUlpaMVRkZTRRNzk2OXc5SFJrZmo0ZUg3NzdUZk16YzFKU2tyU3l0SVBRRjlmWCtOM3BBM2J0bTNqNmRPbmY3dlFRQzZYOCtUSkU5NjllNmQyL2J0Mzczank1SWxrTVNnUUNBUUNnVUFnRUFnRWdyOFdSU0E4TjJReUdjV0xGLy9zZmJpNXVlSG01cVkyRWZKejJMQmhBNGFHaG5rR1pNdVdMY3ZseTVjcFVhS0V4alltSmliczJiTkg0M3B2YjI4K2ZmcVU1OWlkbkp4d2NuS1NTa2dVS0ZCQUtYNzJ5eSsvNUxyOVA1MmJOMitxTEN0ZHVqUzNidDNTS2pCZXZYcDFwVGtoaGVORGRnNGVQS2dVMitqVHAwK3U1U2tneSszQTBkRlI3VHB6Yy9NOHQxZkh4NDhmMVM2M3Q3ZFhtaXV6c2JHUlhEWFVNVy9lUEtuTWlEWTBiTmhRcTdJTm8wZVBadlRvMFZyMysxL2pYeTAwOFBQekl6azVtWmt6WjZxZGtGeTdkaTJRSlVqdzhQQlEyMGZObWpYVlp2dWNQbjJhM2J0M3F5aXk4aUlsSllXMHREU1dMVnVtSkRTUXkrVWFKMElEQWdJQUdEWnNXTDZ5NjJReW1WYjFhTTZmUDArblRwMjA3amMyTmxZU0JKdzlleFpmWDErdHQ4Mk55Wk1ucXdnTmtwT1RDUTBOcFV5Wk1pcjJMUXJ1M2J2SC9mdjNzYmEycGxLbFNscnRLeWtwaVhYcjFsR2hRZ1ZHalJyMXhXUFhsc0RBUUQ1OStzU0VDUk0rV3lXMVk4Y09kSFIwNk4yN04wK2VQTWxWSkpHVHRtM2JjdUxFQ1NDclpzMjdkKytZTm0wYVpjcVVZZENnUVJ3L2ZweUpFeWRTdTNadHVuVHA4c1daKzVyNC92dnZtVEpsQ2l0WHJzVFoyWm5qeDQvbnU0OXY5ZHZJVG14c0xEMTc5dVRDaFFzNE9qcXljZU5HU1dYNTU1OS9ZbVZsaGFtcEtkdTNiOC8xQWRIWTJKaWJOMi9TdDI5ZlRwOCtyYkorNnRTcG5EOS9uaTVkdWtqTElpTWpLVjI2dEpJOWxFQWdFQWorZC9qMTExOVp0bXdab1BtRlpNV0tGY1RGeFJFVEU0Tk1KdE9vNExhM3Q4ZmYzNStiTjIreVpNa1NqZnQwZG5hbWZmdjJBTksrazVLUzFEN255bVF5SmsrZUxIMnVYNzgrQlFvVVlQVG8wZFN2WDEvcHZuYnUzRGxDUWtJd056Zlg0c2kxNTlxMWEyemF0SW1rcENRS0ZDaVE2eVNDUWxpNWZQbHlsZWZiOVBSMEJnd1lRSFIwTkd2WHJwWEcyYkpsUzY1ZHU2YlZXSnlkblNVTHdqTm56dURqNDVOciswbVRKdEd5WlV2cGMyWm1wcEl6MFQ4VnhmdkcvOEpZQlFLQlFDQVFDQVFDZ1VEd2VYd3RnWUdDL01UQmNoTVphSU8rdnI3V1NicVE5WDc3WDNySC9aclo5OThxL2lQNGIvR3ZGUm9vYXFxWW1wcXFWZGVjT1hPR2l4Y3ZBbG1aOUpvWU9IQmdycmFpOGZIeFdnWHpGVGc1T1VuQ2dldzRPRGl3ZS9mdVhMZk5hZXVSRjNQbXpNbDFNam9uTGk0dUd1MVFJS3ZzZ2pyVkUyUmwvWnVhbXVacmZBcG16cHpKdW5YcmxKWXBNdEJDUTBPSmk0dGp4b3dacEthbWtwcWFDaWhuNW0vZXZCbUFqaDA3RWhVVnBYWWZKVXVXVkxwb3JsdTNqamR2M3JCNTgyWXBjQ3lYeTBsSlNWSFpWckVzSlNWRnJiS3FRSUVDS2hZL210aXdZUU82dXJwVXJGaFJDdmhyb2s2ZE9pcld3cTlldmVMa3laTllXMXRUc1dKRnlSV2hhZE9tZE8zYU5kZiszTnpjbEQ3TFpESjI3ZHFGbFpVVm8wZVBwbVRKa2d3YU5JaWlSWXV5ZCsvZWIzNlRtVHQzTG9HQmdSUXRXcFNQSHo5aWJHeXMxWGJmK3JlaDRNNmRPM1RyMW8zbzZHaDhmWDFWeXF1VUsxY09UMDlQeG80ZFM1TW1UZkR5OHNMWjJWbnRQaG8yYk1qaXhZdVpOV3NXUVVGQk5HblNSRnAzOE9CQmZIeDg2TisvUDY2dXJnQzhlUEdDTzNmdU1HellzQzkyTVJFSUJBTEJYOC83OSsvcDM3OC9oUXNYWnRHaVJjamxjakl5TWpBME5GUnFaMkJnd0pRcFUyalFvQUVqUjQ3a3p6Ly9wSFRwMGlvdnlOOTk5eDBBMGRIUjdONjlXNm83ZC9mdVhhcFdyWXF4c1RFM2J0eWdYYnQydEcvZm5nc1hMaEFSRVFHZ1VVeHJZR0NnSkRRd056ZG40OGFOOU8zYmw3NTkrM0x0MmpWcElpRXNMQXpnczkyQk5ERnYzanhjWEZ5b1hMa3lscGFXUkVSRXFIMWhEZzBOcFcvZnZnd1lNRUN0NjhEa3laTTVldlFvL2ZyMVk4S0VDZEx5bmoxN1VxOWVQYTNHMHFKRkMrbmZmL3p4QjBlT0hNbTFmVTVucDh6TXpIeTlFL3hkS0pUNlgzdlNTU0FRQ0FRQ2dVQWdFQWdFQW9GQThOL2puejhiOXBsczI3YU5GeTllNE8zdGpZR0JBVy9mdnFWTm16Yk1tREdEZ1FNSE1udjJiQ0FydzJ6bHlwVXEydzhlUEpoOSsvYlJ1blhyWFBmei9QbnpmS21sTkZtQTJOcmFxaTBic0dmUEhtSmpZK25idDIrK3JYS2FOR25DKy9mditlMjMzNlJsY3JtY0R4OCtjUFhxVlVCNWtyRmV2WHE1QnF2RHc4TTFyaXRVcUpEV2dlS2NxSnZvN05TcGsxSkpoaFVyVnJCaXhRcnBjNGNPSFRoeTVBaHl1Wnl0VzdjQ1dYVmZGTjlyVHNMQ3dxUmpTMHhNWk1XS0ZkU3VYVnZKR3RqWDE1Y3BVNlpvSE9ma3laT1ZKdVFWVEpvMGlSVXJWa2lCYnNYZmlZbUp5R1F5ZEhSME1ESXk0c1NKRTl5L2Z4L1FicUorOSs3ZDJOblpLUzN6OWZVbExTMk5rU05IS2kxdjFLZ1JjK2ZPemJVL2RZSWFJeU1qdG03ZFNwTW1UZWpVcVJPR2hvWWNQMzRjUzB0TGtwS1M4UFQwVkdyLzZkTW5BSzVjdWFJaVlyR3lzcUp0MjdZQTNMNTlXK243MG9TaURuWmV0alBGaXhlWEhFaSs1VzhEc29JTDY5ZXZ4OFBEQTMxOWZkYXVYVXZObWpVNWNlSUV5Y25KSkNjbms1U1VKUDNkbzBjUGR1ell3ZWpSbzRtSWlHRFRwazBVS2xSSVpUL1RwMCtuUm8wYWRPL2VuVjkvL1ZWYTNxNWRPNVl1WGFyMDI5cTNieDhBOSsvZjEyaEQ1T1BqODluLzV3UUNnVUR3N1VoS1NxSjM3OTdjdjMrZnNMQXdPblhxaExXMU5XWEtsR0hYcmwxU0lEMCtQcDRHRFJxUWxwYkdoZzBic0xTMHBHYk5tdlRvMFlOTm16Ymx1bzhkTzNZZ2s4bW9VYU1HYTlldXBVV0xGaFF1WEJqSUV0c3E3aWtCQVFGSzViSUFkdTdjeVlnUkk1UmNkQlQwNmRPSEFRTUdzSDM3ZGx4ZFhhVjdyMEpvb0hCTFVCeG5abWFtMm51UndvSGg5ZXZYK1BuNUFValBRTHQzNytiQmd3ZEFsb3RBcVZLbDhQRHdZTkNnUVV5WU1FSEZLZXZreVpNTUdUS0VxbFdycW5VWm1EWnRHajQrUGpSdTNKZ3RXN1lvcmN2cjJVZ1RBd2NPWk9EQWdibTJrY3ZsU3MvMUdSa1o2T3JxZnJFbzlYT1F5K1hTczZGaS8vdjI3ZVAzMzM4SFlPblNwWktZVWZFOWVIbDVzV3ZYTHBXK0preVlRTU9HRGIvWldBVUNnVUFnRUFnRUFvRkFJQkFJQlA4ZS9wVkNnNlNrSk9iTW1VT1ZLbFdrREdNdkx5OXUzNzVOWW1JaUlTRWhYTHg0a2VMRml4TVFFTUNrU1pPVWFwWHMycldMZmZ2MjBhWk5HNmtPclNhcVZLbnlWY2FzenI3L3dvVUxiTnEwaVZhdFdyRno1ODdQNmpjOFBKeHUzYm9wTFl1SmlhRng0OFpBbG8xTmNIRHdaL1dkayt4WjVkcVNNN012SjZOR2pWTEs2RTVMUzFOeWhBZ09EaVltSm9aMjdkcXBuUlE5ZnZ3NDE2OWZWNXJjWGJac0dURXhNUVFHQnFLcnF5dlpFTGR2MzU2Wk0yZXE5SEgvL24wT0hEaEFodzRkMUdiRnRXalJndG16WjZzRTVSVzJ2U1ZLbE9EMTY5ZTR1TGhnWkdTRXY3OS9yaGx2NGVIaEJBWUdxbVRzSlNVbHNYSGpSc3FXTGFzU05QZ1N5cFFwZzZtcEtjK2ZQOGZOelkzbXpac0RXVUlKVGZWc0xsNjhLRG1DS0hCeGNaR0VCcTlldldMYnRtMWZiWXhtWm1aU3NFUEJ0L2h0QUJ3NWNvUWZmL3dSeUhLeDBPUlNBRm5ab0VaR1JsU29VSUgwOUhTMmJkdkd2WHYzaUlpSWtMSkE3OXk1bzVSZHVXclZLc24rZWYzNjlaS0E1OGlSSTlqWTJMQnc0VUxKYWVQUFAvL2t6ei8vQkxJQ0dDOWZ2cVJRb1VLVUtsVUt1VnllOTRrVENBU0NmemdaR1JubzZPajhxOXhiK3ZUcHc4bVRKMW00Y0tFVXpPL1ZxeGZUcGsxanhvd1prc05BU2tvS1AvendBLzM2OVpPZXkvcjM3NCszdHpmMTY5ZG56Smd4bjdYL3RXdlhFaGtaaWI2K1BzdVdMV1B3NE1HU3FETWhJWUY1OCtaaGJHek1talZyMUc3djdlME5aRGxqUVpienpwTW5UMmpUcG8xU09ZV2ZmLzZaang4LzR1VGtwTkpIbzBhTmdLd3lRem1mSlhiczJDSDl1MmZQbnBRcVZZcUJBd2R5NGNJRjFxMWJ4L3YzNzltNGNTT0dob2FzWHIwYVYxZFhURTFOT1h6NE1NV0tGWk8yVFUxTlpmVG8wV3pldkprNmRlcHcrUEJoREEwTnVYUG5qbGIxTHIrVWpSczNLdDNmRlNnRUg5bVpPWE9tVk1yaVc1Q1JrVUZvYUNpQVZBdngzcjE3a3ZPVnE2c3JnWUdCU3R0b2N0YnEyYk9uRUJvSUJBS0JRQ0FRWFhjRXhRQUFJQUJKUkVGVUNBUUNnVUFnRUFpMDRsOHBOUEQwOUNRcUtvcGR1M2FocjYvUCsvZnY4ZmIycGtHREJ2VHAwNGM2ZGVwZ1lXSEIwYU5ISmF2YVU2ZE9vYSt2ei8zNzl4azllalJHUmtaU0JsWnVLSUxWMmhJUUVNQ1pNMmZ5YkplV2xzYllzV09SeVdRcW1WMzVvVm16Wmh3L2Zoekl5a2J2MWFzWERSbzBZT25TcFVCV2hwVWlTLzFMbVRwMWFyN0hxc2lRMDRTdnI2OVNVUDdqeDQ5U01Ea2pJNE1WSzFaZ1lHQkFZR0NnMnRJTjhmSHhYTDkrWFFyYVAzMzZGQThQRHpwMzdrekhqaDJsY1o4K2ZacGh3NGFwRFNydjJMR0RBd2NPMExOblQ0Mlo5OFdLRmFOU3BVcEFWZ2JaeVpNbldiRmlCWWFHaGhnYUd1THI2OHZ0MjdkeGMzUEQzdDQrMTJOV1RBcm5GQnA0ZTN2ejl1MWI1c3laODlYc2J1L2V2VXZYcmwzNTQ0OC9LRml3SUJjdVhGQnBNMlBHRENsSThQYnRXeXBWcXNUWXNXTlp2bnc1a0dVUG5iTm1jL3YyN1VsSVNQZ3FZd1QxZFllKzltOURRYTlldmJoLy96NW1abVlVTFZvVUV4TVRURXhNV0xGaUJmSHg4UVFFQkZDaFFnV01qWTJWOXEvSUpyU3dzRkNxV2FXbnA2ZVM3WG5seWhVZzZ6dk92czdRMEpDVEowOXk4K1pOSEJ3YzJMNTl1N1R1NmRPblZLNWNHUWNIQi96OS9iVTZid0tCUVBBdFNFdExZLzM2OVd6WnNvVUhEeDVnWUdCQTgrYk5XYnAwS1NkT25HREtsQ21TdTR3Q2hmVjlyVnExdUhuekpxNnVybXpkdXBXWW1CaHUzTGdoQ2ZtU2twSll0V29WUC8vOE0wK2VQTUhRMEpDbVRac3lZOFlNalM1VGYvenhCMHVXTE9IZ3dZTzhmdjJha2lWTDByNTllK2JQbjQrbHBhWGFiWTRkTzhhcVZhdTRjdVVLS1NrcDFLcFZpeGt6WnFnVmtQYnUzWnM5ZS9iUXZYdDM5dS9mcjdhL3laTW5zMmJOR29ZT0hZcXpzek5WcWxSaC92ejUwbm9YRnhjdVg3NU1xVktscEdWMmRuWWtKeWNURkJRa0xmUHc4T0QyN2RzcXBaTzA1Zm56NTNoN2UxT3hZa1hXcjE5UDU4NmQ4ZlQwWk5hc1dkSTRYcjE2aGFlbnA4cTlXMEh4NHNXVnhJSkxseTVGVjFlWGdJQUE2VmtINEpkZmZpRXFLZ292THkrTjQvbisrKytsNTRIdzhIQWNIQndJQ2dxU3lvRmxkd0R5OGZGQlQwOFBiMjl2SWlJaUtGNjhPRGR2M3NUS3lvclEwRkNWZS9uY3VYUFp2SGt6ZGV2VzVkaXhZNVFvVVlLelo4L1NxbFVyUEQwOW1UcDFhajdQWHY2b1VhTUdRNGNPbFQ3djNyMmJ6TXhNK3ZUcEl5MTcvZm8xUjQ0YytlWmxDZ3dNRENRbmc5OS8veDBMQ3d0bXo1NnQ1R2FsK0I2V0wxL09raVZMT0hIaUJFMmJOcFhXYjlxMENSY1hsLytKOGc4Q2dVQWdFQWdFQW9GQUlCQUlCSUovQnYrNm1hU1VsQlJXckZpQmlZa0pMMTY4WU1XS0ZWeTVjb1VQSHo3ZzQrT0RtNXNicjE2OTRzaVJJMVN0V2hWM2QzY21UcHpJeUpFam1UZHZIdTNhdFNNaElZSDkrL2Rybkp6T3pvQUJBL0kxSVhmbXpCbXRoQWF6WjgvbTFxMWI2T3JxS3RWeno0dktsU3R6NjlZdDZYUEpraVZwMTY0ZGtEVUJtcEdSUVlrU0phUmxnQlFJMkw5L3YyU3hxbzdyMTYvbnVtOWJXOXQ4VzdsWHFWSkZZMFpWWHZqNysvUGd3UVBHalJ1bk5wQU1XZmJCa0NXb3lNek1aUGp3NFdSa1pMQm8wU0tpbzZNNWVmSWtwMCtmcG4vLy9tb3RoTFdsZWZQbWtoT0F3bjFpNU1pUkZDMWFsTmpZV0w3NzdqdE1UVTJaTm0wYWtDVTRPWDM2TklzWEw4YkN3a0twTDBXbWV2WUFlRnhjbkNRT0tWdTJyTXIrMzd4NXc4MmJOL00xNWpObnprZ2xBdzRjT01DT0hUdll2bjA3NzkrL3AwaVJJbEk3ZlgxOTZYdE5UazVXV2FhbzladWQ3TUgxNTgrZnMzNzllb1lNR1VMTm1qVzFHbHVyVnEyb1hyMDZjK2ZPMVJnSXlZMzgvallnUzNpZ21LVFBXU0xqOU9uVG5EaHhndWJObTFPOGVIRStmdnlvMWhwWlVVNGlLaW9LZ0hMbHlsR3paazNKdFNBNU9Sa25KeWVTa3BJQWFObXlKUTBiTmxSeU5MRzJ0Z2JnM2J0M1NuMy84Y2NmQUVwQkhvRkFJUGlyU1U1T3BrZVBIaHc3ZGd6SXl0NDJNakxpNE1HRG5EbHpCZ2NIaHp6N21EbHpKcXRXcmNMQ3drTHBmaE1iRzB2Nzl1MjVkZXNXT2pvNlZLeFlrYmR2MzNMa3lCR09IajJLdjc4L3c0Y1BWK3JyeXBVcmRPellrYmk0T1BUMTlhbFFvUUl2WHJ3Z01EQ1EvZnYzYytyVUtlclhyNiswelpJbFN5UUJuWUdCQVNWS2xPRHExYXYwN2R0WGJZYjZrQ0ZEMkxObkQ4ZU9IU01oSVVFbFl6MGpJME95b0I4NmRDaG1abVk4ZXZSSWNpNVFvSGllVXl4LzhlSUZhV2xwS281SVhidDJsWVNSQ2pwMDZLQlZsbjVHUmdhbFNwWEN6OCtQZHUzYU1YVG9VT2JObTBlVEprMjRjK2NPZm41KzlPblRKOWRTVWRtNWVQRWk1OCtmcDN2MzdwOTEvOUhWMVpXZUJ3b1dMQ2o5cmU1NU1UTXprNDRkTzdKdjN6NWV2SGpCaXhjdktGaXdJRU9HREZGYmttam8wS0hjdVhPSGtKQVFURXhNU0U5UFo5S2tTZWpyNjMvUk01MjJ0RzNiVm5KeUFqaDE2aFF5bVV5cGZNUHAwNmYvRXFHQk5pak91ZUk1czJUSmtrcmZnK0s1TXo4bDRRUUNnZUMveE9YTGw5bThlVE5yMXF4UkVhdm54YWxUcDBoTVRGUnhtengvL2p3M2J0ekF5Y2xKdWsvKzAzajI3QmxMbGl4aDBhSkZtSm1aL2QzRHlaTkRodzRSRnhlWFp3bWtmeElLOTZqQmd3Y3J1VGNwR0RKa0NNYkd4dmo2K3Y1alhjRGk0K054Y1hHaGE5ZXU5T3JWNis4ZWprQWdFUHdsS055QXUzVHBvdlJ1bUowclY2NFFGaFpHNzk2OTFUb2w1NWNtVFpxUWxwYVdaNXptMzhUNjlldlp0MjhmeTVjdlYzc09MMTI2aEkrUEQ4N096clJzMmZKdkdPRmZRMEpDQWdZR0J0KzBMQ05reFVYYXRHbEQ5KzdkMWE2L2UvY3UyN2R2eDluWm1Rb1ZLdVRaWDNwNk9wbVptVW94MU16TVRMWnUzWXFGaFlVVUM4bEpWRlFVWm1abS85aG5INEV5L3pxaGdZR0JBV1hLbE9IeDQ4Zk1uVHVYZ2dVTEVoY1h4NUFoUTdDeXNwSW1oenQwNkFCazFTRzlmZnMyL3Y3KzdONjltOFRFUklLRGcrblVxWk5XKzNOemM4dlhqLzNhdFd0NXRqbDA2SkEwdVR4NjlHaXQrOSs4ZWJOa3lhNk9rSkNRWExmZnYzOS9yZzRENmdMSzJlbmV2YnZHQzlDMzRPclZxeFFyVmt3cFd5c25pakVybkJzdVhMaUFYQzZYTEgwaHk0MUFZUitjbkp5c2Nwd3BLU25TM3ptRHkzcDZla3JsSDk2L2Y4K2xTNWVBckJldG9rV0xFaE1UUStuU3BWbTJiQm5HeHNaa1ptYXljdVZLWHJ4NHdhcFZxMVRHck5oZjlzbUxoUXNYRWg4ZnIvRTRRMEpDOHZ4K2M5SzRjV082ZGV2RzdObXpxVk9uRGg4L2ZtVHIxcTFFUmtZcUNWRytsSjA3ZDdKOCtYSVNFeE1sTytiY2VQRGdBV2ZQbnVYOCtmTXNXclRvcy9hWjM5OEdaR1ZHNXVYSWNmNzhlY3FYTDYvMU9GNitmQ2tKSlY2OGVFR2ZQbjI0ZWZNbWMrZk9aY21TSllTRmhiRnAweVpPbmp5SnY3OC9lL2Z1SlNJaUFrQkY5UFA4K1hNQUtsYXNxUFgrQlFLQjRHc3piOTQ4amgwN2hyR3hNVC85OUJOMmRuYm82ZW54N05rekhCMGQ4M1NEaW8yTlpldldyVVJFUk5DaVJRdmtjcmwwUFI0d1lBQzNidDJpZWZQbUJBY0hVNmxTSlRJek0vSHg4V0hpeEltTUd6ZU85dTNiUzlmaE4yL2UwS05IRCtMaTRoZzFhaFNyVnEzQ3lNaUl4TVJFUm84ZVRYQndNRU9HRE9IMjdkdlNzOVNSSTBja2tjSDgrZk9aTVdNR1JrWkd4TVhGTVczYU5MWDNxYzZkTzFPcVZDbGlZMk01ZVBDZ2lqTlJSRVFFcjE2OW9tTEZpclJxMVlydzhIQ3RiUExmdjM5UFptYW1WbTNMbGkycmxkREF3c0tDVzdkdVlXSmlBbVM1QkVSR1JtSm5aOGZIangvNTRZY2ZDQW9LVW5tMjdOdTNMemR1M0pBK2p4czNqaWxUcHRDMGFWT0NnNE9wVnExYW52ditIREl5TW9pTWpDUThQSnlnb0NEcFh0ZXBVeWRLbENqQnp6Ly96Smd4WTZRWDNhWk5tOUt3WVVPc3JLeW9WYXNXaHc4Zmx2cnk5UFRrMXExYnVMcTZZbTV1cnRHRktqZk16TXpvM3IwN3ExZXYxcXI5K1BIanBXZktsSlFVSlVjalFDb3A5cTBuQXZLRHdza3M1MWdWQ0tHQlFDQVFxSktSa2NHa1NaTzRmUGt5aVltSlNtNUUyckJvMFNMK2o3MHpENmRxYmYvNGQ1dUhpcENTMGtBYVZDcWRnd2FxbzFSVU5OQkFrNUlHUTBxVElrT1JZMGcwSEVXaURCR1JCbEhwcEpFbVRzVTV6U3BEbEttTWUrL2ZINjYxWHR0YWU5dEs1ejIvODY3UGRmbkRXczllYTlsNzJldDU3dnQ3ZisvWHIxOVRoQWJKeWNrSUNBakF3b1VMSVNVbGhSY3ZYc0RTMHBMdmNVYU1HSUhqeDQ4RGFIR2k2Y3drdzV3NWMyampZQTBORFRoeDRnUWFHeHZiL2J2cjYrdFJXVm1KbHk5ZjR1blRwM2o2OUNsS1Mwc3BiUlZqWTJOeC92ejViNzVXUjBkSHN1MVVXOExDd2xCUVVNQWpOQ2dwS2NHUkkwZUVQcjZCZ1FHbVRKbEMvcjUvLzM2VWxKUjg4L1VTeU1uSllmdjI3WlR0N3U3dWVQandJV2JNbUVFUkdyeC8veDR4TVRFd056Zi9Sd2ZhRXhNVEVSRVJBWEZ4Y1Vab3dNREE4RDlEU2tvS2dvS0NVRlZWeFZkb0VCa1ppY09IRDBORFE2TlRoQWFmUG4xcU4wZlRVYXl0cmZIeDQwZWh4dTdjdVJNVEprem8xUE1MNHNPSEQ5aTJiUnZrNWVYNUZqKzhmdjBhcDA2ZGdwR1JFVVZva0pxYWlwY3ZYMUtLQ284Y09mTGQ3Nk95c2pKUGUrdFpzMmJoMnJWcjMzWE0xcXhaczRZc1RDa3ZMOGVrU1pPZ3JxNk9oSVFFTXNidzd0MDdaR2RuZCtpNDh2THlwTk4zU1VrSjVYMDRldlFvdUZ3dXhvd1p3N05kU1VrSlVsSlNPSHIwS0E0Y09FRGJSck10bFpXVk1ERXhnYmEyTmc0ZE9rUnUvL0RoQSt6dDdkRzllM2ZrNStlVE1helcrMy8rK1dlTUdqVUs4Zkh4dEMwcUdmNVovT3VFQmtDTFVreGFXaHBTVWxLd3RMUkVabVltL1B6OEFBRERody9uQ1NLWGw1ZVRWVWExdGJWUVZsYnUwSTNMcjc4dFA0Z2tNajhJeTNTaXYycHdjTERRamdsRWIxWTZpb3VMY2Zic1dRQXRRVTluWjJkczM3NmR4OEkzSWlJQ1ZsWldmSTloWjJlSDMzNzdyZDNySUZSS2doQVZGZjN1UlZKWVdCaTh2YjBSSHgrUDgrZlBJelUxbGZKZUVWK1VrcEtTa0pXVmhaK2ZIK3JxNnRDOWUzY2tKQ1RnNnRXcjhQZjNKeTJLemN6TWtKNmVUbnMrSnljbnlrTkpSMGNIdWJtNTVPK0ppWWxrcGRqWXNXT3hhZE1tYk4rK0hYbDVlYVJ3SURVMUZZV0ZoWEIyZG9heXNqTGxQRVJRbWhoLzU4NGRoSVNFUUZwYW1xeUViNHVKaVVtN0FmVTVjK2J3L0M0cks0dlkyRmp5ZDAxTlRRRG9kS0hCOHVYTHNYUG5Ua1JIUjJQZnZuMjBWWW10SVFRVE0yZk9wSDEvaEtHajl3YlFVaG1wcDZmSE0rYnExYXM0ZnZ3NCt2WHJCMDlQVDBvTGg3MTc5K0t2di83Qzd0MjdhUVVBQ2dvS1lMUFpPSERnQUpuWU9uZnVIRlJWVmVIdDdRMW5aMmR3T0J6eUhwazFheFlVRlJWaGJHeU11TGc0MU5iV2t0V0doR09Gc0s0UURBd01ESjNOcDArZnlEbFVjSEF3Rml4WVFPNGJNR0FBa3BPVE1XVElFSUVMMUxLeU12ajQrSkFMVTNGeGNZaUxpK1BTcFV2SXpNeUVpb29LVWxOVG9hQ2dBQUJnc1Zpd3Q3ZkhsU3RYa0pLU2dzaklTUEw3MU4vZkh5VWxKVEEyTnVhWm44akt5aUlzTEF5Wm1abjQ0NDgva0oyZFRTNDJpZGRhVzF2RHc4T0RmRTMzN3QwUkhoNk9kKy9la1c0TkJPTGk0bGk0Y0NGQ1FrS1FtSmhJRVJyRXhjV1J4MlN4V0pnMWF4Ykt5OHZiZlQvSGpoMkwrdnA2L1BISEgrMk9iY3ZEaHcvSmhQQ1RKMDk0a3NPdEYyZ3NGZ3ZhMnRwNCt2UXBBR0RDaEFtMGN6UUpDUWxJU1VtaG9hRUJ6NTgvUjBWRkJiNTgrUUpYVjFjQUxYT0RreWRQOHJ5bXFLZ0l0YlcxbExrUmdaYVdGbGF2WHMzM2J5Z3FLb0tPamc1NXY4akl5R0RGaWhYWXNHRUR1YUQxOFBEQTBhTkhFUnNiaTRzWEw1TENncHMzYjJMY3VISGtzZkx5OHJCcjF5NE1IVG9VN3U3dXFLbXBFV3JPU25mTm8wZVB4b2tUSjRRYWIycHFTZ29OcXF1cktYTUJZazc0VHhBYXZILy9IcXFxcXVTOUtTOHZ6N09mbU9Nd1FnTUdCb2IvVmVnYzYxcHo5T2hSakJzM0RwY3ZYOGFqUjQ5bzJ5MFJTRWxKZlZNcm1ycTZPdHkvZngvOSsvZW51QWM4ZVBDQTU1ZzNidHhBY25LeXdPTnhPQnpVMWRWQlFrS2lYWGVkZ1FNSFlzYU1HYlJ6azE5KytRWHA2ZW5JenM3bWNWNFlOV29VOXU3ZGk1Q1FFRlJWVlpIUHZiWnMzcnlaeDJIcS92MzdGUEZCUnpBek0rTXJOS0NqcEtTRVo5N1hIcTZ1cmp4Q2cyUEhqdUhKa3ljZHVrWTZWRlZWS1VLRDI3ZHY0Lzc5KzFpNGNDRUdEUnBFZVUxb2FDalliRFprWkdRb2Jsa0VYYnQycFcwRCtuZENmSjVMbHk3OXIxNEhBd01Edzk4SkljQnpjSENnM2M5bXM1R2NuQXdaR1JuTW16ZFA0TEc0WEM3WnBsZ1FsWldWWUxQWlFoVXMyTnZiNDhTSkU5aXlaUXZmTVo2ZW5yaDI3UnBLUzB1aHFLaklkMXhkWFIycXE2dDVrc3RhV2xwa3NVQm5NV3pZTUxMbE1BRFkyTmlndHJZV3FhbXBrSmVYUjJGaElZNGVQUW8vUHorQjdjeXZYTGtDVjFkWDNMMTdGMkppWXBnelp3NlBxL1RPblR0SjUyWTZpQnhNNndMVHRvd1pNNFlpTktBcjB2ajA2Uk9PSHorT2lSTW44amlYWDdod0FRVUZCWHpiUHJZV2RDZ3FLa0piV3hzeE1URllzR0FCRWhNVElTNHVqanQzN2dqbExOb2FMUzB0VW1pZ3A2ZEgreGtlT0hBQUJ3NGM0TmwyN3R3NVRKOCtIVEV4TVJnL2ZqeTZkKzlPV3hqYnV0MjBuSndjbEpXVmNmandZUXdmUGh6cjFxMEQwREluQ2d3TXhPclZxN0Zod3daRVJVV1JyMjlvYU1EY3VYTlJYRnlNS1ZPbTBEcGlEaGt5cEZNRU4vNysvbVJyVDRidjQxOHBOQ0FVd0JjdVhNRHAwNmNSSFIxTjZYWDc1Y3NYaElhR3dzZkhCMVZWVlRBeU1vS3hzVEc4dkx3d2UvWnNEQnMyRExhMnRsaThlREZQTXI0dGxaV1ZIVnBBcmxxMWl1d2ozNWFYTDE5aXhvd1pxSzZ1UnZmdTNmSDU4MmVoajlzZVJOOWJhV2xwdkgzN0ZybTV1VWhQVDhmVnExYzc3UndFNDhlUHg5Mjdkd1dPOGZIeElmc0ZDK0xMbHk4OEFjKzJqZzNLeXNwNCtQQWhMbDY4aUkwYk4xSXFFZHUySVNDQzRVK2VQSUdqb3lObXpKakJZOE5zYVduWklYVmhXMXYveU1oSVNFaElvTEd4RWRPbVRjT09IVHRRV1ZuSk0xSFlzMmNQdW5idGl1M2J0eU10TFExcWFtb1lPWElrdWIrMW8wRkRRd05XckZnQkxwY0xWMWRYN055NWsvWTYrdmZ2VDdaQjRJY2dZVWR6Y3pNY0hSMEJBTStmUHhmOFIzZVFIajE2d016TURLZFBuMFpjWEJ6Rjlyb3RSTUptK2ZMbEFzZDE5cjN4MDA4LzhRUXJEaDQ4aU9qb2FLaXBxZUhhdFdzOGs1SFRwMDlqMEtCQnVIVHBFdlQxOVhIbzBDR2twcVpDUjBlSGNwMHVMaTd3OS9mSHlKRWpjZXJVS1F3ZlBwd25jRVAwQkhkd2NJQ3RyUzJXTGwyS3UzZnZJaVltQmprNU9XUlA4Z2NQSGtCS1Nvcm5YbUZnWUdENE83bDQ4U0lhR2hxZ29xSUNhMnRyeW40RkJRVllXRmkwNnc1alkyTkQyVWFJekpZdlgwNktERm96WmNvVXBLU2trSzVCclY5RHR5aVRscGFHdnI0K2twT1RjZWZPSFV5Y09CRkZSVVdrT0pEZkhHVE5talVVb1FIUUlrWUxDUW5CeFlzWDhmWHJWMUkweDJhemNlYk1HUURVd0dwQlFZSEFkbGtmUDM1RWMzT3p3QW83SlNVbHpKOC9uN0s5OWJtSXRreHR1WFRwRXV6czdQRG16UnZNbno4ZkwxNjhnSitmSDA2ZE9nVlhWMWRZV0ZpUWdRUWlPUHpISDMrUXpnbjE5ZlU0ZHV3WXp6SHI2dXJBNVhMSnY1L0w1U0k0T0JqaTR1S1VaUHFNR1RQNENnMmVQWHVHaW9vS0dCZ1lrSXYrMmJObmsxWDJlbnA2S0M4dngvUG56K0hqNHdNZkh4ODhldlFJVjY5ZXhlZlBuM2xFQmxWVlZWaTRjQ0VhR3h1eGVQRmlTRXBLUWxKU0VqVTFOWHpmMTB1WExtSEJnZ1ZZdDI0ZHp4eU5tQ3UzRm1QbzZlbmg4ZVBIS0NrcDRXbjEwWnI2K25yVTE5ZFR4TXB0eGFOL0p6VTFOVWhLU3NMTm16ZGhaR1FFTXpNenVMcTY0djM3OTVDUWtLQUVrWWg1SWlNMFlHQmcrRitrdHJaVzZJS1QydHBhU2x1bXRzVEd4bUxod29WSVMwdERWbFlXWHJ4NGdlcnFhc296Ky9yMTZ3QmFLdHI3OWV1SG1UTm5BbWh4Rm1vN2RzaVFJVHkvQytPcWNQZnVYZWpwNmNIZDNSMDdkdXhvZHp6UUVnL2dsOFJ2V3lWWVhGeU1UNTgrb2FLaUFrdVdMSUdDZ2dLVWxaWFJxMWN2cUtxcW9tL2Z2dWpmdno5ZkY1MkVoQVRhZVE0L3RtM2JKbFFTcGkwalI0NFVPQzlvQzUxQWNNU0lFYmgxNjFhSHowMHdiZG8wdkgzN2xySTlORFFVTEJhTDF1bWdxcXFLclA1ckhZQnZpNnFxNnQ4aU5JaU1qTVNLRlNzRWppRmFpZ3FMdHJaMmg5dUFNakF3TVB3M2FXeHNSR05qSXo1OCtJRExseTlEWDE4ZjZ1cnFwR0NSeFdLUno3MUxseTZocEtRRXMyYk5RbVZsSlcxU3RtdlhycENUa3dPYnphWjlGdkJEbUxITGx5K0h1cm82bVVoOTllb1ZidDI2aFFrVEpwQWllYUx3VUZ0Ym02ZVlzaTNIamgyanJPL0hqaDNiSWVmZnRoRHI3SEhqeHBIenNOYXVCVUZCUWFRcnBhR2hJWUNXZHRRQkFRR1FrNU1qQzBrSUdoc2JFUlVWaGFDZ0lEeDY5QWlpb3FKWXZIZ3hkdXpZUVdsZDNWNXh5Tml4WXlFbEpkVWh0NERXclpGYlUxQlFnT1BIajJQbXpKazhzYWlTa2hMYXRwdDBzRmdzUkVaR29xU2tCS21wcVZpOGVER1pRd0ZhQ29oYno5UFMwOVB4N05relNtSElnZ1VMZUlTaHljbkpsTUxvS1ZPbXdOTFNrakszR0RKa0NNNmZQNCtQSHovaTQ4ZVB0TzJlQUNBakk0TXNZbVd4V0lpS2lzS29VYVBnNk9pSUlVT0drR0xPVmF0V0lUbzZHdEhSMFZpd1lBSHAvR1ZuWjRlN2QrL0N5TWdJeDQ4ZnA4MXAwVGt4ZElUR3hrWTBOVFVKRkpzd2RJeC9wZEFBQUNvcUttQmpZd05UVTFPZUt2MEhEeDRnTEN3TU1URXhxS21wUWI5Ky9SQWVIazZxeWhZdFdvUmR1M1loS2lvS1RrNU8yTFJwRThhUEg0L0V4RVJhd2NHYk4yODZGSkRqcDVKLyt2UXBwazZkaXBLU0V2ajYrdUxhdFd0SVQwK0hxNnVyMEpYL3JhdWZXMU5XVm9iZzRHQllXVm5oNHNXTDBORFFRRmhZR0diT25JbEpreVpoNjlhdFFsKy9zSFR2M3AxV3lmejU4MmVCQzZTMnRLMjJvaU1rSkFUMzd0MURhR2dvUm8wYXhaUEFhSnRNQmxxK1NLeXRyZEcxYTFlSzZLTzlSWk1nN3R5NWcrenNiSmlhbWlJdExRMEhEeDZFbEpRVS9QejhJQ3NyQ3pjM042U21waUluSndkNzkrNkZoSVFFcksydG9hMnR6Wk9JSUw3Y3BhU2t3T1Z5VVZKU2duWHIxblY0d2RZUk5tM2FoT3ZYcjBOS1NnckZ4Y1U4KzdLenMrSHQ3UTNnUDNhNzkrN2RJN2NKODRWc2EydUwwNmRQNDdmZmZoTW9OTGh6NXc0S0NnclFzMmZQZG9VVFArTGVBRnIrUmljbkp4dzllaFFqUjQ1RVdsb2FPV25Lek16RXpwMDdjZmZ1WFV5Y09CSFhyMS9IdFd2WFlHSmlBbjE5ZmV6YXRRdGJ0MjdsQ1V3NE96dERVbElTYm01dWtKQ1F3S2xUcDVDU2tvTHIxNitURlp0ejU4N0Z6Smt6eWVvUTRqdmwwcVZMbUR4NU1yNTgrWUpidDI1QlIwZm5IOUhubVlHQjRYOFRJZ2c0ZXZSb3Z0OUZBd2NPRkhnTVJVVkYydmtVY2V6NCtIamFSRDhodml3dExRWFFFbmdsV3N4czJiS0ZObmhPQkhPSjF6eCsvQmhBaStNQlAzY1lmdFdKT2pvNjBOTFN3cE1uVDNEeDRrVnkzbmpseWhWOC9QZ1I0OGFObzFTaFpXZG5ZKzNhdFpDV2xxWlYyaE1LZVg1Q2dicTZPb3dZTVlJMkFCOFZGUVZSVVZFc1diS0VGTE5ObXpZTkhBNEhaOCtlaForZkgyN2Z2ZzA1T1RsRVIwZkR5c29LalkyTjJMdDNML3o4L0xCdTNUbzRPRGpBME5BUTN0N2VGRWNmb09XemFqdHYxZGJXUmwxZEhmNzg4MDhBL3hFbWJObXloWndYdElYTlppTS9QeCtabVprQVdrUVNkWFYxbURWckZsSlRVMmxmMDl6Y1RGazBqaG8xaWlJR1piUFpzTEN3d0xObnp5akhvSnNURXhEUFczRnhjWUhqM3J4NWczdjM3bUhSb2tWOFJRWkFpMWdZb0FwUStjMDFmZ1JzTmh1NXVibWtnMWxnWUNBQ0F3TWhKaWFHbVROblFrbEpDZTd1N2dCYTJqQzFYVjhRdnd1cUNtRmdZR0Q0dDlPL2YzK3l6ZWEzOFBqeFl4NVI1TzNidDNIa3lCRlNxTmRXWEVnSTBrNmNPSUhCZ3dlVFFvT084T1hMRjc2T2tzUnp2TG01bVc4c3FtMDdTQTBORGVUazVPRDE2OWZnY0RpVXVkMGZmL3dCQ1FrSmFHcHFRa2xKQ1VETHM2T2o3U1E2Q3c2SHd6T2ZLQzR1Um0xdExmazg3TmF0Rzk5cXVJNGdJaUx5WGNlZ2U3NCtmLzRjQ1FrSm1EdDNMbGxRTUgzNmRJd1pNd2JlM3Q3dzlmVkZkWFUxUm93WWdlenNiTW94d3NMQ3NHblRKckk0NFVlam9hR0JaY3VXVWJablpHVGd3NGNQbURadEdsUlVWRHAwVEdGNk96TXdNREQ4azlpN2R5K1BTODd0MjdkNXhJcVNrcEprckp3UTdwODdkNDV2dStwTm16YkIzOThmWW1KaVFvbml0TFcxMGR6Y0xKVFRqcXlzTEl5TmpjbTV6Y21USjNIcjFpMnNYNytlNHRUNExRanJCTWlQaFFzWElqNCtIZ2NQSHFTczlSTVRFN0Y1ODJZWUd4dnp0RWIyOFBCQVNrb0tQRHc4TUhueVpKNnEvL1hyMTZPNXVSbGR1blRCdW5YcjRPenNESFYxZFZSVVZKQmpLaXNyK1NiSTZSQW1ML2Y1ODJlaDhoVGZpN2k0T0JJU0V2RFRUeitoc3JLU0p5ZWpvcUxDRTgveTkvZEhYRndjUWtORGVZNGhLU25KSXpRWVBYbzBNakl5d0dhenlXMWNMaGNORFEwOHdwZ0JBd2FnVzdkdThQTHlBdERTeHFwWHIxNDg1MU5RVU1ES2xTc3BzYkd1WGJzaUtpb0tqbzZPbEdMd2d3Y1BJaTB0RGRPbVRRUFFNcThURXhQRDZOR2prWlNVeERmMktLakZ1RENzWGJzV1I0NGMrVWU0VC81YitGY0tEWnFibTJGcGFZbjYrbnJTTnJXNXVSa2ZQbnpBNHNXTFVWaFlpT0hEaDhQQndRSFcxdFk4MW0rcXFxcUlpSWpBenAwN3NYLy9mcHc4ZVJKY0xwZXZxNEVndXp4aEtTa3BnWUdCQVNvcUtyQnQyelpzM2JxVjdPZlNYbFZnYTRna2NGdDI3TmlCTDErK3dOSFJrYlNjblRKbENtSmpZeEVXRmticGdkSVpLQ3NyWS8vKy9aVHRCUVVGSFJJYWJObXloZWNMdmFtcENZR0JnVHhqcEtXbGNmcjBhWXdaTXdZYk5tekF6ei8vVEZianRYWUhJSEIyZHNiRGh3K1JrSkJBTG9MS3lzckE0WERRczJkUG5pL1c5bWpkQXNMTHl3djkrL2ZIeElrVGtaYVdCaGFMaGJDd01Nakt5bUxWcWxWZ3M5bllzV01IK3ZmdlR5YWZYVnhjNE9ycWlyTm56NUxxUXVJaElTa3BDU2twS1hoNGVHRDE2dFh0dWtSOEsvdjI3Y09CQXdmZzR1S0NXN2R1VVlRRzE2OWZKeXN0Q0c3ZnZvM2J0MjhMZlk0cFU2WkFYVjBkOSs3ZHc4T0hEL2xXZ0JEOUpwY3ZYOTV1UXYxSDNCdng4ZkZ3Y1hGQlVWRVJ6TTNORVJVVkJYRnhjY1RHeGlJd01CQzV1YmxRVUZCQVFFQUE3TzN0d1dLeG9LbXBpVHQzN3NEUzBoSnVibTQ0ZXZRb2R1ellBV3RyYThqS3lrSkZSWVZNdnJEWmJIaDRlT0RUcDA4SUR3L25DVlMwL2g0YU9uUW8rdlRwZ3pObnptRGZ2bjFJVDA5SFEwUEROd1dlR0JnWUdEcUxUNTgrQWFBbVUxdlRYcEt5N2FLQ2dGZ2tFQWxiZmhEUHlOYUxDa0pBME41cnZ2ZjZyYTJ0c1czYk5wdzVjNFlVR2hDdUNuUkJWNExmZi8rZHROZHZUWHV0RThhT0hjdFhvVDE2OUdqU1VVdExTd3Y2K3ZvQVdteVU0K0xpSUNvcWlsV3JWc0hEd3dPOWUvY0cwRktkdDN2M2JxeGV2Um9CQVFFSUR3OUhWbFlXeitLd1BTb3JLenUwZ0w1OCtUTG16NS9QRXpBWk8zWXNMQ3dzTUgzNmREeCsvQmhCUVVHVTE3MSsvUnIxOWZXMDdrWm1abVl3TXpORGMzTXpySzJ0Y2ZueVpmVHAwd2Z2M3IwVCtycUVKU1ltQmx3dWx4UkpmdjM2RldWbFpaVFBTNU9HQUFBZ0FFbEVRVlRla0lUd1FsMWRuV2Y3MytWb1VGaFlpSjkvL2huVjFkWGtOblYxZFZoWldXSFdyRm5RMGRGQlhsNGVWcTVjaWRUVVZKU1ZsU0VtSmdhTEZ5OG14eE1peDM5eS8yY0dCZ2FHSDQyMnRyWkFwNkgyOFBmMzV4RWE3Tm16QjN2MjdNR2tTWlB3K3ZWclVpUkpzSG56WmdRRUJPRDE2OWRRVWxMNnBuWktxcXFxcUtxcUVqakczZDJkRkp1MXhkRFFrS2Z3UVVwS0NtUEdqSUdWbFJVa0pDUnc5KzVkVW9qUTFOU0VsU3RYNHErLy9zS3paOCsrcVQxRVo5UFkyQWh6YzNQS2RtS2JscGJXTjcydmRMeC8veDUvL3ZrblQyTC8vUG56U0U1T3hwNDlleWp6M0txcUt1emF0UXNiTm15Z1BkN1dyVnZCNVhLeGQrOWVBQzBDMXZUMGRDZ29LS0NvcUFqNzkrK0hnb0lDOHZQemtaQ1F3Rk00OGVyVks3aTd1Nk5Iang2MHNiY2Z3WVFKRXloOXVZdUtpaEFYRjRmZXZYc2pOVFdWTXVjaFhHQy9WK2pCd01EQThFL0QxTlNVMHVZb0tTbUpYSk05Zi80YzU4NmRnNmFtSnUxenFyQ3dFR2ZQbnVWSmRBcnpYY2xpc2NCaXNYN285MnA4ZkR3Y0hSMXg3Tml4ZGdzQmZ3U3hzYkd3c3JLQ2lJZ0lKaytlREg5L2YxUlVWS0Npb2dJZlAzNUVZMk1qMkd3MmxpOWZqcnk4UFBKMWZmdjJoYjI5UFZhdVhNbFRLS0N0clEwakl5TkVSa2FTMnlaT25NalhnUUFBM056Y0lDNHVUbkZOYUUxWVdCaHUzTGpCczgzUzBwSjB2V3hMVzdkcURvY0RMcGRMTzU5eWMzT0RtNXNiWmJ1Q2dnS3VYcjBLRlJVVlNwTDh4WXNYWkY2bnBLUUViRGFiZEdRUUZ4ZUhycTR1N1hYTm1qVUxYQzZYek1YVTE5Y2pNVEdSRkhKKy9mb1Z6czdPME5UVXhQMzc5d0cwQ0J1STR1WFhyMTlqKy9idDJMcDFLMXhjWE1qanRoV3pxS3VyazBLRnRyU05xYW1vcUZBY05FNmNPRUViVy9udzRRTVo5eElXSXRiR0NBMDZqLy8rcXVBSHNHYk5HbHk1Y2dYOSt2WERnZ1VMOFBidFd4UVhGOFBBd0FBSkNRa29MQ3hFZG5ZMm5qeDVJdEMrWDBSRUJFZVBIdVg3VHdpMFdNMTJwUEluTEN5TUZCRVE5T3JWQy9yNit2anBwNThvWHlBZGFjMUFGeWkrZXZVcXdzUERNWHYyYkF3ZlBweG5uN201T2N6TnpYSHAwaVVBTFhZbGRuWjJmSS9mMWtibDcyRFBuajA4ZjM5dGJTMGxtUXkwV0xkNGVIaGd5NVl0c0xTMFJHNXVMbVJrWkNpVlpHRmhZVGg0OENCNjlPaUI4K2ZQSXlnb0NBVUZCV1RpVjAxTkRWT25UaFg2K2dpcnYwdVhMdUhDaFF2dzlmWGx1Ui9FeE1SNCtsay9lZklFWjgrZUphL0gwZEVSd2NIQjJMcDFLMHhOVFNFbUpzYmphQUR3Ny9QVW1xYW1wblo3U3JhRncrSEEwZEVSb2FHaE1EVTFoYSt2TDJiTm1rWHByYjFseXhieW9WcFJVWUgrL2Z0VHJJWUJ3Vi9NTEJZTFM1WXNnYWVuSjQ0Y09VTGJOL25yMTYrSWo0OEhpOFVTMk5PWm9EUHZqVStmUG1IT25Ebkl6czZHckt3c0RodzRnRUdEQnNIRnhRWHg4Zkg0L1BremxKV1ZzV2ZQSHRqYjI2TnIxNjc0L1Brei9QMzljZi8rZmFTbXBpSWpJd05Iamh6QjFxMWJzWGJ0V2pKb1ZGTlR3ek9KYUdob2dJaUlDSzE0NmYzNzk2U1Y4WUlGQ3hBVUZJVExseThqTEN3TUFEcGtLOG5Bd01EUTJSQ0pTRUhLNGZaY2J2Z2xNUWxyd2FOSGovTDAvT05IYXd2ZXYvNzZTeWpoSjdGb0lnUUhkQWphWjJWbGhSMDdkaUF0TFEwTkRRMWdzVmhJVGs2R2xKUVVUMTgrWVhqejVnMktpb3JRM055TVY2OWVVV3o4QVBDdFRoU0VvYUVoREF3TXdHS3hVRkJRQUQ4L1A3NWowOVBUMGRqWVNFbWE4Nk9pb2dKdjM3NmxXRGUzcGJTMEZNdVhMOGVXTFZzZ0t5c0xkWFYxVEo4K0hlTGk0dkR5OG9LRGd3UDVQTHQwNlJJU0V4TXB4eUFxUCtuMmFXcHF3c3pNREhaMmRvaUxpOE9FQ1JOZ1oyZkg0MkRXV1VSRlJVRkRRd05UcGt4QlEwTUQxTlhWb2EydFRjNmRDUWdyWmNLcGlJQm82eVNvcjJObklDY25oL3I2ZWt5Yk5nMTZlbnJ3OVBTRWxaVVZUK1dIb3FJaXRtL2ZqdFRVVk5UVjFXSEpraVc0ZlBreVFrTkQwYVZMRi9KL2s4UGgvTkJyWldCZ1lHQm9uM2Z2M2xIc2l3WE5zUVlOR2tRYkxILzE2aFVPSFRvRUV4TVRUSm8waWJLZm4vaEFSRVFFSVNFaG1EWnRHalp1M0VpS0wzeDhmSkNmbnc4L1B6K2g1dzgvR2tsSlNlVG41d05vbVR2cDYrdERXVm1aREk2M0Z2Ui9MMnZYcnNXdFc3Znc1NTkva3EyK2poMDdocXRYcnlJd01CQ3BxYW1ZUFhzMk9UNDJOaFloSVNHa2ZYQnJzck96a1pTVWhQWHIxNU8yMVY1ZVhwQ1ZsY1d2di80S1cxdGJzTmxzWEwxNkZUWTJOdGkrZlR1bVRwMEtOVFUxMU5iV3d0TFNFclcxdFFnUER4ZllVN3UydGhiZTN0N28yYk1uTm03YzJHbnZCWUdIaHdjYUdocXdiZHMyU3ZDL3RyWVczYnQzcDRoWkdCZ1lHUDROT0RvNlVyN2ZjM056U1hHYm41OGYyR3cyOXU3ZFN4WXF0Q1l1TG80blJ3QzAyUG56Y3dwc1BZYkQ0VkFzOGR1eWMrZE8wbm1vbzlUVjFhRzB0UFMvWmlzL2NPQkFjRGdjY0RnY01uY25KaVpHT21UMjY5Y1A4dkx5ZVBUb0VYYnMyRUU2TkxxNXVWR0tGVGdjRHNyS3lsQlVWRVE1eDRJRkM1Q1RrME01LzdoeDQ3Qi8vMzVJU1VsaDBhSkZ0TVdXdXJxNnlNek1wQWdOMkd3MlJFVkZFUkFRUUc0ckxTMkZ0N2MzVEUxTmVmSk9VVkZSdUgvL1BvOWc4Tk9uVDNCM2R4ZTRMaWZhWHJUbDExOS9wZVJjaUhZS2lvcUtBdHRGN05temgzVGI3TktsQzV5Y25NaDdzVStmUHZqOCtUTmNYVjB4ZVBCZzlPN2RHeEVSRWRpOGVUTkVSVVhKVnB4dDQyTHg4ZkVRRlJYOTdybFlmWDA5Mkd3MmpoMDdScGxyeE1mSFkvSGl4VEF6TTRPenM3UFFqdUNNMEtEeitWY0tEY1RFeENBdUxrN2FvWnFZbUtCZnYzNFlOMjRjUm93WWdlN2R1MlBCZ2dWQ0hVdEtTb3IyWVVCZ1lXSFJJUlYzWm1ZbVJXZ0F0TmpCL0locXA0OGZQMEpHUmdZSERoeG9kK3pNbVRNRjluOVBTMHNqVlV2L1JKeWRuWkdXbG9ZNWMrYVFYMkNFTFRIeCs4T0hEd0cwdkMrblRwMkNob1lHREF3TU1HalFJRXlhTkltc3BQemxsMTlvcXc4Sjh2UHpjZUhDQmZMM3RMUTBLQ2dvWU4yNmRiUko5T3ZYcjhQVjFSVzZ1cm9ZT25Rbzh2THlVRjlmajdxNk9oZ1pHU0VtSmdhUmtaRll0V29WNVpxRklTd3NqRXhHQzB0VVZCUkNRME14ZS9ac25ENTlHaUlpSWhBVEV5T3I3eFFWRmNuN2grakZURXd3V2xzTjE5Yldvckd4c1YwbEpTRTBpSW1KZ2IrL1A2VUhablIwTktxcXFqQno1a3hLUmVEMzB0NjlJU1VsaGI1OSsyTEJnZ1VJQ0FoQWRYVTF0TFcxd2VWeVlXQmdnTldyVjJQKy9QbVFrSkJBY1hFeC9QMzljZURBQVZSV1ZtTHExS240OE9FRCt2ZnZqN1ZyMTJMKy9Qbnc4L05EUWtJQ3pNek04T0xGQyt6Y3VST2ZQbjFDVUZBUWhnMGJoa1dMRnZGY1gzaDRPRXBMUzNrU0VTdFhya1JRVUJBMmJ0eUlwMCtmUWs5UEQ0TUhEKzdVOTRXQmdZR2hJeERXcG9JcytscXJ5VHVDdXJvNm5qeDVJdlRyRlJVVklTOHZqOHJLU3VUbDVRa2xOQ0N1bitnblJ5ZjRFblIrVlZWVi9QTExMOGpJeU1EbHk1ZkJZckh3K2ZObldGcGFkcWpLUHk4dkQ5T25UMGRaV1JtQWx1cXc5UFIwREI4K0hGZXVYRUZGUlFXK2Z2MktaOCtlNGVlZmZ4YjZ1QVJyMTY2RnY3OC9nb09ESVNFaFFSRjNjRGdjTkRVMVljS0VDUjBTc0FVSEJ3TUE2WjdBajlMU1VseTZkSW5zQ1UzTXZRZ0w0OVpNbno2ZFZpZzVkdXhZbEplWFV5by9Xek53NEVDTUdUTUdxYW1wdUhMbGl0Qi9oN0Q4L3Z2dktDZ293SysvL2dvV2l3VkpTVW5vNmVraEpTV0ZJZzY1Y3VVS1dDd1d4bzBieDNNTTRtLzcwVUtEbmoxN29yeThIRjI3ZHNYcjE2L2g2ZWxKTzQ1b1MySnZiNC9rNUdTY09IRUN0Mi9mUm01dUxpbVViVzJqeU1EQXdQQy9ncXlzTElxS2lyNzcrOXJXMWhiejU4K25uV084ZmZ1V01sL2dGOEFQRGc0bW43dXQ0ZWRDcEthbVJ0dUs2ZHExYXpoMDZCQW1UNTZNVFpzMlVmYjcrdnBTdGhFOWI0Y09IWXJGaXhkRFMwc0w3OTY5dzl1M2I3Rm56eDRZR1JsaDBhSkZlUGZ1SFJrbitGYXNyYTFwM1l2NFFjUXFXc05pc2NpaW1nY1BIdURMbHkrUWtKQ2dGTnAwQm52MzdzV29VYVBnNnVxS3c0Y1BvN3k4SEJjdVhNREtsU3NSRnhlSE5XdldJRDA5bmJUL2pZaUlnSnFhR2t4TVRDamlUOEoydTF1M2J2RDM5MGRaV1JtdVg3OE9IeDhmM0xsekJ4Y3VYTUQyN2R0Smw0MEpFeWJBeE1RRW1abVpXTGh3SVhKeWN1RHE2dHF1MlBYbzBhTmtrY2pZc1dONStqZC9ML2Z2MzBka1pDVFUxTlNFS2haaFlHQmcrRi9oNmRPbk9INzhPSVlQSDQ2NWMrZlNqaUVjbFZzbk9xdXJxOGwyQy93Z0hLM2JHK2ZnNFBETlFvT09jdURBQVRnN083Yzc3c3FWS3pBME5HeDNuSzZ1TGs2ZlBnMGxKU1gwN05rVFBYdjJoSUtDQWs5czQ5T25UeGcyYkJpa3BLVEkzQnlkMi9lYk4yL1ExTlJFVzl4UldscUs2ZE9uMDI0bnFLMnRwUjBqeUkxVFhGeWN4ODJvb0tBQTN0N2UwTmZYNTlsKzU4NGRQSGp3Z0dmYjY5ZXZLVUxRTFZ1MjRONjllK1R2QVFFQjBOSFJvWnpYemMyTlBKYVhseGN1WHJ4SUZrVzBsNzhzTEN3a0N5clliRFpldm54Si90N1EwQUJKU1VteWFGbE1UQXpUcGsyRHI2OHZsaTFiQmo4L1B6TC8ycFpKa3lhUmJUUy9GVk5UVTV3L2Y1NTJuNHFLQ2laT25JaWtwQ1FrSlNWQlgxOGZMaTR1TURNekUralcrSGUydWZ4ZjRWOHBOQWdNRE1TaFE0Zkl5anQrckZ1M2puYnhCb0JzcjlDYVE0Y09rUUZvSW1pNmZ2MzZEbG1NM3J4NUUwQ0xSUnF4aUEwSUNPQ3B6R3ZOMXExYmhUNStUVTBOSmRrN2QrNWNORFkyOGxVNnRSMHJxQnFzcEtSRWFLRkJjWEV4N2JGYVc3cDJOcUtpb3NqS3l1SjV2K3JxNnNqZ01OQVNmRGMyTnNiUW9VT2hycTVPK1pJbEhoS21wcVlDbFlHUmtaRThRZ05MUzB0b2FXbFJrdWNFTGk0dStQTGxDKzdldmNzM1dlemg0UUZyYSt0dkVocm82dXEyYTJYVTlpRzFmUGx5TkRVMVljV0tGZVQ3d0dLeHlDOWFGb3ZWN29Ta3ZMd2NHaG9hbUR0M0xpSWlJZ1NPMWRUVXhOaXhZNUdibTR0VHAwNVIzRE9JTmlIMjl2WUNqL010Q0hOdm5EcDFpbWYvaFFzWE1ITGtTUFRxMVF2TnpjM0l5c3JDc1dQSGtKU1VoS2FtSmhnWUdNREx5d3NHQmdZQVd2cHREUnc0RUZwYVd2ajExMS9oNitzTFVWRlI5T3paRStQR2pjT3laY3NnSWlLQ3lNaEkvUFRUVCtSNWJ0NjhDVGMzTjdpNHVQQUVhb1lQSHc1VFUxT2twYVVCQUczLzhkWnd1VnpHN3BpQmdlR0hRbFRDUFhueUJPbnA2WlFleGk5ZnZrUnljdkkzSGR2WTJCaXBxYW1JaW9yQ3pwMDdvYXlzVEJuVDFOUkV1aEt3V0N4TW5Ub1ZDUWtKOFBmM2g3bTVPZTEzWU92WDZPam9vR3ZYcnFpcHFVRlFVQkJwVTB0UVgxL1BvenFuWTlteVpjakl5TUNaTTJkSWhibWd0Z2x0U1V0TGc1V1ZGWHIxNmdVSkNRbHdPQnpJeWNuQjBOQVFKMCtleE4yN2Q4bkFzNWlZMkhjSGJlL2Z2MCtaejZhbHBXSFdyRmtkT3M3Smt5Zmg2K3NMS1NrcHNvMEFBTnJrTk5GRzRFZUw0OWFzV1lPMWE5ZDJxTDlpUndnSkNZR01qQXlQVGZHcVZhdHc5dXhaSEQxNmxMeC9YcjU4aVFjUEhtRENoQWxrZFNQQjMrVm93R0t4K001Qlc1T1ltQWdSRVJIczNMa1R1M2J0Z3FXbEpRWU1HSUN1WGJ1U0FTNGlPUFAwNlZNTUd6YnNoMTQzQXdNRHd6OEZYVjFkUEgzNnRGT1BXVnBheWhQbmtaT1RJeTFtQ1M1Y3VFQ3BoQU5hcWlUYnhsTUVpUU5yYW1vb0RnZ0F5TCtwdUxpWWRqOWRpeVk5UFQyOGVmT0cvRDBtSm9iSFpURXpNeE45Ky9ZRkFNeWJONDlzU1VWM2ZBSVJFUkdLNncvUU1yZnNTSkhCN2R1MzhlREJBNzc3Vzhkb0NQTHo4OXNWU2RLeGRldFdpbDN5OE9IRHNYcjFhb1NGaFdIMTZ0V2tPNVNOalExR2pCZ0JYMTlmT0RrNUlTOHZEems1T2NqSnlZRzN0emR0YkpKd2hQRDM5NGU4dkR3K2Z2eUlRWU1Hd2RuWkdmWDE5YkMwdENUUFAzYnNXSVNIaDhQS3lnb2FHaHFvcmEyRm5aMWR1MVd2UUl2YmtvU0VCT1RrNURxbDlTdEJjM016MlNJME9EaTRVNTBqR0JnWUdQNi9jL3YyYllpSmlTRW9LSWh2ckphdW9ucmd3SUh0T2hacmFHaWd1Ymxab0NpL05XdzJtOHcxRUM3S0RRME41SG40NWFRQTRkdnFjVGdjc05sc21KaVkwRG9lNWVibTR1N2R1eDF5YlJ3L2Zqd2VQSGlBbHk5ZjhrM3FaMlZsWWNpUUlXUTdUY0t0ajNoUEd4c2J5VGJOUkJHSG5Kd2Npb3VMSVMwdERUazV1WGJmYjBGamdvT0Q0ZXZyeTlPbTRVZlFwVXNYeU12TDQ4T0hEOGpKeWNIbno1OXB4L1h1M1p0c0lkQzllM2VJaUlnSUxieU1pb3BDYkd3c0doc2IwZFRVUkdtZElDTWpBMzkvZjNMODNMbHpzWHYzYnFTa3BLQ3hzVkdvSXVjZmdZR0JBYkt5c3BDZG5ZMDllL2JnMHFWTG1EdDNMb1lORzRidDI3ZGowYUpGdFBNd3VwYmFETi9IdjFKb0lPZ0xzclZpbk1WaThWWHowTjJBNmVucFBPb1pVVkZSaEllSGQvajZXbHVLQUMzV0pQeXVtYTQ2bmgvRVE2TTE0dUxpc0xhMjd2QTFmaTgxTlRXMGxXdEF5K2Z6bzJ4SjJqNEF2Mzc5Q2lrcEtYTDd5SkVqK2JvMmZJdEZNUUZkcjdyV2JOcTBDVkZSVVJnK2ZEaDY5ZW9GSlNVbG5wK0lpQWdjT25RSXo1NDlRMTFkSGM4MUMwSkNRZ0tEQncrR3Fha3BqejAvSFhGeGNXUTFKMEhiQkVaVlZWVzdBcDNXS0NrcFlkS2tTWWlLaXNMV3JWdmJUU29zV2JJRXVibTVTRXhNNUJFYVhMdDJEZm41K1JnOGVEQWxjZFZadEhkdnROMC9kdXhZM0xoeEErZk9uY1BaczJkUlVWRUJLU2twTEZteUJQYjI5bVNnSkQ4L0g4N096c2pNek1UdzRjTngvLzU5U0VoSThMeVA3OTY5dzdsejU4QmlzUkFTRWdJWEZ4ZU1HREVDNzkrL2g3VzFOWHIxNmtVSk9nRXRiUi9TMHRJZ0ppYkdkMkpRVlZXRkRSczJJQ2twQ2FxcXFqaDY5S2hRNmxBR0JnYUdqakpod2dSU01MWml4UXJFeHNhUzN6ZjM3dDJEbFpVVnBLV2x2OGxlejhyS0N0N2UzaWd1TG9hNXVUbU9IVHVHb1VPSEFtaFpISjQvZng0K1BqNDhLdTVObXpiaHpKa3p1SDM3Tm14dGJlSGo0ME1LNUQ1Ly9remEwRVZGUlFGb0VmQ3RYcjBhZ1lHQjhQZjN4NEFCQTBpeDNmdjM3MkZyYTl1dUlOTGMzQnhkdTNaRlJrWUdtcHViMGF0WEw3SnFyUzFMbGl5QnFha3BsSlNVME5qWWlLMWJ0MkwvL3YzUTE5Zkh1WFBuWUd4c2pQcjZlbVJsWldIYXRHbVlPWE1tRmkxYWhLeXNMSWlKaVVGZFhaMXY1ZUxmeGZQbnorSHA2WW5vNkdnQVFGQlFFTTljb2srZlBoQVRFOE9wVTZmUXZYdDNORGMzSXpJeWtyYTZ2eTNoNGVHazFYRmJpb3FLVUZkWHgxZjBhV1JrOUVON1JkNjdkdzluenB5Qm5aMGRqNUJoK3ZUcDZOT25EeUlpSXVEaDRRRnhjWEVjT25RSVFJdm90QzN0QlcvYzNkMFJIeDhQZDNkM2l0dFJaM1B4NGtYazUrZkR3TUNBRlBKa1pHU1FDMnppR29uL2dWbXpaa0ZUVXhNWEwxNzhvZGZGd01EQThFOUFYMTlmcU42dW1abVpxSyt2RitvWjFIWmRMU2NuUjJuZFdWNWVUaXMwNk51M0w4VmhVVkFpOTk2OWV6eGk5cllFQkFTMEs2WWtzTFcxRmRoS3FqVWpSNDdFZ3djUHdHYXpCWjVmVWxLU2RuNW9ZMlBUSVhlbGJkdTJDUlFhRUhFMkRvZUQ1Y3VYdzhURUJQcjYrclJGTUdWbFpVaE9Ub2Flbmg2MHRiVXArK20yQVlDbnB5ZGlZMk94ZnYxNnZILy9IdVBHalNNL0sxOWZYMWhhV2lJa0pBUTNidHlBakl3TTFxeFpRM3Vjb0tBZ0JBUUVvRnUzYmpoOCtERFdyVnVIME5CUVNFaElRRUpDQW5GeGNlVFlwcVltVkZSVVFGcGFHclcxdFdDeFdORFUxRVI5ZlgyN0NYNURRME9VbHBaQ1VsS3lVNFdQZS9ic3dhTkhqMkJpWWdJek03Tk9PeTREQXdQRHZ3RWJHeHZNbWpVTHo1NDl3OWl4WTVHU2tnSlZWVldlTVlUUTRFY25PcTlkdTBacEU3MTgrWExTVWVqWnMyZVUxeEFPUWgwVmtkbloyZEhPa2J5OXZYSDM3dDBPSGV2MzMzOXZkNDBjSFIyTklVT0dRRnRiR3c0T0RnZ0pDYUVVZ3JCWUxKaWJtNVA1TVJhTFJjWlozcjU5U3l1dWIrMW9VRlZWUmZuc2dKYUNBMlZsWlZxUlFWTlRFMDlTbm1oVGZlUEdEWjVjNUxObno4RGxjbm5HMG9rSWlGYnJpWW1KZkYzYTM3NTl5MU9BM05EUWdPYm1acDV0NjlldnAzMnR0N2MzREF3TThPTEZDNnhkdXhiVjFkV3d0YldGbVprWmpJeU1jT2pRSVRJK1IrRHY3NDl6NTg0aEp5Y0hVNmRPcFgyUGRIVjF5ZmQzL2ZyMUhjcHpBa0JxYWlwbXpweUpJVU9Hb0x5OFhHRE9hc0tFQ2JoNDhTSnUzcndKVjFkWFhMOStIZGJXMXZqamp6OW9IYnlJZTV3UkduUWUvMHFoQVVGRFF3TWVQMzZNMjdkdjQrYk5tN2g1OHlZMmJ0eUloUXNYZnRQeFVsSlNhTGR6dVZ4a1pHUkFWVlVWV2xwYVBQcytmLzZNeDQ4ZlkrTEVpUjFLNEJKVVZsWUszWnJodngyTWJvMm1waVlLQ2dyKzI1ZUJtcG9hdm5aK3IxNjl3cDA3ZDhnZlRVM05EbFVsdHFZOVVZQ2xwU1Z0QUpwZzQ4YU5jSEp5Z3FLaUltcHJhd1dLWlZxanBxWW05UHRNOUlnU3hLdFhyMmlyU0FXeGZmdDJwS1NrWU5ldVhUaDkrclRBc1lzV0xZS2lvaUxGM28rb0N0eTBhZFBmVnBYUDc5Nm9xS2pBbENsVGtKK2ZEeTZYQzFGUlVVeWFOQW1XbHBhWU4yOGVXYTJZbloyTjBOQlFzanB3OCtiTmNITnpveFhSOU9uVEI2OWV2Y0tCQXdjUUZCU0U2T2hvekpneEF5OWV2RUJKU1FsKy8vMTNTaFZrUWtJQ0FnSUNJQ0lpZ3VibVpoZ2JHeU03TzV2eStheGJ0dzZ4c2JFd056ZkgzYnQzWVdabWhzTEN3ZzUvamd3TURBekNFQjBkRFFNREF4UVhGMlBTcEVubzBhTUhXQ3dXeXNyS29LT2pneFVyVm1ESGpoMGQvaTd2MXEwYjR1UGpZV0ppZ2x1M2JtSFlzR0ZRVlZXRmpJd00zcjE3aDdxNk9rci9XVjFkWFFRRUJNRFoyUm5IamgzRDhlUEgwYTlmUDNBNEhMeDkreFljRG9mUy9zclQweE8vLy80N2NuTnpZV3RyQzJkbloxSVpMaTh2ajlEUVVDeGV2Smp2ZGNySXlHRGV2SG1Jakl3RUFMSW5IUjNTMHRLUWxwYkdqUnMzc0dIREJ1VGw1Y0hXMXBaUzlhV29xSWdiTjI3QTN0NGVFUkVSdUhQbkRqdzhQQVJXMzdXZXl6bzRPTFRidmtoWWdvS0NBUHpINFlrUUdVaElTTURmMzUreU1PM1dyUnY4L1B6ZzV1YUc3ZHUzQXdEazVlVVJHQmhJRVRlMjVkeTVjM3puMWdUOG5NZWtwS1IrbU5EZ3hZc1htRHQzTHJoY0xrYU1HSUdUSjAraXJLd01IejU4d1B2Mzc5SGMzSXpTMGxLY1BYc1dob2FHQ0FzTGc1eWNITzBja25BMDRQZjVwS1Nrb0xDd3NGMVJ4dmZDWnJOSlp5c1hGeGR5dTZpb0tEa1hJZ1FWSHo5K1JGTlRFOTYrZlN1d3BSb0RBd1BEdndsK3o1dTJhR2hvb0tTa2hHOVJ4ZmRDMkNnVGprSENNbnIwYUlvMVA5QVMwUGIwOU1TMmJkdnd5eSsvVVBiVHRRbWxjOUlMQ1FrQmg4T0JvNk1qWmQrREJ3OGdJaUxDVTVUajRPQ0F4c1pHSERseUJBQjlJVTluYy9QbVRSUVdGa0pIUndkbFpXVjQvUGd4b3FPakVSa1pTVjVIYSs3Y3VZUGs1R1RNbXplUHR1MEVQM3IwNklHZE8zZVN6OVBBd0VCeW40V0ZCZmJ2M3c5M2QzZDgrZklGOXZiMmZGMGlpYm5CaHc4ZnNIMzdkdGpZMkZERXF4d09CMmZPbk1HT0hUdncvUGx6YUdob3dOSFJFY0hCd1hCMmRvYVBqdzlzYkd5d2JOa3lEQmt5aE84MWQ2VEZsekJjdVhLRmJOTkVPRDhkT1hLRVVsMUxPRjY5ZlBtU0lySUJXcElDUDFJNHlzREF3UEFqcWErdnAxUzZFNjZIQUtDc3JJekxseS9qL3YzN01ETXp3NDBiTjNqaUFHMnQyK2ZPblV2cnpOT1d4c1pHY0xsY29VUUFNMmZPaEorZkgxbmM5dVRKRTZTbHBXSDI3TmxrNHJodG5BVm9meDM3ZHhJWUdFaEpyaWNuSi9PNExRRXRjemt2THkrOGUvZU8vQnhFUlVYUnExY3Z2aTZJUFh2MkpOc0R0RVphV2hxREJ3K0doSVFFdW5UcFFqdEdrTE5pWTJNamR1L2V6Yk5OVmxZVzE2OWZ4L1hyMXlubmFqMzJXd3RoNWVYbEtlZHNpNDZPRHVYOFFJdHo0NlpObXhBWEY0Zm82R2dzWGJvVVNVbEpPSGp3SUhSMWRiRnIxeTVNbmp5WkhILzI3Rm1zWDc4ZXpjM042TmV2SHpJeU1xQ3BxWW5ObXpkai92ejVVRkZSQWRBeTF5TDQrZWVmeWZ0S0VIZnUzRUZoWVNHQS84eUhXd3N4Mm1QOCtQSEl5c3BDZW5vNi9QejgrTGIwWUZvbmRENy9PcUZCVTFNVEhCd2NrSk9UZzd5OFBQS21FUk1UdzVneFl5aXE4Ty9oeTVjdmlJcUtRa2hJQ0o0OWU0YWhRNGZpMGFOSFBJbkdUWnMyNGZqeDQralJvd2ZtekptRGVmUG13Y2pJU0dqeFFFZjRub3A4b0VVVThlN2RPNzc3aGZreUFGcVVjdDk3TFFUZnN5QnFhbXBDV1ZrWnFhaXFyS3pFNGNPSGNlZk9IZHk5ZTVkSG5hYW1wdmJESzhrRTBUckpYRnhjVFB1UWJ3Mlh5eFg2ODZDRFVNbTM1dEtsUzNqejVnMk1qWTFSVTFPRDkrL2ZvN3k4blB6NStQRWppb3FLQUxRbzZLNWR1NGJTMGxKU2xaZVltRWphN05iVjFaRkJrdGJJeXNyQzNOd2NUVTFONVAvbTQ4ZVBrWm1aQ1VWRlJaaWJtL08xSTVLVWxDVHRyNEhPdlRkYW82aW9DQU1EQXhnYUdzTFEwQkNUSmswaVA0K1NraEljUG53WVI0NGNRVjVlSHNURXhEQi8vbng0ZUhpMDYrWWdKeWVIWGJ0MlllM2F0WmcyYlJwWklUaGd3QUFVRlJWQlIwZUhUTXdsSlNWaHlaSWxrSktTd3ZuejU3Ri8vMzZrcHFaaSt2VHBTRXRMSTZ0dDJHdzJrcE9Uc1hEaFFzVEV4T0RHalJzd01EQkFabWFtd0VRWkF3TUR3N2N5Wk1nUTVPYm13dDNkSFJjdlhzVG56NS9SdDI5ZnJGNjlHanQyN0VCSVNBZ0FmRlBQM29rVEorTHg0OGZ3OGZIQjVjdVg4ZUhEQjBoSVNFQkRRd1BUcGsyakxDUUJ3TW5KQ1dQR2pFRmdZQ0J1M2JxRnQyL2ZvbXZYcnREWDE0ZVptUm5XcmwzTE0xNVdWaFpaV1ZudzhmRkJYRndjaW9xSzBOemNqQ1ZMbHNERHd3TlZWVlh0WHVleVpjdElvY0hTcFV2NWpudjE2aFYyN05pQnVMZzRLQ2dvSUQ0K25tOGZYUmtaR1lTSGg4UFkyQmhPVGs1WXVuUXBhYjlyWVdGQlVjbjM3TmtUWGJ0MkpTMXcyV3cyMmRicld6bDQ4Q0FpSWlMSUtqb2JHeHNFQkFTZ3Via1pycTZ1RkRFdHdjYU5HN0Z4NDBaOCtmSUZMQlpMNk04K0tTbUpKeERUR2owOVBaU1hsK1A1OCtlMCt6dWFnR2tMM1J5RlFFWkdocHdqcmx1M2ptZWZoSVFFS2V6OTdiZmZrSnFhaXBxYUdyaTd1OU8yTGlDcUVlajJWVmRYSXo4L0h6bzZPa0sxT1BzZWZ2MzFWK1RrNUdEMDZORXdNVEdoSFVQTUxWNitmSW5Dd2tJME56ZnovY3daR0JnWS9zM2s1K2RqdzRZTldMSmtDV3h0YlR2dHVHMHJ6WUQvVkZNUjBQVnJGZ1lGQlFVWUdSbFJ0aFBDd1VtVEp0SHViNzIrRnNTcFU2ZlEzTnhNS3pUZ2Nya1FGeGZuNlYvY3JWczMxTmZYMC9ZMC9sSHMyN2NQdXJxNjZObXpKMnByYTNIeDRrWG82K3RqN2RxMW1EbHpKcnAwNlFJUkVSR0JmM05WVlpWUTlzZnIxNitIbTVzYm1wcWFLSTZNQVFFQkdEZHVITVRGeGRzVk1IQzVYS3hZc1FKZHVuVGhjWng0Ly80OXdzUERFUjRlanJkdjMwSldWaFo3OSs3RnBrMmJJQ0VoQVJzYkd3UUdCc0xQencrK3ZyN3c5ZldGbHBZV0RoMDZSTFoyL0ZFVUZSVmg4ZUxGNUJ5T2lHR2NQSG1TYkJWTDk1cDkrL1pSdGd2ckRzTEF3TUR3VDRSZk84TFdpVXNyS3l0a1pXVWhQRHdjcTFldkpwMENBV3FpMDlUVUZBTUhEdVI3dnZmdjMvTzQzYXhldmJyZEpPbXdZY09nb2FGQlZuU2ZQSGtTYVdscFdMUm9rY0JDWENKZUR4b0FBQ0FBU1VSQlZNTFpxTE9GYXQ5QzkrN2R5VFpOcmJlMXByUzBGSC85OVJlR0RoMUs2MURBWnJOSjBXTnljaklxS2lvRW5yT2dvSUJNckJPdEYrakdFQkE1RGFEbGMxUlhWK2Q1N24zOCtCRjZlbm93TmpZbUhSSDU4ZW5USjNoNmVrSlBUMC9ndUxaMDY5YXRROEpKb0dYZUV4d2NqS0NnSU1qTHkrUEdqUnNZTTJZTWxpNWRpcFVyVjJMKy9Qbnc4dktDcWFrcG5KMmRvYXVyQ3g4Zkh6eDY5QWk5ZS9mRzVjdVhZV2hvaUlDQUFIaDVlY0hCd1FGT1RrNjRmZnMyMmFxQ1lObXlaUUlMZk4rOWV3Y1hGeGNVRmhhaWQrL2UrUFhYWDc5ckhtbHNiTXd6Unlzb0tFQk1UQXlxcTZ1eGYvLytiMnBkemlDWWY1M1FRRnhjSEZsWldYajU4aVYwZFhYSmhPSDQ4ZVBKS25FaW1YN2x5aFhTSnFZdC9BTE5IQTRIdi8vK08ySmpZM0g2OUdsVVZsWkNRa0lDUzVjdWhhT2pJMlZCNk9qb2lGNjllaUUrUGg3SGpoM0RzV1BIb0tTa0JBc0xDeXhac3FUVEtwaEtTMHRSWGw0dWxOMGZQeHdjSEdpRCtCMmxvM1pzaE9xWjd1Rm9hR2pJVXhYSlpyTXBLcktxcWlxa3BLUmcxcXhaUEErYWt5ZFBvcUdoZ1h6QVNFcEt3dFBURXcwTkRSZ3hZZ1FzTFMxaFlHREFZNU9ZbVprSm9FVWdJdWpMK1h1RkZGd3VsN2JhOC96NTh5Z3BLV24zWWZMaXhRc01HalRvbTgrL2Z2MTZiTm15QlJZV0Z1amJ0eSthbXBxUWtaRUJGb3NGR3hzYlJFVkZZY09HRGJTdjdkR2pCM3IwNklFK2ZmcGczTGh4VUZWVlJYMTlQZmJzMllOOSsvYmh4SWtUK09tbm4vRGt5Wk1PWFZORlJRVjY5T2pCZDM5SVNBalBOWFhtdlVGM0xxREZ4aW92THc5SGpoeEJhbW9xY25KeXdPVnlvYUNnZ0sxYnQyTDkrdlZrZjhyMitQejVNMkpqWTdGdjN6NjhmZnNXWThhTXdTKy8vSUtEQnc5aTd0eTVNREl5UWtaR0JnSURBK0hpNGdKUlVWR2NPWE1Ha3lkUGhwNmVIb3lNakhEcjFpMk1HREVDWVdGaG1EZHZIdVVlSWdSTWY1Y3JCQU1Edy84bWFtcHFmQmRiSHo1OEFBREs5L244K2ZPRmVuWU9HREFBWVdGaEhib2VBd09ERGdWVlpXVmw0ZTN0emJldmJYdlhTU3k2UjQ4ZWpSRWpSbEQyMzd0M0R3RUJBVGh6NWd6WWJEYVdMVnNHZjM5L3ZoVnRyYkd3c01ETW1UUGg3ZTJONE9CZzJOcmF3c0hCQVJzM2JpVGRmNEFXdFg3cmxqcjE5ZlZZdUhBaEJnd1l3SE84dlh2M1VoeHo2SG81RXE1ZmZmcjB3YVZMbHpCbHloVE1talVMb2FHaGlJcUtFa29nMjU0YkUySEpUeHhMUkVTa1hjSEFqeERtQWkwMmpFRExZcnd0S2lvcThQRHdRR1ZsSmRUVTFOQ3ZYei8wN2RzWHFxcXFVRkpTQW92Rnd1N2R1OUhVMUlTOWUvZENUVTBOVzdac29Sem55NWN2dUhuekpxU2twR2lGamJkdjN3YUh3eUVERXAzRjE2OWZBZnluZXZUYXRXdHdkM2VIdUxnNHdzUEQrYzRSQmc0Y1NBcHhpRUJPUjRNYkRBd01EUDhHOHZMeThQdnZ2MlBpeEltZGVseDVlWG1LVzBCYVdocFBaUm5SemlZdkw0OG5tUUMwT1BMeEMvaS9mZnVXdHRvckt5c0xBSERod2dYYWRrVjA3VGN6TXpNcEZzc0ViWjhoeGNYRnFLNnUvdWJleEhUVm9JSWdrakp0ZWZqd0lkTFMwbkQ0OEdGUzBOK3JWeStrcDZmanI3LytncUtpSW9LRGcwbWg2YVJKazNoZXorRndZR0ppZ3VMaVlqeDgrTERkOVhSc2JDejUzZ1VIQi9PMHNaU1VsQVNMeFFLSHcybTNKZGZ1M2J0eCtmSmxwS1dsUVU1T0Rsd3VGMlZsWmRpK2ZUdWlvNk9ockt3TU56YzNyRnUzRGoxNzlpUmZKeTB0RFZkWFYyellzQUcvL2ZZYmZ2dnR0Ny9GaWVqejU4K1lQbjA2eXNySzBLOWZQN3g1ODRiY2w1R1JRUkZ5ZnZueUJiMTY5U0x0ak52eW8xcXFNakF3TVB3ZExGeTRrQ0lZUDNIaUJNWDZQaVFrQkxkdjM4YkpreWRoYUdpSVZhdFdBYUQyaUYrNWNpWGZjNVdWbGNIUTBCRGk0dUt3dDdkSFlHQWcxTlhWYVZzTjNycDFDdzBORFR3VjZCM2xyNy8rQW92Rklnc2IvcHZZMmRsUmNoUkUyd21DYytmT1lmWHExVWhJU09CcHlWUlpXWWtqUjQ3Z3dJRUQ4UFQweEtwVnErRHI2NHZIang4TFBDZVh5MFZqWXlQRXhNU0VjbVhTMXRhR2lZa0pHaHNieWZPM250ODRPanJpNWN1WEdEVnFWTHZ6SGdrSkNUSldWVnRiQzJscGFZSFhRTVN2eE1YRlVWUlVoUGo0ZU5weE0yYk1vQlFTbkQ5L0hsNWVYdGk0Y1NOMjc5NU5LUm9aTldvVXpwdzVnMXUzYnFGUG56NUlUazdHNjlldnNYdjNiamc1T1pIenYyM2J0c0hXMWhaaFlXSDQrUEVqUldRZ2lQcjZldmo3KzhQSHh3ZE5UVTNZdkhrejNOM2RPOFZONDhXTEYwaElTTURwMDZmSndoeWkzUlB4LzhjSURUcVBmNTNRQUdoWnJLbXFxclo3bzd4NDhZS3MwRzRMWFpBNU56Y1hjK2JNSVlQby9mcjF3OGFORzdGbXpScWVTWDlydExXMW9hMnRqYjE3OTVJUGxaaVlHQnc2ZEFpSERoM0NwazJiT21UL1FiQnYzejVjdVhJRjNicDFnNWlZR0c3ZHVnVU9oOU9oZitTMjJOcmFDclRwUFhIaUJMbFEvVmJ1M0xtRDJiTm5vMGVQSHBDVmxVVjlmVDN5OC9QUnMyZFAyaUJzU2tvS1Q1QzV0cmFXVWhYV3BVc1g4aUU5Wk1nUXFLbXBvYWFtaHV4MXVHVEpFZ0F0aTdITXpFd01IVHFVRW5Sdmk2R2hJY2FNR2NOMy81TW5UMmh0YzRRbEl5TURscGFXVUZWVmhZS0NBbGs5OStqUkl3Qm90NFdEa3BJU2ZIeDh2dm44T2pvNjZOMjdOeDQ4ZUVEMlNGSlVWRVJJU0FoKy92bG55TXJLWXMyYU5lamJ0eS82OXUwTE5UVTE5TzNiRjMzNjlLRVZoSEM1WE1USHh5TXBLUWtIRGh6QWpCa3plQklnbllHbXBpYlA3NTE1YjdUbTJyVnJTRWxKUVU1T0RoNCtmRWdHRUpTVmxiRml4UXJNbVRNSDA2Wk5FL3BCRkJzYmk3Q3dNR1JuWjZPNXVSbHFhbXI0N2JmZllHTmpBMUZSVVRnNU9jSE56UTJHaG9Zd016TkRTa29LNU9YbGNlclVLY3lZTVFOQXk3MTcvdng1V0ZsWjRmejU4NWcvZno3eTh2SXdZc1FJekowN0Z6RXhNYWlwcWNIRGh3L1JyVnMzVEpreVJjaDNsWUdCZ2FGekllWUpvMGVQL2k5ZnlZL2o2TkdqQVBnL3ExTlRVM0g2OUdrWUd4dkQwOU96dzNPekxsMjZ3TmZYRnhzM2JzVCsvZnNSSGg1T3RsOHlORFRFcTFldktITW1LU2twV2h2bnMyZlBVcEw1ZE5YOGRuWjI1TE5jUzBzTEtTa3BNRE16ZzQyTkRWeGRYYUd0clEwVkZSV0lpb3BDVkZRVUlpSWlFQlVWQllmRElWMksydjRNR2pRSXpzN09zTEd4UVk4ZVBjaDc0KzhPVnVUbDVVRmZYeC9kdW5WRHQyN2QwTlRVaEZldlhnRm9hYjlCQjUxdGRHdDBkWFV4ZCs1Y2lJcUtJam82bWx5UUwxbXlCTG01dWVqUm93ZGV2WHFGRHg4K1lNNmNPYlNCZ2V6c2JBQXRGcG5mQzVmTHhmejU4eUVqSTBNR1RkVFUxUERvMFNQTW1UTUhqWTJOOFBYMUZmaC9LU29xQ25OemM1dzhlUkxidG0yRGpJd01EQTBOdi92YUdCZ1lHUDYvUVZTbzhWdlAxdGZYOHdTeDJ6Sjc5bXhheHlPNlNyT1NraEllb1FFUmZBNExDNk1WWHZJVHVmLzExMTg4clhIYWN1REFBYjc3MmpKMDZGQWNQbnlZWjV1Zm54L1liRGJaSm9sQVRrNE9sWldWMzF6eFNQUkwvbDQyYnR5SXJsMjdZdEdpUlR3SmJVMU5UV2hxYW9MTDVlTFFvVU9vcWFtaEZZbUtpSWhBVGs0T2x5NWRJdWRBL0tpcnE0T2JteHMwTkRRZ0p5Y0hQejgvMk5yYWtxMExuWnljSUMwdGpjYkdSbXpldkptdkRYWjBkRFE4UFQxSk53TkhSMGU4ZS9jT3pjM05LQzh2eDlTcFUvSG5uMytpcXFxcTNkalBoZzBiTUdmT25COWVlV3BoWVlHblQ1L0N3c0lDaG9hR1BDMjFCQlVjaVlxSy9pUHN0eGtZR0JnNkV4c2JHNHBiVUdabUprVm9JQzB0allpSUNJd2JOdzRPRGc3UTE5ZUhscGFXME5idFJVVkZNREV4UVdGaElZNGZQNDVseTVZaEt5c0xlL2Z1eGRLbFM4a2NSM1YxTmJadjM0N0RodytqZS9mdWVQejRNY1VKUUZnZVAzNk03dDI3SXljbkIxcGFXZ0lMQTM4MFZsWldtREJoQXMrMjI3ZHZDeXhRZWZ6NE1TSWlJaEFSRVlIYTJscVltWm1SY1JraUR5S0loSVFFV0ZoWUlEbzZXdWdXN0x0Mzc0YUhoNGZBTVd2V3JNR2FOV3VFT2w3cmF4RTA3eVFLWVJRVUZQRGl4UXU0dUxoQVNrcUtqRUZ3T0J6VTFkVkJTVW1KSWpSWXZIZ3hKazZjaUd2WHJ2RTRMYmk0dUVCY1hKdzJaK25nNEFCWldWa3lMdGFha1NOSFl1Yk1tUjM2K3c0Y09JQmR1M2JCME5BUVI0NGNFZGdLU2hnS0N3dVJsSlNFeE1SRVBIandBRUNMZU1QRXhBUVdGaGJrSEsrK3ZoNUF4d3VtR2ZqenJ4UWFxS3VyQ3pYTzF0WVdvYUdodFBzS0NncklYalVFSTBlT1JMZHUzVEI1OG1Tc1dMRUNVNlpNNlZEbHNMNitQdlQxOVJFUUVJREV4RVFjUG56NG02MzRwS1dsa1pHUlFmNHVKeWVIT1hQbXdNdkxTK0RyWkdWbCtmNERUWnc0RVZaV1ZueGZlK2ZPbmU4V0dnd2JOZ3dxS2lxb3E2dERXVmtaZ0JZYlAyOXY3Misyd1JVVkZVWGZ2bjN4OHVWTDVPZm5rMHA5SlNVbGJOdTJqZWVCTUg3OGVLR09PWHYyYkZwVklFRmtaT1IzQ1ExR2p4Nk5wcVltRkJRVThQUmgxTkxTZ3IyOXZjQ0ZMZEJTRFVIWDQ2NmoxTmJXb3JhMkZod09Cd29LQ3VSbm9LV2xSZHZIa0I4c0ZndFJVVkZRVjFlSG5Kd2NmdjMxMSsrK3RzNmdJL2NHQVp2TlJraElDRFEwTkdCbVpnWWRIUjJNR3pjT3VycTYzM1NQZnYzNkZmZnUzWU9wcVNtV0xWc0dVMU5USG9GRTc5NjljZXpZTVRRM04rUE1tVE1ZUFhvMEVoTVRLWFpaOHZMeU9IZnVITHk5dlZGU1VrSUdTRUpEUThIbGNwR1dsZ1kxTlRWRVIwZnpGVDR4TURBd2ZDOU5UVTE4TFdlVGs1UEp0akw4YkFUL3YxTllXSWpMbHk5RFdscWFiM0RjeThzTDgrZlB4NmhSbzc3clhEMTc5b1NQancrOHZMekk1NGEwdERUNjkrOHY5REh1M2J0SFNaU2twYVZSUHArRkN4ZUN3K0dRVGx0NmVuckl5OHZENGNPSGtaeWNqT3pzN0E2M2JQTDE5WVdLaWdxdVg3K094c1pHU0V0THc4bkpxZE9GaU8weGVQQmdORFUxb2FTa0JDVWxKUUJhSERkV3IxN050NDFBZXh3K2ZCajE5ZlVJREF6a2NkTVlPSEFnWW1OajhlZWZmMEpVVkJRR0JnWjhrenMzYjk3RTRNR0RLZXVOYjRIRll1SHAwNmNvS0NnQWk4WEN4SWtUTVcvZVBOVFUxRUJKU1FsV1ZsWmtYMDVCN051M0R3VUZCWGorL0RtQ2dvSm9XejR3TURBdy9Odkp5Y2tCQUw2T0JuUk9lcTFwM1ZLUHpXYUR5K1dTaFN4dEsvQ0k3V3cyRzJ3Mkc1V1ZsUUNBdUxnNDZPam84SXh0YTlGUDhQVHBVMWhiVzJQZHVuVThZN2hjTGdZTkdnUWxKU1dlSHJtdG9adFRxS3Fxd3M3T0RqZHUzSUNPamc1a1pHUVFHUm1KNXVabTJOblo0ZFdyVnp3T1N1WGw1ZTIyZnVUSHdvVUxPOVNtNS9MbHkyVFJBRUZsWlNXeXM3T3hkZXRXV3FjaW9LWFM4YzgvLzhTNmRldjRYdXZXclZzUkh4K1BQWHYyQ0l6SCtQdjc0LzM3OTBoS1NvS3NyQ3lNalkzaDd1Nk93NGNQSXlFaEFUZHUzSUN2cnk5ZXZYcUYzMzc3RFpjdlg4YTBhZE1veHhFVEV3T0x4WUs4dkR6WWJEYkdqeCtQQVFNR1FGTlRFL0x5OHJDMnRvYUdoZ1pldkhqUjd2dWlxNnVMalJzM3RqdnVleUh1citqb2FFUkVSUHp3OHpFd01ERDhXOURWMVlXVGt4UFplaEtBVU5idFdWbFpzTEN3UUhsNU9TSWpJMGtoWTBoSUNDWk1tQUFyS3l1Y1BYc1dFUkVSMkwxN04wcExTNkdqb3dNM043Y09pUXkwdGJYSjUrT2JOMjlRVUZDQTNyMTdZL0xreVdTaWUrellzZkR5OGhLNG5sK3dZQUd0eUo2Zkk1RXdUSmd3Z2VKSUxpWW1SaXMwT0gzNk5MeTl2VW54dmFtcEtUdzhQR2lMU2JPenMxRmVYazU3enNURVJBQXRUc2wwQlIwRVhicDBJY1VtMDZaTm80anF5c3ZMc1cvZlBxaW9xTURaMlpuMkdGKytmTUdlUFh2QTRYQ3dhOWN1aWxNa1A3ZWlOMi9ld00vUER5b3FLZ0JhY2gyRVEzdENRZ0xabXVpUFAvNmdGVmtTOU8zYmwyd1J6UTh1bDR1dlg3OUNRa0pDWUF1cWhRc1hra0lEVDA5UFBIMzZsTzlZZ21mUG5nRm9tUXZ2M3IxYjROZ2hRNGJRam5udzRBR1NrNU9SbEpSRW5sTk1UQXpHeHNhd3RMU0V1Yms1Ull4Sk9FRitTOXRYQm5yK2xVS0Q5dWpUcDArN3RyaERoZ3loakpHUWtNRFRwMCsvMjVaY1Nrb0tWbFpXQXBQNjdTV3g3ZTN0c1c3ZE9xRnNaMXRUV0ZoSTJUWjkrblNoN0l5UEhEbENTVDZIaG9ieUZXdlEwYTFidDNidGFRQWdLaW9LWDc5K3BWam1kdW5TaGZaYVg3eDRnWWFHQnRUWDE2Tyt2aDRTRWhLVWZqM0NZR1JrSk5SN3NYejVjcjV0TnpadjN0eHVUNXdlUFhxUTFRcHNOaHNORFEyUWtwSVMrRmxPbWpUcHUxczJ0RVZDUXFKZGR3ZGhFZVNHMFpuODZIdkR5TWdJMWRYVjdWcEFDOHV5WmN1d2VQSGlkaFZ5WW1KaWlJbUpnWWlJQ045SkpvdkZ3cTVkdTNpMkVlNEhEQXdNREg4SDgrYk53MDgvL1FRckt5c3l5RnhUVTRPb3FDaXlrczdPenU2N1dqbjkwNml0cllXTWpBdytmdnlJRlN0V2dNUGh3TUhCZ2Uvems4VmlDU1V5eU0zTkZlcjgzOUkrUU5CY3hOVFVsUEs4ZEhKeW9qeDdsSldWNGU3dURuZDNkd0F0Z1pEbTVtWTBOemVUQ1JIQzJZRGZEOUJpU2RmWTJBaHhjWEdoNTlEQ3ZqY0VnbHB6U0VwS2tqMndPUndPdUZ5dVVQYUhnaUFjeXV6czdIaTJlM2w1d2N2TEM0Mk5qV0N4V0FJWDRWZXZYdjJ1YTJqTHMyZlB5QVFXY2M5MDZkSUZOMi9lRkZxQTJMdDNiekxCeHNEQXdQQy9TRlZWRmE1ZXZRb0pDUW0rNjBGWldWbWg3ZjUxZEhSNDRoLzhuZ3U5ZXZXQ2xwWVdXWWp5ODg4L1U5b2g4WHN0bDh0RlhsNGVsaTlmanF5c0xGS2drSm1aaWRMU1VsaFlXUEN0Smo5Ly9qeHRnTFc2dWhvbUppYlExOWRIZW5vNnozZ3pNelBFeDhkajd0eTU0SEE0ZVB6NE1SWXZYaXpnWGVEUHZIbnpCRmJwdGFXMnRwWWlOSkNYbDhlU0pVc0VPanI0K2ZsQlJFUkVZREorOU9qUm1EcDFLakl5TXBDZW5rNHI3SGorL0RuMjd0MkxpUk1ua3EyUERBME5jZXpZTVN4YnRneE9UazRZT25Rb25KMmQ4ZkhqUjNKKzNMYmlGV2o1MjgzTnpkdDFTdFRTMGlLZEwrbjQxbXJWYjhIWjJSbHIxNjVsV2g0d01EQXdmQVArL3Y0ODYyRkNhRUFYTDY2dHJZVzd1enVDZzRQQlpyTWhLU25KNDVZMGJ0dzRPRHM3SXlBZ0FLcXFxaWd2TDhmWXNXTng5T2hSb1lzKzZ1cnFrSmFXaHZyNmVwdy9mNTdjVGlUd0xTd3NzSC8vZm5MN3FGR2pNR3JVS0lHaWdjbVRKME5OVFkzdi9tK0pFK1htNWxMbU1meldyQWtKQ1pDVmxjWGF0V3RoYjI5UGl2cnI2K3Nwejl1ZE8zZnl1RXJSMFhhOTN4WjFkWFU4Zi83OC85Zzc4N0NhdGplT2YwK3BhTHFsaENSREdhcDdoWVNLaTJ2bWloQ0pUSVdReEtWQ1NnTXlGQ3FpVUZSVWhpaVVETldsS0dOSWlFaURKcFVHamVlYzN4ODllOTkyWjUvVFNiaCsxLzQ4VDgvVFdYdnZkZmFaOWxwN3ZkLzMrd0pvL0V5YWxram5jcm1ZTm0wYVdDd1dBZ01EYVVXSGhETmhmWDA5SEIwZHliVVhmaER2ZlZSVUZPbXNPSHIwYUlpSmlVRkpTVWtvY1NJZFNVbEpBcmZuNU9TZ2UvZnVjSFoyRmpyeDljNmRPenh6TmpxSTEzVC8vbjJ5dkFFL0NQZUd1cm82eE1mSDQrTEZpNGlLaWlJZDYwVkZSVEYyN0ZpWW1KakF5TWhJb0JEMjgrZlBFQlVWYmRGUmhFRjRma3FoUVZ2NFVXcWZzMWlzYjFhMzlrZEEwS0RFRHdrSkNVaElTSHh4ZmNCL0MxRlJVVVk5MVFxK3gzZmphNGtNZ01iRmZtRi9xOHozZ0lHQjRVZW5wS1FFam82T2NIUjBSTWVPSFNFdUxvNmlvaUxTbmNmUTBQQ0hjYlg1V2dRR0JzTFcxaGExdGJYZ2NEZ1lOR2hRaXplQS8yOElNKzYxeFZMdVIxbVEvbEwzck9iSXlzb0tYSFQ0dDE0djNYeUR5SEJnWUdCZ1lHaVpxS2dvY3NIVHc4T2pSY2ZJbHJDeXNpTGRkSnJENFhBbzQ1S1NraExwREVWWFZwSWYzYnAxdzhtVEp6RjE2bFNNR2pVS0J3NGNnSm1aR2JrUVRKUmZvb05mQ2FFalI0NmdvcUlDeTVZdG83U1BIRGtTQ2dvS3NMUzB4S2hSbzFCWVdJaUtpZ3JvNnVvS2ZiN2ZncU5Iai9JVll0eThlUk9KaVltWU5XdFdpK1diYkcxdGNlM2FOYmk3dTlNS0RWYXRXZ1UybTAwcExlSHU3bzZFaEFUNCt2b2lMeThQd2NIQkVCTVRnN0t5TXF5c3JMQm56eDZjT0hHQ3B5OUJjNFhtQVpHMnJQMVZWRlRBMmRrWm5UdDNGaWpHRUFZUkVaR3Z1bGJDd01EQThEUFJQS1pFWkZRM3ZjOXVhR2pBcVZPbnNIbnpadVRtNW1Ma3lKSGdjRGkwUXZ4ZHUzYmg2ZE9uaUkyTnhjQ0JBOGtTMjhLd2UvZHVMRnUyREpXVmxUQTJOaWJkR3JPeXN1RHQ3WTJ4WThkQ1cxdWI5dGhseTVhaHBxWUdodzRkNGttK1dMVnFGWmxKLzdYdzlmWGxTWHpsbDJTd2V2VnFiTisrbldmOVgwOVBEOXJhMmdnTURLUzBLeWdvNE4yN2QrVGpzTEF3V0ZoWTRPKy8veWJMRHI1NjlRbzZPanJZdjM4L3pNM055WDMxOWZYSno1Q09rSkFRWEw1OEdhS2lvdGk3ZHk5ZXZIaUJhZE9ta1VMU3Fxb3FMRisrSE9mUG44Y2ZmL3pCazFoSUJ5RmU5Zkx5UXUvZXZYSG16QmxNbVRJRlE0Y09wUVRNTDErK1RMNnVEeDgrdE5ndlFVNU9EdUxqNHpGdTNEaDA2ZEtGWi91dFc3ZjR6a242OWV0SEViazBMV1VsQ0hkM2QyemF0QW1uVDU5dTBlR2JJQzR1RHBNbVRRTFErTHN5TURDQWlZa0pqSTJOaFVxeTRIQTRLQ29xK3FJa1pRYisvSGNqMVF3TURBd01EQXdNREY4VmIyOXZIRDkrSFBIeDhjak56VVZKU1FrNmQrNk1JVU9HWU5HaVJUQXlNdnBoUkpsZkMwSlFJU0VoZ1ZtelptSHYzcjFNSFRjR0JnWUdCb2IvR0J3T2h4UkxxcWlvWU4rK2ZaZ3paNDVBdTltV3NMQ3dJUC9mdlhzM3BLU2tzSHIxYXJEWmJCZ1pHV0hZc0dIWXNtVUx1WSt1cmk1MGRIUmFMVmliUEhreTl1L2ZEeHNiRzFoWVdNRFoyUm5aMmRuUTA5TVR1bndrUVhWMU5UdzlQZEduVHgvTW5EbVRzazFXVmhhN2R1M0M0c1dMc1hIalJySk1SUFBheWQ4YlFRNUNqbzZPWUxGWUxkcnhBbzN1aHYzNzkwZDhmRHhTVWxMSWVzNUFvOHVEdkx3ODdPM3RLZVVlaGc4ZkRuVjFkZlRwMHdlbXBxWVlNMllNdWMzZTNoNjNidDBTV1BhS3krWGk1Y3VYdUhQbkRwS1NrcENZbUFoMWRYVkVSa2EyZUw3QzRPL3ZEdzhQRC9KYytaVUVZV0JnWUdENHZsUlVWQUQ0SituczZOR2pjSE56UTFaV0ZxU2twTEJ2M3o1WVcxdkQxTlNVVm1oUVVsSUNiMjl2V0Z0YjQrclZxOURXMXNhT0hUc3dkKzVjaXBDeG9xSUNWNjVjd1lVTEYzRGx5aFVBd0tOSGo5Q3hZMGVzV0xHQ25LdlUxTlRBeE1RRXRiVzE4UER3NEp0ZC92SGpSMXk2ZEFsNzkrNGxoUVpFNmNpMnpKbjRjZXpZTVI1WDZlRGdZTnBTbHFOSGo2Wk5NaXdzTE9UcnNOM1VMWUVJMW5mbzBJRnNKejRmQ1FrSnlyNHRKVEVzV0xBQWd3Y1BSbmg0T002Y09ZTzFhOWRpN2RxMTBOTFN3cFFwVXhBVkZVV0tEOExEdzRVU0ZSS094cE1uVDhhcFU2Znc5T2xURkJRVThKUm05L1B6bzZ6TGlZcUtDcFYwY2YvK2ZaaVptZUhhdFd1MFFvUHIxNi96ZFlFd01qTDZiaVZVeDQwYmg0a1RKMkxjdUhHWU8zY3VXWTVFV083ZnY0K2FtaHErWWhxR0w0TVJHakF3TURBd01EQXdNQWpGb0VHRDRPM3QvVytmeG5mRjFOVDBpeTJCR1JnWUdCZ1lHUDQvT0hIaUJKNDhlWUpKa3liQjBkRVJJMGVPeExScDAzRGp4ZzJvcWFtMXFlL1RwMCtUQVdwaXNieTh2QndPRGc3SXpzN0d3WU1Ia1oyZGpZY1BIMzV4MXJtMXRUVWtKQ1JnYVdsSldzaE9uVHFWMWk1WUVBY09IRUIrZmo1WmJxQTVDeGN1eE9YTGw3Rmt5UklzWHJ3WUJnWUdwT0NndFJ3N2Rneng4ZkZDNzMvbnpwMVc5WC8yN0Zra0ppYkN4TVNFcDZZMGg4T2hQY2JLeWdwV1ZsYnc4UEJBV0ZnWTJTNHJLNHU0dURqU3hhc3Bpb3FLZVByMEtZOUFwR1BIam56UDJkUFRFMUZSVVhqNDhDSEt5OHZKOXI1OSsyTDgrUEZDdjhhVzBOSFJnWVNFQk9UazVOQ25UNSt2MW05VGR1L2VUWnZWU1pTdWV2ZnVIVitoUjVjdVhWcTBwbVpnWUdENEVaazJiUnBQU2I3cTZtcUI0cmVtNU9Ua0FBQVpHRzlvYUVCdWJpNHNMUzNoNU9SRUcraXRyNi9IdFd2WEVCQVFnTWpJU0J3L2ZoeVhMMStHZzRNRGR1L2VEVk5UVTJ6ZHVoVUxGaXpBdEduVG9LMnRqZTNidDJQWHJsMEFHc3Q1R3hzYlkvNzgrWmd5WlFwNXJoVVZGVEEwTk1UZHUzZmg0ZUVCYlcxdHZrS0Q0dUppaUlpSVVNNVBSVVhsaTByNTFOYldBdmkyRHVKY0xoZEZSVVZDbGJmODJtaHFhbUxidG0zWXRtMGJuajU5Q2lzcksvejk5OTlJUzBzajk1R1dsc2FsUzVjd2NlSkV5TWpJQ094djY5YXRlUExrQ1E0Y09BQlJVVkU0T2pwQ1JFUUVKaVltbFAwdVhyejQxWjBsQUxTcWRNSzNSRlJVdE1XeTgydzJtN1prWm1abUpsYXZYZzJnMFpHVjRldkJDQTBZR0JnWUdCZ1lHQmdZR0JnWUdCZ1lHSDVLTWpNellXZG5CNkJ4RVhYbzBLSHc5dmJHcWxXcm9LMnRqVzNidG1IKy9QbGYxSGRzYkN5V0xGa0NWVlZWWEwxNmxiU2VqNDZPaHBHUkVZNGNPWUtlUFhzaU56Y1hIQTZITmtPUHcrR2dyS3lNcngzczU4K2ZFUllXQms5UFR3Q05DN0JzTmhzT0RnN1l0V3NYSmsyYWhPSERoME5IUndjREJnd1FhQlVySnljSFhWMWRpc2l5c3JLU1hQeG1zVmdJRHcvSGlSTW5rSm1aS1pSVEFEOWFXaVJ1S3oxNjlNQ0VDUk5vUzE2bHA2Y0RBTStpL3FKRmkzRHg0a1crbnpmZG9qVUFnUUVXTnB1TnZMdzhpaEFoSXlNRENRa0owTkxTd3FoUm8vRDc3NzlqMUtoUlBKOXhibTR1VHlablV6NTkrc1IzR3dDTUdqVUsrZm41a0pDUStHYU9YTHQzNzhiSGp4LzVicy9LeW9LenN6UHRObTF0YlVab3dNREE4SCtKdHJZMkZCVVZLVzIzYjk5R1RVME5wZTNreVpNWU9YSWthWmtQQUM5ZXZFQlNVaEprWkdUSThjUFMwaEpUcDA3bHljNHVLeXNEbTgzRzh1WExjZTdjT2JKT3ZhYW1KdFRWMVNFcUtvcWRPM2RpenB3NXNMVzF4ZlhyMStIczdBeG5aMmNzVzdZTUsxYXN3TDE3OTdCZ3dRTE1taldMcDd6Qy9mdjNZV3BxaW95TURHemN1QkhyMTY4SDhFOTJmMlZsSmJsdmZYMDlYcjkrRFJVVmxUYVg5QzRxS2lMRmVBb0tDcTA2dHJxNkdnQklJU1V4dmhZVUZQRHMrK3JWSzlUWDE3ZFpOTnFjc3JJeWdRNVViRFliR1JrWlNFbEpRVnhjSEtLam8xRlFVQUF4TVRHWW1KaEFUVTBONGVIaE9IMzZORTZmUGcxeGNYR01IajBhMDZkUGg2R2hJZTI4b3FselFWQlFFT0xqNHpGdjNqeG9hbW9DQUlZT0hZcjA5SFNCR2Y0VkZSVkNpMkcrQjhSbjFocFJyREQ0Ky92RDJ0b2F2L3p5QzZTbHBTRXVMbzdLeWtyazVlVUJhQ3oxc0diTm1xLzZuRDg3ak5DQWdZR0JnWUdCZ1lHQmdZR0JnWUdCZ2VHbm82U2tCSk1uVDBaUlVSRk1URXhJdS95VksxZENYbDRlcTFhdHdzYU5HMkZyYTB0bStQL3h4eDhRRVJHQmlJZ0lXQ3dXUkVSRVVGOWZqN3E2T3RUVjFhRyt2aDZiTjIrR3RMUTBac3lZQVRrNU9WeTllaFhLeXNyazgzYm8wQUVSRVJHd3Q3ZkhpQkVqTUdiTUdJd2VQWnEwNWI5dzRRSkNRME1oSnllSFY2OWVvYUNnQUxObXpRTFFLRHhJVDAvSDNidDNFUk1UZzZ0WHI2S2lvZ0xpNHVKWXNXSUZYRnhja0pxYWl1RGdZRVJIUitQTW1UTTRjK1lNK2R5U2twSlFWbFpHMTY1ZElTVWxCUWtKQ1VoSVNNRE56UTJXbHBaWXNXSUZ0bTNiaHNMQ1FwU1ZsU0V0TFkwaWdNak96c2JhdFdzeGVQQmd6SnMzNzR2Zis2Q2dJS0hyOFFLQWs1TVRLYVlRQmwxZFhWeTllaFVBOE9EQkF5eGZ2aHp5OHZKbzM3NDlGOG1iZWdBQUlBQkpSRUZVNHVMaUFEUm0vRGRGV2xvYXNiR3hRajhISFE4ZlBzU1NKVXNnSnljSENRa0p2SDM3Rm0vZnZxVzhWa2RIUjJ6ZnZwMm52blZ6eXN2TGNmYnNXYjdiaVd4UVFjakp5UWwvOGw5QVZsWVczM3JaTGNGUHVNSEF3TUR3bytQbTVvWng0OFpSMm9ZTUdZSm56NTVSMmdJREE3Rm8wU0tvcWFtaFo4K2VrSkNRUUVKQ0FtcHJhN0Y0OFdKS05uL3pBSEYrZmo2dVg3OE9OcHNOZjM5L0tDa3BZZTNhdFRBek0rTVp2d1lOR29ScjE2NGhMUzBOd2NIQnVILy9QdmJ1M1F0WldWbmN1SEdENS95TGk0dmg0dUlDWDE5ZmNMbGM3TnExQzdhMnR1UjJiVzF0c0Znc2JONjhHUThmUG9TWW1CanUzcjJMNHVKaXJGaXhvbFh2Rlp2TlJ1Zk9uU0V1TGc0cEtTbUlpWWtoS3lzTG56OS9ocHFhR3JwMTY5WmlIM2Z1M01IOSsvZlJ2bjE3K1BqNGdNVmlrYVVhaUxuVGpoMDdrSjJkVFlvZ09Cd09MbDI2QktCeDd0WldqSXlNOE9uVEozejgrQkZaV1ZtWU5Ha1NaZnVoUTRjUUhSMk45Ky9mNDlXclY2VG9oTVZpUVZkWEYrdlhyOGVDQlF2SSthQ1RreFBTMHRJUUZoYUdzTEF3eE1iR0lqWTJGcXRYcjhaZmYvMkZ2WHYzMHA3SHJWdTNZR0ZoQVZsWldiaTR1SkR0a3BLUzZOKy9QL240OCtmUE1EVTFoYXlzTEtTa3BGQllXSWpuejUrVHBiRnljM01SRlJWRjdrK1VsN2gwNlJKZXYzNU50cGVWbFFFQWtwT1RjZmp3NFJiZkowTkRROHFjdHluRGh3OUhkWFUxNU9Ua0lDWW1ob1NFQklpS2lsTEtVbjBOQmd3WWdQcjZlaFFYRjZPNHVKaHNWMVJVeE96WnMrSG01dGFpZ3dSRDYyQ0VCbTNnMnJWcjhQSHh3Ylp0MnpCbzBLQTI5K2ZoNFlISGp4OGpLQ2lJYkd0dTh6RjY5R2hvYUdqQTE5ZTN6Yy8zTGNqT3pzYjI3ZHRoYTJ1TDNyMTcvOXVuODM5TmFtb3FEaHc0Z0FNSERuejFDMTk2ZWpwQ1FrSmdhR2hJcVR0SWR3NEJBUUV3TlRVVnVGOXpYRjFkb2FhbWh0bXpaOU9xK3lvcks3RjU4MlpNbkRnUlU2ZE9GYnJmek14TTJOcmFZdmJzMlR5MlFGK1QydHBhbUp1Ylk5Q2dRVmk5ZW5XYlZYWFoyZGxZdDI0ZEZpMWFSTllyYXY3YkRna0pJZXR4dGJhTzVyZmcrUEhqZVB2MkxaWXRXd1pWVmRWLyszUVlHQmgrUU5oc05seGRYV0Z0YmQzaUltbHJ1WHIxS21wcWFqQjkrdlN2MnE4dzdOaXhBNFdGaGRpL2YvOTNlYjY2dWpxQlN2aUFnQUJVVkZUQTJ0cWFkbnRHUmdiT25UdUhTWk1tL1N0MmdFMUpURXhFUVVFQlQwM241dVRuNXlNc0xBeHIxcXdScWxhZ0lLcXJxekZ5NUVpb3E2c2pORFMwVFgybHA2ZERUMDhQNjlhdG84MSs5UEh4Z1lPREF5NWV2SWhSbzBZSjFXZEJRUUhtekptRGJkdTJVZW8yZncyT0h6K09vcUlpTWd1WGdZR0JnYUgxTkRRMG9MaTRHQm9hR3ZEejg2TnNNekV4d2FSSmt4QVlHSWpvNkdpOGVQRUM1ZVhsdUhQbkR1cnI2Mmx0OUlIRzRPbUlFU05nWldVRldWbFozTHg1azdhOFFJY09IWERnd0FIWTJkbUJ3K0ZnejU0OWxHM256NTlIZlgwOXhNVEVNSHIwYURnNE9BQUFuang1Z2lGRGhwRFByNm1wQ1JNVEV5eGJ0b3kwTWg0L2ZqekdqeDhQTHBlTDlQUjBQSGp3QU0rZVBVTkdSZ2JldjMrUHZMdzhKQ2Nuay9iMmd3Y1BKcTMxV1N3V01qTXpFUklTQWhFUkVlam82R0RyMXEza3VVbExTME5iV3hzK1BqNXR5bWhzMzc0OXBkNXhTN1FsQTA5VlZSV1BIajBpQStKS1Nrcll2SGt6aGd3WjhzVjk4a05OVFEzVjFkVW9MeTlIUTBNREpDUWtNR3ZXTElwSW9tdlhya0wxcGFHaHdSTzBhZ3FkdGZiM2huRHBZR0JnWUdEZ3BWZXZYb2lMaThPYk4yL3c1czBiQUkxanZJV0ZCV1hjcDZOTGx5NHdOemRIYm00dVZxMWFoUWtUSnJRNDdtcHBhV0huenAwdG5wZWZueCs4dmIzUnUzZHZIRDE2bE9kZVZWTlRFL3YzNzhlZVBYdmc0K01ETHBjTE9UazVtSmlZa0tVWWhFVlVWSlFjaHduRXhjVXhiTmd3SERwMFNLalNDWFYxZGZEejg0T29xQ2c2ZHV3SWYzOS9jbTZsbzZNREZ4Y1grUGo0OEp3Yk1kNjNSdGpJRDJWbFphU21wb0xOWm1QTW1ERThuMSt2WHIxdzZkSWxkT3JVQ2JxNnV0RFIwWUdCZ1FGR2pCakJkN3pXMHRLQ2k0c0xYRnhjOFBEaFE1dytmUnJuenAzRDBxVkwrWjVIcDA2ZElDTWpnMU9uVGtGZFhaM3ZmcEtTa25qNDhDRlpVZ3Rvek9RbjFqclMwOU94Y3VWS251TU9IRGhBMjkrRkN4ZHc0Y0lGdnM5SDBMOS9mNzVDQXlrcEthU2twSkR6TVdWbFpUZzZPZ3AwWWZnUzlQWDFVVnRiaTVxYUd0VFYxWUhOWnFOOSsvWmtxUktHcjgrM0s0RHlCWmcvZk5pRFhjOSsxN1ROV1VzVHFsS1NYOVJmYVdrcGR1L2VqUXNYTGlBckt3dWlvcUxRMU5URXdvVUxZV2xwMlNibGJGUlVGSXlOamNIbGNuSDQ4R0VzV2JJRXdEL0s4cFpVT0hWMWRWaTFhaFc2ZCs5Ty9yaG56NTZObUpnWTBwSW1NaklTR3pac1FHaG9LQVlQSG96czdHeW9xcXJDMk5nWTRlSGhBdnUvZS9jdTFxNWRpM1BuenZGWXJSUVhGOFBHeGtiZzhWMjZkT0dybWhLRXJhMHQ5dXpaQTAxTlRkeTVjNGZIanVmZm9MNitIcGFXbHVqVnF4ZDVZOTRVUHo4Ly9QMzMzd0w3V0xWcUZmVDE5WG5heDR3Wmc2ZFBuN2I1SE9QajQzbHFCcnE3dTJQVHBrM1lzR0ZEaXhPUDFoSVFFSUNsUzVmQzI5c2JWbFpXZlBjek5UWEY2ZE9uY2ZEZ1FheGF0VXFvdm5OemM5RzllM2VvcWFuaDVjdVh0QUdFOFBCd3pKMDdGNHNYTDBaQVFJRFE1MzMvL24zbzZ1cGl5NVl0Y0hOekk5dmQzZDF4L2ZyMUZvOVhWVlhGOGVQSEJlN3orZk5uekpneEE5ZXVYWU9CZ1FIT256OFBKU1VsQUkxMlM2cXFxaTBLRHhJU0VyQng0MFpjdkhnUlhidDJ4Yk5uei9EYmI3OWh6NTQ5MkxCaEErcnI2ekZtekJqbzZ1cGkzNzU5QUFCemMzTWNQMzRjYVdscHBPWFJ2MFY5ZlQxNjl1eUpqeDgvNHQyN2R6L0U0Z1VBVkxQWk9QVDZEWjU5K3FlR0pSZmNrQlBEaGk3NEYwK0xnZUdIaGh1dTh3dEhWS0tzYVJ0cnBEZFluUWEzdWU4ZE8zWmd5NVl0c0xLeWdyZTNOOWhzTm1saEp3eFNVbEswTjVRbEpTWFEwdEpDV1ZrWk1qSXlvS0tpZ3VycWFyNkwrYzBSRXhNamJmNitCQzB0TFdSbVpyYnF0VFNucnE0T3BhV2w1RjloWVNFS0NncVFuNStQZ29JQ1pHZG5JeXNyQzFsWldlalFvUU5ldlhyRlYxVDQyMisvb2FDZ0FJV0ZoYlRiejUwN2g5bXpaK1BJa1NNVUs3MHY0ZEtsU3p4V2o0TFExOWVuM0VET25qMGIxNjlmSnhYdi9IQnhjWUdUa3hOT25UclZwa3hJNEI4N1p5MHRMWUVMOGNKQWpOZDJkblp3ZDNmbjJiNTM3MTVzM0xnUjE2NWQ0OGxlNGNlQ0JRc1FFaElDTHk4dnJGbXpCa2VPSE1HV0xWdUVPbmJnd0lFQzV6Zno1ODlIZUhnNG5qNTlTc2xjYUE2SHcwRjVlVGtLQ3d1Um5wNk81OCtmNC9uejV6QTJOdjYrZFFrNWJIQlNQWUczVFJZbnVOeFBvclB2Zk50VVN3WUdodjhrTjQ0KzdNRmhVOWVQaHMzVWhJeGk2OWVQd3NMQ01HalFJUFR0MjdmVng3TFpiSEE0SEFDTkFYb1dpMFd1TmRYVjFTRTdPN3RGdTE0dWw0dm82R2hNbVRLRlp4dlJkL1A3Nm9NSEQ0TEw1V0xjdUhFQ3g0Q1crUHo1TXlvckt5RWhJZEdxeFZjdWwvdE5heXAvS3pnY0R2azVNZngvVWwxUmk4VFQxSFU0VWE3b3dEOHNCNmYrUzZmRXdNRHdnM1B1K2Q0ZURmVWlsRG5ENk42em9TVGQrdUFta1NHdHFxb0tTVW5oNWh6MTlmV29xYWxCVFUwTnVGd3VPblhxSlBRNDlLM0dXeTZYaTRDQUFNeWJOKytibGRhaGUwN2lqM0NGK3E5Uldsb3FzRVRWMTZLNHVKaW5kQWMvdUZ3dUdob2FBTFJOdFBrMWFmbzlZQkNPejNVVlNNeUtRbWsxcFVUSWpybmE2NFZiWVByRy9HY2REWjQ5ZTRZSkV5Ymd3NGNQQUlDT0hUdWlyS3dNS1NrcFNFbEpRV1JrSktLaW9nUm1rUEVqSUNBQUsxYXNnSnljSE02ZlA0OFJJMGFRMnh3Y0hMQjc5MjQ0T0RoZzY5YXRmTVVNNHVMaUtDMHR4ZkhqeHpGa3lCQ2VyTzdNekV3c1dyUUkwdExTcEZEZzNyMTdBQ0JVTnRUMTY5ZVJrcEtDY2VQRzRlKy8veVlEcFVEamdteElTSWpBNDlYVTFHaUZCaTB0OU52YjIrUHExYXQ0K2ZJbExsNjhDQ01qSTc3N3RqVVFJQ3pGeGNXSWpZMUZUazRPWkdSa3NIYnRXc3IycEtTa0Z0K1BTWk1tMFFvTlNrdExvYTZ1VGdsNlAzcjBDTGEydGpoOCtEQmxRV0gxNnRWUVZsYW1MQzRuSlNYQnljbUp2TmczWmQyNmRUaDgrREM4dkx5d2F0VXFzcGJUZ1FNSEtLNFhMVEZod2dUczJMR0QwcGFSa1FFQUFnUGFtWm1aT0hQbURQcjE2OWVxd0VWd2NEQzRYQzZzckt6NERoYUU5ZC9DaFF1RjdsY1F4SVFOYUh4dGhZV0YwTmZYcDB4WVVsTlRXd3g4RkJVVlljYU1HVWhLU3NMaXhZdHg1TWdSOGhyeDRjTUg2T25wUVZsWkdhZE9uU0x0bWVpUWxwYkc0OGVQWVd4c1RGb3lObVg5K3ZWSVRFeWsvTzd2M2JzSEpTVWxhR2hvdE9xMWZ3dkN3OE9SbDVlSCtmUG5RMXBhbWxLUHF5VmFrNUhDd01Edy8wdDhmRHkyYmR1R25qMTdZdnYyN1FBYWF3MFRyaTNDOE9IREJ4NGhFNXZOaHFtcEtmTHo4K0hsNVVYT2dVYU9ISWtIRHg0STFlK0tGU3RJTzdmNCtIajQrUGdJM0gvdDJyVVlPWElrK1pqTDVRb3RSazFJU0lDZG5SMnFxcXJJdjRxS0NxRkZDcEtTa2xCUVVNRDU4K2V4YU5FaTJuMDRISTdBbXk5K0FZam14TVhGa2ZiQmRGaFlXTURDd29LMnJpRS9JaUlpV3N3TXVIWHJGckt5c2lodFNrcEtFQlVWaFpPVEUrMjhjdWpRb1Y4VTdCR1duSndjV3N1L29xSWlBSTNuVENkT3ZYdjNMb0JHKzh2NCtIaWU3WXNXTFNLelFRRWdORFFVSVNFaEdEdDJMQ25zcks2dXhzZVBIN0YrL1hwMDZ0U0o3emtlT25TSVo5NlNtWmxKMXVRRUdxMGJUNTgrRFg5L2Y0cGdRMGxKQ2ZMeTh0RFUxTVNuVDU5UVdWbEphMmxjWGw3K2ZZVUdEQXdNREQ4b2MrZk8vZUpqUlVWRkJhNzdDRk1UbU1WaTBZb01BUDdqKytyVnE0VS9TUUZJU2tvS0hTaHB5djlyY0lCWjBHWmdZR0JnYUF1S2lvcENCM2dKeE1URUlDWW05a1dPeGQ5cXZHV3hXQUt6NXIvVmMvNi96aCtFNVh1SURBQzA2anZJWXJGK0dJRUJ3Yy93WGZqWitNOEtEYzZlUFl1eXNqSTRPenRqeFlvVjZOeTVNMnByYXhFUUVBQWJHeHZFeHNiQ3c4TURtelp0RXJwUERvY0RPenM3N04yN0Z3WUdCamg5K2pTUHJjZmF0V3VSbEpRRVoyZG4zTHg1RTZkT25lSnhGQ0R3OS9kSGNuSXlySzJ0TVhIaVJMS2R5K1hDeE1RRWRYVjFpSWlJSUVVQ2x5OWZCZ0MrTjZCTmNYQnd3TnUzYjNIOCtIR01IejhlOGZIeDVJV09XR2hjdm53NWpodzV3bk5zejU0OStmYmJtb1grbG9MSVRRTUIzNUt1WGJzaU9qb2FCZ1lHV0xkdUhhU2twR0JoWVVGdUo5NlB2THc4SHZ1NndNQkEwcTJDSDRxS2lyUlpiY09HRGFOWUdNdkl5S0J6NTg2VWZRVUZjQ1VrSkxCNTgyWmN2bnlac2doZlVWR0IvUHg4OG5GdWJpN0V4TVFvWWhLZ01maGVXRmhJS3lZUVJtamc2dXFLaG9ZRzdONjltN1JsaW91THc4MmJOK0hxNmtyWnQya1c2N0ZqeHlBcEtRbGpZMlBLNjVPVWxJU0lpQWhLU2tvUUdSbUpUcDA2UVYxZEhUazVPVHpQTFM0dVRyNmVYYnQya1lJaElwdnoyclZyWk4rcXFxcll1blVyYWVVNGJkbzBKQ1FrSURFeGtkTG5nQUVEQkFiQm56NTlpbW5UcGlFL1A1L1d3YUZyMTY3dzhQREFxbFdyTUhUb1VPemZ2NTl2VFNvZEhSMjR1cnJDM3Q0ZVFVRkJsTElUbHk5ZmhvK1BEK2JPblV0ZWY5Ni9mNCtuVDU5aXlaSWwvL29nVzFkWEIwZEhSd0NONVJ4YUV1RTBwNlNrNUx0TnFoZ1lHUDRkWHI1OGlkbXpaNk5kdTNZNGMrWU02VjZrcXFvS2MzTnpvZnVoVzlTMnNiSEIxYXRYTVdmT0hLeFpzNFpzbnpGamh0QmxBWm9LUUhOemN4RVRFeU53ZjJOalk4cGpMcGNydEExd1VWRVJrcE9USVNrcENYbDVlY2pMeTZONzkrNlFsWldGdkx3ODVPVGtJQzh2RHdVRkJTZ3FLcUpUcDA1UVZGU0VrcElTdW5UcElwVHpFMkdaekE5aWp0Q1NPQ0l4TVZHZ3hlRzRjZU53OU9oUmlxUEJreWRQNE9ycUNrTkRRMHB0WmdKaHlpcjUrZmtoSWlLQ3A3MTkrL2JJeTh1RHBhVWx6elpQVDg5dkxqUWdCREowSkNVbElTa3BpZTkyZm1QamlCRWpTS0ZCZW5vNmxpOWZqaTVkdWlBNE9KaG5mRisyYkpuQUROUUxGeTd3Q0ZGdGJXMXg3dHc1bm4wOVBUMHBkc3dyVnF5QXU3czdjbkp5OE50dnYySDQ4T0ZRVkZSRTU4NmRvYXlzREJVVkZhaXFxZ3B0Mjh6QXdNREF3TURBd01EQXdNREF3TURBd0VESGYxWm8wTFZyVnlRbkoxT3lqaVVrSkdCcGFZbWlvaUk0T2pvaUtDaElLS0VCbDh2RmxTdFg0T3pzakh2MzdtSENoQWx3Y0hEQW16ZHZrSmFXaHBxYUdsUlhWNU1XT0ZPbVRFRjZlanB1M2JxRndZTUg0OVNwVTdTQjZJNGRPeUlpSWdMS3lzcVVCVzBXaXdWUFQwOTgrdlNKckJmSFpyTVJHUm1KOXUzYjA5YU1CUm9YaUJjcytNZEIzTmZYRitucDZiaHo1dzZPSFR1R0RSczJBQUFaMlAzU3hVVnhjZkVXZysrQ0tDb3F3dm56NTcvNCtDL2gxMTkvUlhCd01LWlBudzRuSnljWUd4dVR0b0E1T1RrUUZSVVZtRlVtaU9MaVlvcXRMVkZ2S0RrNUdjWEZ4V1I3UlVVRkNnb0tLUHMrZWZLRXA3K2RPM2RTc2dsNzllcEZabVBPbmowYkRnNE9aSlpkUlVVRlpHVmxNWERnUUtTa3BGRDZJY29NME5uOFoyUmtRRUZCZ2E4bC9vc1hMeEFjSEl3eFk4WlFNdDJJckRsOWZYMU1uanlaYkw5MTZ4YVAwMGEzYnQwb2orL2N1WVBodzRjaktDZ0l0YlcxS0NvcWdxcXFLdTN6NitqbzRQNzkrd0NBb0tBZ3BLV2xVYllUemlURXZ1dlhyeWUzdlg3OW1uUi9hRXA1ZVRsdGUyNXVMbng5ZmJGMzcxNklpWW5CeThzTG1wcWF1SDc5T3ZtYkpuN2YxZFhWbUQ1OU9rSkRRMkZwYVlsYnQyN0J6OCtQTmxpMmNlTkdhR2hvd05EUWtHTGxQRzdjT096Y3VaTlN2b1NvYjVTZW5vN0ZpeGZUdmljK1BqN2Z4UzNBeThzTG1abVpHRE5takZBQkpJTHo1ODhqSXlPalRTVnBHQmdZZm54ZXZYcUZNV1BHb0tTa0JHRmhZWlM2dGdNR0RNRFJvMGUvdU84Tkd6YkF4OGNIdXJxNkNBd01wR3lqeXk0WGh2bno1MlArL1BrQzk2bXZyNmNJNHdnSEFUb3hvTGk0T0swYmxyT3pNem5QK3RvME5EUUlGQm9RUXIrV0ZPcDJkbmJrMkhQaXhBbFlXVmtoTURBUXMyYk5BdEJZSjdMNU5ad0l0bHRiVzJQczJMRmZkUDZFQzFOcWFpcisrdXN2SERseWhKTGR5ZVZ5TVhQbVRJd2NPUkkyTmpiZkpkTnc2TkNocUtpbzRHbFBUMC9IMEtGRHNYNzllamc3Ty9OczkvTHl3cFl0V3hBVkZZWFJvMGZ6YkNjc0ozTnpjekZ4NGtUVTFOVGc4dVhMdFBPdGlJZ0lnWFB4b3FJaUh1SGU3dDI3WVc5dmo3aTRPRnFIczhqSVNFeWRPcFhTNzV3NWM3NzQ5OFBBd01EQXdNREF3TURBd01EQXdNREF3Q0NJLzZ6UWdGK21NUUJNbmp3WmpvNk95TXpNRkxxL2xTdFhJanM3R3dBUUd4dUwyTmhZMnYxRVJFUWdLU2tKYVdscHFLdXJJenM3RzVNbVRjTHg0OGNwR2Y1Ly9mVVhqek5BV2xvYXFxdXJLUXVYZS9ic1FVQkFBRkpUVTFGY1hBd2xKU1dLVld0SlNRa3FLaXFnckt5TUhqMTZVUG9URnhmSDJiTm5jZW5TSllyMVBSSG83dGV2bjlDdnZ5a2RPblJva3hQQi9mdjN2N3ZRQUdqTWRQZjM5OGZFaVJOSmtjR25UNTl3Ly81OXFLbXBDWjI5MkpSMjdkb2hOVFVWSmlZbWxIWUZCUVhhK3JzZlAzNms3RnRmWHc5UlVWRktsdHVKRXlmdzh1VkwydWRUVjFlblpHb1N3UVU2TVVGdGJTMEFrT1VwZkgxOVNXRk5lWGs1V0N3VzVPVCtLWW1yb0tDQU4yL2VBR2dNa3JOWUxCNjdhV2RuWjRTRWhNRGEyaHJQbmozaktYMHhlUEJnNk9ycVV0cnUzcjJMMU5UR1VubHNOaHRlWGw1bzM3NDlUd2tMNHZWNGVYbFJnamozN3QwanN6VWZQWHFFMzMvL0hiYTJ0cVNEUWRPZ1NHcHFLbDY4ZU1IalJnQTBMdGpUMlFyRnhNU1FXWTIxdGJVQ3J4MFNFaEtRa3BLQ3Fxb3EyR3cyUWtKQzhQejVjOXk2ZFF0U1VsSUFHcDBSbW1iaGVucDZvcXFxQ2tEalozRHAwaVh5ZVVlTkdnVm5aMmNFQkFSQVhGd2NIejU4SU4wYk9Cd09zck96SVNrcGlVNmRPcUcrdnA3dmVYMHRNakl5c0czYk5uVHAwZ1huenAxcmxUUEJzMmZQa0pHUjhjTlpNVEV3TUh3OWtwS1NZR1JraEtLaUl2ajYrc0xZMkJoWldWbVFsNWNYS2pPZkgzVjFkYkMwdEVSQVFBQisrKzAzUkVkSG8wT0hEbmo2OUtuQU1qVmZpeU5IamxDdTJ3UjB0b1oyZG5ad2QzZi81dWZVbEpxYUdzcDQzUnhpdkcvcCtrdllOUUwvekEwa0pDVDRpdGk0WEM3T25EbURUcDA2MFFiVlc0dTB0RFJTVWxJd2ZmcDAzTDE3bDN4ZVB6OC9YTGh3QVYyN2RxVVZHVVJFUkZES0F2RGorZlBudFBPaHBxeGN1Ukw3OXUyRGlJZ0lwS1dsOGZ6NWMzVHYzcDM4ckh2MDZJR05HemRpd29RSnRPL0xxRkdqc0dYTEZtaG9hUEI5Mzk2K2ZZc0pFeVlnT3pzYkowK2VwSlRsYUlxYm01dEFGNlBxNm1xZWNiaDM3OTY0ZS9jdWJHMXRFUndjVEJIUmhJYUd3dFhWRllXRmhUaDgrSENMNWFJWUdCZ1lHQmdZR0JnWUdCZ1lHQmdZR0JqYXluOVdhQ0FNUkxDNUpWZ3NGbmJzMklHM2I5OUNTVWtKTWpJeWtKV1Z4Y2VQSDJGdGJRMTdlM3VZbTV0RFdscWFKN001S1NrSmE5YXM0Vm1nN2RDaEEyV0JNanM3RzhYRnhSQVZGZVZadUJRVkZZV0hod2VBeHN6eHBsYXlDeGN1UkZCUUVKS1RrMmxMTkNncksxTkVCbS9mdm9XWGx4Zms1ZVV4ZmZwMDJ0Y3JLU21KOSsvZjQ5V3JWMUJXVmliUDkzdGxLbWRrWkdEZnZuMllNbVVLL3Z6eno2L2FkM05MWjBkSFI1U1hsL04xdGlBK3o1U1VGQmdhR2tKRVJBU2lvcUpreGhxUmRjK1BTWk1tNGZYcjEzajkrclhRNS9qa3lST3kzakxRR0hEVzA5TkRXbG9hejJJMVlXOU1sMUZmVjFjSDRKOWdRcmR1M1RCaXhBaVVsWlVoTVRFUjZ1cnE1SGZwOXUzYlpHYmZ4WXNYY2VuU0pXemN1SkdudEVMWHJsMnhmdjE2dUxtNVljK2VQVHdaY3BNblQ0YWJteHVsYmNPR0RhVFFJQ3dzREptWm1iQ3lzcUlOMUJBMXVac0tHSWozdXVuL1ltSmlQTDhUTHBkTGZvN055M2E4ZlBrU256OS9wdjJOR0JrWklUMDlIZDI2ZFlPY25CeGtaV1VoS3l1TDNidDNvNnlzRE1lT0hZT3FxaXFrcGFVcFlwVDYrbm9zVzdZTXZYcjFJa1VHQUdoL3c0VDdRdk9BVG9jT0hYRGp4ZzA4ZnZ3WTgrYk53NmxUcDhodG1abVpVRk5Udzd4NTg5cVVJU3dzRFEwTldMQmdBYXFxcWhBY0hOenE4Z2VFdmZPWENIWVlHQmgrZkQ1Ky9JaXhZOGVpcnE0T0J3OGVKRVZaUzVZc1FVWkdCdExTMHI1WWJPRGc0SUNBZ0FCb2Eyc2pOallXQ2dvS1NFaEl3T2pSbytIaDRVRnhyZmtXYUdob1lOR2lSZVRqYytmT2djdmxZdmJzMldSYlFVRUJZbUppK0FiejYrcnFCSlpERWdaQ3JOcWN6NTgvay9NeE9zckx5OG45dmlhSmlZbkl5Y25CaWhVckJNNEJuejkvanNHREJ3Tm9IQnM1SEE0WjhJK0tpcUs0TkUyY09CSFhybDJEdjc4L09uWHFCRGFiRFh0N2V5Z29LR0RvMEtFSURnNG05NTAyYlJwKytlVVhzTmxzMU5iV1lzQ0FBZERRME9CNS9vYUdCcHc3ZHc2eXNyS1lOR2tTN1RrV0Z4Zmp4bzBiRk5GZWVYazVSbzBhaFY5Ly9SWFIwZEZvMzc0OTZ1cnFFQm9hQ2pFeE1WbzNNaWNuSjhqTHkwTk5UUTErZm41NDl1d1ozTjNkS1orYm1aa1pYcjkralQxNzlzRE16QXdsSlNXWU9YTW03T3pzS0c1UUR4NDhFRmc2WWZqdzRUeWxFd0RBeE1RRVI0NGNnYVdsSllZT0hZbytmZnFROXlROWV2VGdtWWN4TURBd01EQXdNREF3TURBd01EQXcvRC9UVWxsUmhuK1hueklpZE9mT0hRQWdhNmp5ZzhQaElDOHZEd0F3ZXZSb2lsaUF3K0ZnNXN5WnFLaW9RSjgrZlZCWFY0ZVNraEtVbEpSUStsQlZWY1hGaXhjQk5GcjBTMGxKUVY1ZW5ySUlHQjhmVHk1bXQyL2ZIaE1tVE1ETW1UUEpvT2lOR3pkdysvWnRBT0RwUHpjM0YySmlZdVFDOVB2MzcvSCsvWHR5ZTd0MjdUQjgrSEFBalJuSE0yYk1RRmxaR1E0ZE9rUzdtQTAwMXBmMTkvZW5PQjdjdm4wYkJnWUd1SExsQ3UyaVoyc1lNR0FBM3I1OVM1c3BDRFFHcGlNakkzSDgrSEZVVmxhMktYQkp2RzhFdlh2M2hyS3lNaG9hR3JCdDJ6WjRlWG1oVDU4K1dMbHlKZTN4UTRjT2haaVlHTHk5dmVIdDdRMmcwZnJlMDlNVGVucDZMVDUvVFUwTk9CeU9VSmIzSzFhc2dJZUhCNDhsODhHREIvSGt5Uk9zV3JVSzJ0cmFQUDBEOUVJRElzT1JXT3czTkRTRW9hRWh3c0xDa0ppWWlDMWJ0cENCRlhWMWRVaEtTaUlqSXdQTGx5K0hsSlFVUm93WWdZaUlDSHo2OUluOEt5OHZKMzhUdTNmdmhxV2xKYTFMQUIyMXRiVndjSEJBKy9idFlXdHJTN3NQNFZ4QVowc3RpUHI2ZXF4YnR3N1IwZEdZTldzV05EVTFZV0JnQUJVVkZYVG8wSUYwQVprd1lRSjVURmxaR1JrVWFsckdBQURpNHVKdy9mcDFHQmdZb0dQSGpxaXNyS1FOSUJHLzQ2YmxTRFExTlVuWGdwcWFHbGhZV0pET0V5Tkhqb1NPamc1Ri9QUDc3NzhEb1A5dEEwRFBuajFiOVY1OEtldlhyMGRLU2dwWUxCYWxCQXMvc3JLeW9LQ2dRRDVtczlsZ3NWak1nTS9BOEI5RlFVRUJKaVltTURRMGhKR1JFUURnN05temlJdUx3OEtGQzl2a2FMQm8wU0k4ZmZvVVlXRmhrSldWQlp2Tnh0cTFheUVtSm9hcFU2ZCtyWmZBbDdGangxTEtBdHk4ZVJQdDJyV2psRytJaTRzVEtEVFlzbVVMclpOUmExQlRVNk1WSmxaVlZmR2RNd0dON2t3QUtHVjZ2Z1lCQVFFQUFHTmpZNEg3ZGV6WUVaYVdsZ0NBeTVjdjQvMzc5K1RqNnVwcTh2K21FSzVFQlBYMTliQ3lzcUswNmVqb1VFVEI4K2JOZzcyOVBVOWZsWldWT0hmdUhGUlVWQkFhR2twN2pyZHYzOGFOR3pjb2JiS3lzbkIwZElTMXRUWHBkREJwMGlSOCtQQUJ3NFlObyswbkxTMk5MSU9RblowTkh4OGZ4TVRFNFBUcDA5RFIwUUhRNkZwbVpHU0V2Lzc2aTN5dENRa0pQR0xYc3JJeVNvbXQ1alNmYjMvKy9KbWNLemc3TzhQUjBSRTFOVFhJeWNtQm5aMGRTa3BLY096WU1iS3RKWGNIQmdZR0JvWWZnOCtmUDhQRHd3TURCZ3pnbXd6U0VsVlZWZGk2ZFN1bVRwM0t0OVJSU2tvS29xS2lNR3ZXTEF3Y09MQXRwL3pWT0g3OE9JcUtpbUJuWi9mVit1UlhYdWkvVEYxZFhhdlhVTnBLUTBNRGJHeHNNR2pRSUo0NURnQ1VscFppMGFKRnNMUzB4SlFwVTc3cnVURXdNREQ4bTdEWmJMaTZ1dUxSbzBka1RJaUJuci8vL2hzelo4N0U4T0hERVJrWlNUb2Nob2FHWXQ2OGVkRFcxc2JqeDQvLzViTnNKQ1FrQktXbHBaZ3padzZVbEpSbzkzRjJkb2FLaWdyTXpNemFQQzRuSlNYaDJyVnJmRXVvZjAwNEhBNWNYRnd3ZE9oUVRKa3lCWkdSa2Zqenp6OTVIQ2NiR2hyQTRYQ0VlbTBwS1NrNGZ2dzRiR3hzQkNaWUNJdVBqdzljWEZ5UWtKQkFtNERTVmg0OGVJRG82R2dZR2hwaXdJQUJlUG55SlFvTEMvazZWREx3OHRNSkRTb3FLa2gzQURNek00SDdscFNVb0h2MzdpMzIyZElDYkZQTXpjM0o3R1F1bDR1REJ3OWkzYnAxME5QVGc0U0VCT0xqNCtIcTZnb1hGeGVjT0hFQzQ4ZVB4K3JWcThuajM3MTdSd29IZ01aZ1gvZnUzY2tmdnArZkgya0REelM2TnBTVmxlSERodzh3TURCQWVYazViRzF0K1FiV0FXRC8vdjNRME5CQVptWW11Rnd1QUtCdjM3NWtYZDJ2eWRtelozbXl6L1QwOUJBWkdRbGRYZDAyaVF3YUdocDRMZ2I3OXUyRGpZME5ObTNhaEwwajZmbW5BQUFnQUVsRVFWUjc5MEpWVlJWUlVWRjgzUzE2OXV5SnVMZzRYTHg0a2N3VTFOWFZSYTlldlhEaHdvVVd6MkhUcGszSXk4dkRpUk1uV3R5WDdydVdsWldGTFZ1Mm9HdlhybkJ6YzBOT1RnNXFhMnZKMnNaRWNJRk95TkM4ZEFMQm8wZVBBSUJjRUFjYW5RUkdqeDROWTJOakZCWVdBZ0R0SWdlTHhZS3NyQ3lVbEpSUVdGZ0lkM2QzN04yN3Q4WFhCalFHUUtxcnE3Rmh3d2Erdnl0aVVaMFlzRHc5UFJFWkdVbHVKMXdYZ29LQ0tDSVNQVDA5SER4NEVGcGFXamg2OUNoa1pHVHc2ZE1uUEg3OEdCd09CMTI2ZE1HK2ZmdGdZR0JBSHVQZzRJQ0RCdzhLUE9mRXhFU2hyZ0VFMmRuWnBFRG8vZnYzbUQxN05oNC9mZ3dIQndlNHVia2hLaW9LZm41K3VISGpCbzRlUFlxSWlBamN1blVMUU9OdnV5bFpXVmtBd0ZNUzVWdEFDR242OXUyTEFRTUc0T3pac3pBM042ZTE2bzZKaVVGYVdocDViU0NvcmEzOTdvc2JEQXdNM3hjaThBdzBMaDdhMk5oQVhsNGV1M2J0UWxoWUdPTGk0bHJkNTRvVkt6Qm8wQ0JFUjBlVGJSNGVIa2hOVGNXbVRadWdvcUpDRzZodWlXN2R1c0hRMEJENzl1MFRhbjhyS3lzTUdUSUVRT1AxcktsVERmQ1BTeEMvNjV5ZW5oNEdEQmpRNnZOc0N0M05hbFZWRlJvYUdwQ2RuWTJLaWdwYXdRSGhHUERreVJPQi9WKzRjSUVVa2hIajdlTEZpMkZoWVFFQWlJNk9KdWROK2ZuNUNBa0pBUUFFQndlalhidDIwTlhWUlcxdExZL2pUWmN1WGJCLy8zNEFqY0s3b3FJaThqR0FOanM5ZkV2V3JGbUR4NDhmNC9qeDQ0aVBqOGY3OSs4UkhCd01RME5EdnNjUTdnNnVycTRZUG53NEZpeFlBQ01qSTd4Ky9Scmk0dUtrRUFkb2RMNDZjdVFJcGsrZnpuUGZJWXhndGVsY0xUdzhIRXVXTEtGc2IvNmRhM3JleFB3aUx5OVBvQU9YaW9vS0taNWdZR0JnK0JsNStQQWh4Vm11T1lxS2lwZzBhUkpQV2NHV2NISnlFdXBlTWk0dURvNk9qcENTa2tKaVlpSlBjb0V3WEx4NEVmdjI3Y09uVDUvNENnMENBd1BoNitzTGRYVjFnVUtEdkx3OHVMaTR0UG9jK0NFcUtzcjN2dnZHalJzSUR3L0g5T25UQlM1Q2N6Z2NsSmVYbzdDd0VPbnA2WGorL0RtZVAzOE9ZMk5qeXRpM2UvZHUyTm5ad2RIUkVjN096bVQ3eDQ4ZmVlNWZCU0VtSmthdUVSRmkyT1lNSERnUUJnWUdPSERnZ05EOUVtemN1SkVpMnFlanJxNE9wYVdsNUY5aFlTRUtDZ3FRbjUrUGdvSUNaR2RuSXlzckMxbFpXZWpRb1FOZXZYb2xVSmo2dFdsb2FNREJnd2N4YTlZc0hxRUJtODJHcWFrcFltSmlhQjJpR0JnWUdQN0xpSXFLNHRHalI0aU1qRVJRVUZDTDhhZWZtY2pJU0h6OCtCR1hMMTlHVVZFUk9uZnUvRytmRWw5Y1hGencrdlZydnU3YitmbjVjSEZ4UVk4ZVBiQjA2ZEkyUDUrM3R6ZENRMFBSdlh2M3I5S2ZJTGhjTHB5ZG5iRjY5V3BJUzB0ait2VHBzTEN3Z0orZkgxbnVNUzh2RDlPblQ0ZTJ0clpRenN1dlhyM0NrU05ITUh2MjdLOGlOT2pVcVJPS2lvcXdidDA2eE1URXRMbS81cVNtcG1McjFxM28wcVVMQmd3WUFGdGJXMFJGUldINTh1WFl0V3VYME03NFB6TS9sZENncXFvS00yZk9SRlpXRnZyMTY4ZGpyOTRjR1JrWkJBVUZVZHFxcTZ2aDZPaUkvUHg4ckYyN2xseVVKbmp4NGdXMmI5K09vVU9IMHRiN1ZWZFhKL2V6dExSRVFrSUMvdnp6VDRTSGg4UE16QXdTRWhLNGQrOGVEQTBOTVczYU5HellzQUVBWUcxdERTOHZMeng2OUFnbUppWUFHb091bVptWmxHdy9Nek16VW9qZzVPU0VOMi9lQUdqTXRBNFBEMGREUTBPTDJZR1NrcEpZdDI0ZFQzdi8vdjJGdWtsNC9QZ3hzckt5TUdyVUtJRTFoUUhRWnNQYjI5dGo2ZEtsTGQ1NHRZU29xQ2lpb3FJQU5Gcm5FKzhsMExnNExDY25CeXNycXhZdkZBWUdCcFFBTlFIeFhuejgrQkVmUG55Z1BWWkNRZ0tpb3FJQ0YzQTFOVFZwYXhJVE4yZWZQbjFDU0VnSTVPWGxZV1ptaHJpNE9EeDY5QWg5Ky9ZbDYrL1NaWklTYmdmTk05b2VQMzRNR1JrWnNpeENZV0VocXFxcTBLdFhMOHlaTXdkbnpwekJ3SUVEMGJWclYzVHUzQm1kT25XQ2twSVNGQlVWSVM4dkQxRlJVVlJVVktCNzkrNmtVRVlZZEhSMGtKR1JnWnljSFB6KysrOXdjSENnT0F3QS93UStDSEZFV1ZrWjZSWkFJQzh2ai9mdjM0UEZZcEZDRkJzYkc3UnIxdzcyOXZaa2NLaWx6TTVGaXhaUlJEdEFZeFpyUUVBQWV2VG9BUmNYRjU3UFpjZU9IY2pJeU1DMmJkdG9CUUFkTzNZRW04MkdsNWNYbWEwWkZSV0ZidDI2d2MzTkRldlhyd2VIdzhHbVRadnc1TWtUVEpzMkRRb0tDcGc0Y1NKQ1EwTlJXVmxKaWtZSXhXYno4aFhmQXNKeSt1TEZpNlJ3eE43ZW5yeGVOYVc0dUJocGFXazg3WFYxZFR5aUZnWUdodjh1SzFldVJHNXVMazZjT0lFdVhicmcxcTFiWHlSR0hEZHVIQVlOR2tRK2Z2TGtDYlp1M1FvTkRRMDRPVG1ob3FMaWkvclYwdExDb0VHRGhCTDZBY0NmZi81Snp1bkt5OHQ1cnZHRTVUNC9vY0djT1hONDNIRytCa1RHKzVzM2J6Qno1a3hjdVhLRngxV0JHQ2Z2M3IyTGhvWUd2aUpORlJVVjBrRXJJeU1EU1VsSkdEWnNHSHIxNmdXZzhjYU53TXZMQzdXMXRSZzVjaVFDQXdQUnQyOWZtSnVibzMvLy9xUnJqN0M4ZWZNRzkrN2RFM3AvTlRVMTZPcnF0dW81Mm9LVmxSVUNBd1B4N3QwNzdOKy9IL1BtemVPN2IwTkRBMlZ1TUhYcVZLU2twQ0EvUDUvbnUxRmJXNHZGaXhkRFdsb2FmbjUrWkx1aW9pSzB0TFR3MTE5L1VkN3o1aHc2ZElneXYvdjExMTlKbHdSaElPYll2cjYrOFBYMTVidmZ6cDA3YVowaUdCZ1lHSDRXbmo5L1RpYWowS0dtcGdadGJXMmVSQU11bDR1U2toS0lpWW5SM28vYjJOaWdlL2Z1cUt1ckl3V0xkSXdhTlFyTGxpMkR2Nzgvamg0OWlwMDdkL0xkbDErWkpXTGR5dHJhbXZZNE5wdU5pSWdJU0VwS1l0YXNXWHo3QnhxVEdacVdNdUpIVFUwTjJHdzJqeml6T2UzYXRTT0ZCcG1abVJRblB5TWpJNXcrZlJyKy92NlU4VmRKU1FueTh2TFExTlRFcDArZlVGbFpTU3NVS0M4dnB3Z05saTFiaHRPblQ4UEZ4UVZzTnB0MElPeldyUnVaaUNFTXc0WU53OTI3ZHdFMHVobHQzNzRkSFRwMElPY0FWVlZWV0xCZ0FUUTFOWVY2cjVwamFXbEpybmNsSkNUQXpzNE9WVlZWNUY5RlJRWHBpdGdTa3BLU1VGQlF3UG56NXltbHdQNHR1Rnd1TEN3c0VCTVRnOFdMRjJQcDBxVjhSYWY4dnM4TURBd01Qekx1N3U3a21qcy9PbmJzQ0tCUldFYkVadmdoTGk2T3paczNmN1h6KzMvQ3dzSUNUNTQ4d2JCaHczNW9rVUZ5Y2pKZXZYcUZHVE5tOEhVZVBuLytQRGdjRHN6TXpNamdmRnM0ZVBBZ21haTRlUEZpMnRoUmN4b2FHdURpNG9JeFk4YTB5dDJKT0Y4dWwwdkdiTnpjM1BEcnI3OWk3ZHExQUJyblpxS2lvamgyN0JnTURBeklKSWpVMUZSS2lVcUN0Mi9mQW1nVUhQQ0xELzc2NjY5azNNclgxNWRNcU9XSGpJd01ybDY5Q2x0YlcvSTNSc2ZVcVZQeDIyKy90ZkNxcVJEeldTSTJkZnIwYWF4ZHV4WkhqaHhCVkZRVXdzUERhZU9ERFAvdzB3Z04zcjE3aDFtelp1SGh3NGZvMXEwYkxsMjZSS245VG9lRWhBVEZRanczTnhjelpzeEFmbjQrdG03ZFNsRjU1K1hsNGR5NWMzQjFkUVdMeFlLYm14dVNrNVBoNmVuSnN5QmNWRlFFSFIwZDFOWFZ3ZG5aR1Z1MmJLSFV2dTNac3lkdTM3Nk5XYk5tb2JhMkZsRlJVVkJWVmNYNTgrZkpteDJnTVRPZHkrVlM3RjM3OWV0SGxqenc4ZkdoREdaRGhneHBWWFowdDI3ZDhQTGxTL0x4c21YTHNHelpzaGFQczdDd3dMRmp4N0IzNzE0ZUlZYXc4TE9nYVEwc0ZvdFVtVFVYTkxSdjN4NGxKU1hvMXEyYjBQMGRQSGlROXNZdEtDaW94V0M3b0l0YlJVVUZyU1BCMnJWcmtaU1VoSDc5K21IcTFLa0lEUTNGNWN1WFlXUmtoTDU5K3dJQUtUU2dFMHMwTDUxQThPREJBd3diTm93Y29JZ015SUVEQjJMaHdvVXRDbkNBeGd2N3VuWHJVRkpTUWdsbzFOZlg4OXhFTmgxc3BLV2x3V0t4U01GTVNrb0tKWmhON0VzRXJGMWNYSGl5S1J3Y0hMQjkrM2JFeDhkVEJuZGRYZDBXN1lSMGRYVXhkKzVjOHYrbWdZeURCdzhpS0NnSXFxcXFpSXVMSXdNdlFHTVdZWjgrZlJBVEV3TTlQVDBjT25RSWtaR1JsRXhEZ28wYk4yTHYzcjBZTUdBQVFrSkM4T3V2djFKRUQ3YTJ0bEJYVjRlMXRUV1dMMStPaFFzWElqazVHYWRPbmNLOWUvZklpY0REaHcvUnZuMzdObWZJQ2tOQVFBRFMwOVBicERDc3FhbHA4WnJLd01EdzM4RFB6dzloWVdFUUZSVWx4d3hQVDArNHU3dnpQZWIzMzMvSG8wZVBrSk9UUXhtem1sNDNQbjM2QkJNVEU5VFYxY0hVMUJRU0VoS1FrSkFnM1d6b2lJbUpnYkd4TVZhdFdvVmR1M2FSN2FLaW91alFvUU5sVVhyNDhPRklUVTFGZm40K1g1RmhUVTBOYW1wcWVETENpQUJCYzBFVmNSUFNGZ2NtUVJEbGlwU1ZsWEg5K25XWW01dmo1TW1UbEgxU1UxUEJZckZRV1ZtSisvZnY4NGpvQ0lZTUdVS1dnemg2OUNpU2twS3djdVZLVXNCS1VGbFppY09IRDBOUlVSRVdGaGE0ZGVzVzVPWGxZV0JnZ0pNblQrTEFnUVBremFZd1hMdDJEU3RYcm9TOHZIeUxOOGNsSlNWWXVuVHBkeE1hSER0MmpDelRVVnRiU3dvN1hyNThpVDE3OXZEc1gxNWVqbmZ2M3BFdUVFMDVjZUlFL1B6OHlOZG9aMmVIdExRMGFHbHBVZWExQ3hZc0VLcEVVZk5NaVNGRGh2RE1xMSsrZkFsL2YzK1ltNXZ6MkFjU2M4U0ZDeGVTd1p1VWxCUTRPVGxoeTVZdEdERmlCQUJRU3FVeE1EQXcvSXp3dXk1YlcxdkQyOXNicTFldnh1VEprM25LM1R4NzlneS8vZlliRmk1Y0tEQ3phL1BtelFLRkRFM3g4ZkVSNkp6UXIxOC92SGp4QWdCSUFVTmVYaDVpWTJPaHA2Y0hOVFUxOG42Y3hXS1JpNll4TVRISXo4L0h0R25UVUZaV1JvNFJUWkdSa2NFdnYvd0NEUTBOb2R5SUprK2VqQnMzYnJUS3VjalcxaGJuenAzamFmZjA5SVNucHlmNWVNV0tGWEIzZDBkT1RnNSsrKzAzREI4K0hJcUtpdWpjdVRPVWxaV2hvcUlDVlZWVmRPM2FsZEtQdkx3OFltTmpvYSt2aiszYnQyUGd3SUdZUFhzMjFxeFpRN3NJVGdjL2NWNXNiQ3hHakJpQjdPeHNxS3FxUWxOVEU1cWFtanlKRWEybHFLZ0l5Y25Ka0pTVWhMeThQT1RsNWRHOWUzZkl5c3BDWGw0ZWNuSnlrSmVYaDRLQ0FoUVZGZEdwVXljb0tpcENTVWtKWGJwMGFWUDVzaStocXFxS3I3aUV6V1pqNWNxVjVId3pNRENRVW9xc09UMTY5T0J4ZG1SZ1lHRDQwWEYzZDI4eElFcFFVRkJBY2RpaFEwcEs2cWNWR3ZUdjN4K3hzYkgvOW1ud2haampFSWtENXVibWxIbVBoSVFFR2ZjakhFREhqQm5EZDI3UXJWczNzRmdzV0ZsWnRlaXlURkJVVkVTSkc5S3hldlZxK1BqNElDc3JDL3YzNzRldnJ5L3UzNzlQeGdHcnE2dkpjdFdDcUt1clEyVmxKV3h0YlNFbko0ZjU4K2ZqOCtmUGtKU1VSTHQyN1JBVUZJU0JBd2ZDeXNvS2VucDY2TisvUHlaT25FaTZiUEk3TjM0OGZmb1V2Lzc2S3dCZzE2NWRwTHR6UzlDdDFUU2xTNWN1clJZYUVNSkhZbzFQVWxJUy92NyttRHg1TXJadjM4NnNtd2pCVHlFMGlJeU14T0xGaTFGYVdvckJnd2NqSWlJQ3FxcXFyZXJqOXUzYnBLMjhwNmNuR1ZqKytQRWo5dTNiaDMzNzlxR3VyZzU5K3ZTQnE2c3JSRVJFNE9MaWd0dTNieU1nSUlCaVRkZXBVeWU0dTd0aitQRGgwTlhWQlp2TnhwOS8vb25odzRmRHk4c0xRR09HK3BVclZ5QWlJa0plVFBUMTlYSGh3Z1Y4K3ZRSnYvenlDM2toNWxkSHRqbnQyN2NuYlUvazVPUXdaODRjMnYyS2lvcHc2dFNwRmhlRFI0MGFCVzF0YmZLYy85L1ExOWZIbzBlUEVCY1hCeU1qSTc3ZmlhaW9LR1JtWnJaWTZ6WW5KNmRWNnJzZE8zYndEWXp2MnJXTEhIQmV2bnlKNWN1WEl6SXlFc3JLeXBTc3VQejhmQUNnZlY1Q0FkODBLSktlbm83aTRtS01HaldLYkNQRUs0TUhEeGI2M0FGUXpqMDlQUjFBbzFYaDd0MjdCUjdYcjE4LytQcjZ3c3pNRElhR2hraE9UaVlET3MyRkJnU2pSNCtHcnE2dXdJSGs1czJiT0hEZ0FOK2IzcXFxS2l4YXRJZ1VHaEI4L3Z3Wk5qWTI4UGYzeDRBQkEzRHAwaVhTNHZMNjlldHdjSEJBY25JeVJvNGNpWVNFQk1URnhXSHExS25RMDlQRDFxMWJZV2RuUjhsaVhMOStQU1FrSk9EbzZBaHhjWEdFaElUZzRzV0xTRWhJSU4vam1UTm5Zc3FVS2VSM2l2aU54OFRFWU15WU1haXFxa0pTVWhKMGRIVDQxZ1AvbXZUcTFZc2lyUGdTQkMwNE1EQXcvSGU0ZWZNbXJLeXNlTnJGeGNVRmxrOGg1aFJTVWxLMDRqbzJtNDA1YythUTQwbFQ2UFluSUs2alltSmlBdmZMeXNwQ1Nrb0s1czJiSjlESktETXpFd0RJTWpnRS9NWW5vdjFiWGFzek1qSUFOR2Fkbno5L0hrRkJRZWpSb3dkY1hWMEJOTG9GNU9mblkrN2N1VGg3OWl3dVhMakFWMmdnTEc1dWJpZ3RMY1gyN2RzcFdXWmVYbDZJaTR1RG5aMGR4bzRkUzk0UUNzdVRKMDk0M3RmbWZDOEwvOVRVVkt4ZXZScUppWWtZTW1RSWdvT0RzWERoUW5oN2U4UE96ZzZGaFlVSURRM2xPYTZ1cmc3RnhjVzAyd0NRN2h1blQ1K210Vksyc0xEZ2U2d2dnb09ETVdQR0RKNzJ0Mi9md3NQREE2TkhqK1lSR2hBaUd3ME5EYkpNR1hIVFBIRGdRSjdTWlF3TURBdy9PNDhmUDRhRWhBUTBORFJ3OU9oUmVIdDdZOG1TSlh5VENsSlRVd0VBUTRjT0Zhci8yYk5udDhtMThkaXhZNVRITzNic29BUXY3dHk1UXhGS1NraElrQm1YaEJBaUtpcUtkSDFzemw5Ly9VVXBpMWhmWHkvUUJhQ3VyZzRpSWlJQ2hRWWRPblNnTEk3djNyMGI5dmIyaUl1TG84MjBpNHlNeE5TcFV5a0Nnamx6NXNEQndZSHZjeERjdTNjUDdkcTF3NkJCZ3hBVEU0T0lpQWpTeWFtbEJlbW1DQXFNQThDVksxY0FVTXNWL2ZISEgwaEpTV214N3lOSGptRCsvUG0wMjV5ZG5Ta3VuRDhpYTlldXhmWHIxMm5MZFZWV1ZtTCsvUG1Jakl5RXNiR3h3Ti9GMWF0WGNmMzY5VmFWcVdSZ1lHRDRVY2pOelJWWWpxZWdvQUREaHcvSCtQSGpLV3Y0L1BnYTJlOE0zNGJtQ1NqVHBrMmpQQ2JjQVo4OGVVS1dLeFRrSkVBa20wNmZQcjNGdFpIV1FDUkNxcW1wNGNpUkl6QTFOWVdSa1JFU0V4UFJvVU1INk9ucGtmTldRUnc5ZXBRaW50MndZUU02ZCs1TXhwLzY5T21EN2R1M1k5MjZkVEExTlVWeWNqSUNBd05wSFQ0U0VoS3dmLzkrT0RzNzgwMmliSjRRcmE2dWpqdDM3cENQSHo5K2pKaVlHTXliTjQ4MmVUb2hJUUczYnQzQzZ0V3JLU1UrWldSa1VGTlRJMVNDQndGUlN2em8wYU9JajQrbmJPdlZxeGRaMG5YbnpwM28wNmVQMFAzK1RQem5oUVk3ZHV5QWc0TUR1Rnd1ckt5c3NHZlBuaFlEeGszSnk4dUR2YjA5Z29PRElTY25oNHNYTCtMUFAvL0VpeGN2Y1Bqd1lSdzllaFJWVlZXWU1HRUNQRDA5b2FXbEJhRHhKcUZ2Mzc2d3RMU0VqbzRPakkyTllXOXZUd29PbXBaVkNBa0p3ZVhMbDZHdnJ3OWxaV1d5dmZtaTlZUUpFeEFlSG83SXlFaVltWmtoTWpJU01qSXlaRDNkbHBDU2tzTCsvZnRKS3p3Ykd4dGF1eGZDK2xkUXRscHViaTcrL3Z0dm9kUlFQeXF6WnMzQzRNR0RvYWFtQmdVRkJVbzlZWUlQSHo3QXo4OFBxcXFxbEpxN2RJd2RPN1pWR1kxRlJVVzA3YzdPenRpMmJSdlUxTlJRVlZXRmdvSUMrUHY3QTJpODZXM3F6a0RZME5COWpzU2lRTk5zVWFKZWI5TWd4TldyVjZHZ29FQmU5RlZVVkhpeU5lajQ0NDgveUp0c0FuMTlmWjd2WTF4Y0hNOU45NElGQzNEanhnMEVCZ1ppNWNxVnBOMGdjYzdOQXptSmlZbENpemh5Y25Kb0xYbm9KbTVoWVdIWXVIRWpzck96WVdSa2hKTW5UMEpNVEF5blQ1K0dwNmNuN3QrL2o0NGRPOExEd3dOcjFxd0JpOFZDMzc1OWNmZnVYY3lkT3hlT2pvN3c5L2ZINXMyYllXWm1CaWtwS1hUdDJwVzBhR1N6MlhCMmRrWkpTUW1PSFR0R0NZSTF2UTVwYUdoQVJVVUY1ODZkdzY1ZHUzRDE2bFhVMXRaaXlwUXBRcjNtYjRHMnRqYnRlOFp2c2FteXN2S0h0cmxpWUdCb080bUppVEF5TWlLRCt1WGw1VitsMzRhR0JwaVptU0UyTmhZcUtpcHR6Z3lqNDlTcFUrQnl1V1J0dTgrZlA2T3dzSkJuL0h6MTZoV0F4aHUwcHZCek5DRGNGb2pyZTBSRWhFRHJmVHEwdExUdzRNRUQybTFKU1VrQUdxL0pSa1pHME5QVGc1dWJHL3IzNzQvNTgrZVR3WUxwMDZjak56Y1hvYUdoMkxsejV4Y3ZWcngrL1JyNzl1MUR0MjdkWUdOalF4bm5mL25sRnh3L2Zod1RKa3pBL1BuemtaS1MwcXFTT1ZwYVdpMmVsNkR2VkVoSUNIbnozaFJpTHBxZG5VMEdGSnJ6OGVOSHl1UHE2bW84ZVBBQURnNE9jSEp5UXJ0MjdhQ3ZyNCtVbEJSY3VYSUZjK2JNNFFtY1pHVmxvV2ZQbmhBUkVVRmVYaDdmRE1LNHVEZ3NYYm9Vdlh2MzVsbUFtakpsU29zTENod09CNjZ1cnREUzBpSmZEK0ZrTldMRUNDUW1KdkljMDN6Qlk4V0tGZGkwYVJNQWV0Y3JCZ1lHQmdZcUhBNEhDeFlzUUVGQkFaeWNuTEIrL1hybzYrdmo4T0hENUQ3TkErL0VtS1NscGNVelpraEtTdklrYm16WnNvV1NnTkphK0ZuMC8vbm5uenhPamVmUG55ZkgxTmV2WHlNcUtncDkrL2FsWGRONCtmSWxMbHk0d0NNWUZiWk1Zdk5GK0tiRXhjVmg5T2pSNU9QZXZYdmo3dDI3c0xXMVJYQndNQ1hvSGhvYUNsZFhWeFFXRnVMdzRjTzByZ3VDTURJeWdweWNISjQ5ZXdZMU5iVnZGclMvZlBreTFOWFZ5YlUvb0hGZXFhU2t4T1BHU1BEMjdWczRPam9LN2Fyd295SWxKWVhuejUvanhJa1RNRFUxSmR1ZlBYc0dZMk5qdkhqeEFoczNiaVN6ZlpzdStoTUVCQVFnUGo0ZW5UcDFhbEhVd2NEQXdQQWpJaVltaHRXclY4UGEycG9uYTVyTlptUDU4dVdvckt6RXNtWExJQzB0alpxYUdwU1dsdks0OEZ5OGVCRUZCUVZZdm56NTl6eDlobGJTcFVzWFRKOCtuZEwyL3YxN1JFZEhrNDhKNTZxbFM1ZlNsa2M4ZHV3WWlvdUx5Ym5XK1BIak1YNzhlQUQvSkFPMEZoRVJFZG9rNFhuejVpRTZPaHBCUVVGWXRtd1pPWC9zMTY4ZnJUTWp3ZWJObXpGbzBDQVlHeHRUMnBzbkZWcGJXeU1xS2dvelo4NkVtSmdZM3dRR1ltNnNyNjh2VkNsMm9ERVJzMm5jNi9YcjEvRHc4TUNrU1pOb1hhVWZQWHFFQXdjT3dNcktpc2ZOdktxcUNqRXhNVUk5TDlCNEx3QTBKdE8rZnYyYTczNTJkblpDOS9tejhaOFdHcmk1dVdIcjFxMlFrWkZCUUVCQWk3WG9taE1RRUFCcmEydFVWbFppekpneDJMWnRHeDQ5ZWtRdThyRllMRXljT0JGYnQyNkZ2cjQrQU9ER2pSdHdkSFNFdmIwOTVzK2ZEd01EQTFoWVdDQXNMQXhoWVdFWU5HZ1E0dVBqb2FxcVNxcDlpQXVLczdNeno0M0p5cFVyc1cvZlBnREFqQmt6c0dyVkt2ajYrcUpQbno1NCt2UXA1czJiMXlyaEJOQW9KRGg1OGlSc2JXMFJIaDVPMlphV2xnWmZYMS8wNjljUDV1Ym1mUHNnN1BvRVpiUFoyZG5SM2xnQWpRdjRUUzJPL3kxNjllb0ZJeU1qQkFZR1lzMmFOVHdLcXcwYk5xQzZ1aHF1cnE0Q016V0pmZm5WbktIajNMbHpQRmx0RlJVVjJMNTlPM3IwNklHYk4yOWl3b1FKVUZCUWdLbXBLUndjSEdCalk0T09IVHVTQzhySnlja0FRSHV4L2Z6NU13Q3EwRUJXVmhZaUlpSXdOemRIWkdRa09uYnNpRHQzN21EZXZIbGtwa0ZOVFEwVUZSWDVMdFlEalhhQ2RIVW14NHdaUXdiWkNUWnMyRUNyN3QrL2Z6OWlZMk1SRWhLQ3NXUEhZc21TSmJRWm8xVlZWV2hvYU9ENUxxMWJ0NDRjN0lqRmRHRXBLU25COU9uVGNmdjJiVWhKU2NITHl3dDkrdlRCeG8wYkVSWVdodExTVWlncEtXSDc5dTFZczJZTlpHUmtVRnBhaXIxNzkrTEJnd2VJakl6RXRXdlhjUGp3WWRqWjJXSGx5cFhZc0dFRFBEdzhVRkZSUWNtNHFLMnRoWWlJQ08xRUl6YzNsOHhxTVRZMnhyNTkreEFiRzBzcVhnVjlCdCthZWZQbUNmdytONitsV0ZwYXl0Z0lNVEQ4aDNuNThpVW1UcHlJNnVwcVJFUkVZUFBtelY5TmFHQnBhWW5RMEZDTUdERUNscGFXclZJZEM4dkpreWVocnE2T1AvNzRBN1cxdFdTOTVlWTNIa1JndjduTFQxVlZGUUR3bElncExTMEZBRExvekdhelVWdGJpMkhEaGdsVmp1YlVxVk1Dc3dYajR1TFF2bjE3YUdob1FGeGNIQkVSRVJneVpBak16YzJocHFhR0V5ZE9RRXhNREpNblQwWk9UZzVzYlcxeDZkSWxuc0J6UzZTbHBhRjM3OTZ3c2JGQlhWMGQzTnpjYUd2bWpoczNEcGFXbHZEMTlZV1RrOVAvMkR2enVKcnkvNDgvYjZXRmtyR01MV1EzWkxKa2xKMVFLQ1dSTFNIR05yWXhka21Fb2NJb1c3YXhaYWxFSVVxMnNwWEdUcFltYWtoMlNkcnY3NDhlOS95NjNYdGJ5UGY3blpuemZEeDZQRGozM0hQUE9YYzVuL1Ardk42dlY1RnhHWVZadDI1ZHNaMmNqbzZPS2g5NzhPQ0JJTEJVUmxwYW1zb2JTZGxOb3d4VFUxTVNFaElFQjRYWTJGakJTZXJJa1NOS1hiOWtIUUM1dWJtY1BYdFdycE94OERGSUpCSUNBZ0lZUFhxMFhPSEF6czRPT3pzN2xjY0ErZmNGUzVjdXhjaklpTVdMRjhzOU5tdldMTG52eDkyN2QvSDI5bWJTcEVseVJhNFdMVm9JRXpTbEdadUtpSWlJL0Z0UlUxUGp5SkVqZE92V2pTbFRwbENuVGgyQ2dvTGthZ0NxSnQ1bFVUUUZLV2dGKzdXWk5tMmFRZ0gzNnRXclFuemZxbFdyeU0zTlpmbnk1VXByWXZ2MzcrZnc0Y01xeFlPVEowOVcydGl3ZWZObW5qeDV3dkxseXhVZXUzRGhBb2NQSDFhNnZTRkRockI1ODJZbVRKakFEei84UU9QR2pYbjkralZUcDA2bFhyMTZDdldFTDZGRGh3NUt1KzhMOHR0dnZ4VloreXBJZW5vNkVSRVJUSm8wU2VHeHlwVXJxeHpEWHIxNmxVV0xGaFc1YlpsZDhaZWdwcWFtZFB4V1ZzeVlNWU8xYTlmaTd1NHVOMVo2OU9nUmp4OC9adXZXclRnN096TjU4bVNPSHovTzBhTkhCVUhHaHc4Zm1EbHpKbHUyYktGdTNicWNPSEZDUWRncklpSWk4bmZnN3QyN0hEaHdBSDkvZjRLQ2dvUU85cnk4UEp5Y25JaUtpdUxRb1VOMDc5NGRxVlFxTkZVY1AzNWN5SGpmdVhNblk4ZU9SVmRYRjJ0cmF3VVJ3dGZFejgrUGpSczNjdVBHRGZMeThtamV2RG5qeG8xajdOaXhjbzBCcjE2OUVtclpMMSsrNVAzNzk3aTV1WEhxMUNuZXZIbEQvZnIxR1RGaUJMLzg4b3ZDR0VJcWxYTGt5QkY4Zkh5NGUvY3ViOSsrcFVhTkduVHIxZzF2YjIraFVXUC8vdjBNSFRvVVkyTmpybCsvWHVKamVQMzZOV3ZYcmlVa0pJVDQrSGh5YzNPcFc3Y3VWbFpXekpvMVM2RVJydkN4UEh2MkRGZFhWeUlqSTBsUFQ2ZDE2OVlzWGJxVUhqMTZLTHhXdzRZTjVZU25BRWVQSGhXRUJrK2VQTUhQejQrV0xWdXlkZXRXcGMwVmh3OGZsaE1heUxoKy9UcXRXN2N1OFhFWHhOblpXV1YwbDQrUEQ1Y3ZYNVp6UVRjME5DeFNoQ2xyYUNsT3FLbW1wc2FwVTZma2puUDU4dVc4ZWZOR2JqMlpXNm12cjY5Q25hWmV2WHB5VGRnRldiOStQVEV4TVFCQ3BMdUhoNGRTd2UyMWE5ZUEvRG5JZ3NMWEZTdFdVTE5telZLTnErN2N1WU9Sa1JGejVzeFJLUndWS1pwL3JORGczTGx6TEZxMGlFcVZLbkg2OU9uUCt0SzJhZE9HYXRXcXNYNzllaHdkSFJrNmRDZ0hEaHlnZXZYcXpKZ3hnd2tUSnRDa1NST2tVaW1ob2FHc1dyV0tzMmZQVXJseVpTRlR4TkRRa0ZPblRuSHMyREhjM055d3RMU2tZc1dLekowN2w1eWNIQUlDQXJoeDR3WS8vZlNUM0k5Z1FrSUMyN2R2bCt0Q3FsS2xDdGJXMWdRR0Jnb0tKQ2NucDFJZmw3R3hNWTZPanV6Y3VaUDkrL2NMMmJ6cDZlbU1HREdDN094c3RtelpVcVFOc093TDM2VkxGNVhyWExwMFNXWDhRbWx0K3I4bUsxYXM0T2pSb3pnNU9YSHg0a1ZoRXNIUHp3OC9Qejk2OXV3cFpGQVhSWWNPSGVReWVJdmpqeDJOaXhNQUFDQUFTVVJCVkQvK1VGaW1wNmZIc0dIRGNIVjFsWXR5bUQ5L1BrMmJObVhreUpIWTJkbng0TUVEOVBUMGlJNk9wa21USmdvZERQRC8wUWtGSjBXR0RCbUN1cm82STBhTW9HUEhqblRzMkpIYzNGeUZ6MUdqUm8yVU9qeklLQXZsdWI2K1BwczJiV0xGaWhWQ2NVYTJ6d1hGTTRtSmlRQnliaCtRbjVFb3U2Z1ZwY2hUUnVYS2xhbFRwdzZEQmczQ3k4dUwxTlJVakkyTmtVcWxkT25TaFhIanhtRnZiNCttcGliSnljbDRlbnF5YnQwNjNyMTdSNjlldlhqMjdCbUdob1pNbkRnUmUzdDdWcTFhaGIrL1A3YTJ0c1RIeDdOdzRVTGV2SG5EbWpWcmFONjh1VUozNjdadDIwaEpTWkY3YjhhTUdjT2FOV3VZTVdNR2QrL2V4ZFRVOUw4NmNUOTM3bHdhTldwVW9uWGo0dUxJek13VXJZTkVSUDdCMUtsVEJ5MHRMWHg4Zk9qZnYzK1paZ2cyYU5DQU5tM2FFQndjVEVSRVJKbHRWOGI1OCtlSmk0dkR3OE1EaVVTQ2xwWVdwcWFtSERseWhJU0VCTG5vbUlpSUNDUVNpU0FnbFNHN1FTa3NORWhLU2dJVUxmOUhqQmloTkdLaU1LcUs4SkEvc2Y3Z3dRTnNiVzJGRzlMR2pSdXpiZHMyRmk1Y3lPUEhqN2wrL1RvREJ3NFVJckhtejUvUHlwVXJpeFVheUNhL3ZiMjltVFZyRm4vOTlSY3JWNjdrMkxGamRPM2F0Y2p4NVlvVkt3Z0tDc0xUMDVNQkF3YW9qUEQ2K1BFano1NDlFLzV2Ym01ZWJEZC9VUTRKYm01dXpKMDdWMkY1V2xvYWVucDZmUGZkZDhLa1NtR2lvcUlVSEpkazcxbHljakoyZG5iVXFGRUREUTBOcGVNenlJODNVbE5UbzBLRkN1emZ2MStsME1EQndZR09IVHNxM0h1RWg0Y0xBdEdpa0lraTd0NjlLMHkyVks1Y21VbVRKbUZqWThQTGx5OUpTa3FpVFpzMm5EaHhBbTl2Yi9yMDZVUHYzcjE1OWVxVk1GNlNmWmUreEtaYlJFUkU1TjlFdzRZTk9YSGlCSjA2ZFNJMU5WVmxoOW4wNmROVk9ybGR1blNKNE9CZ3VXVXVMaTVGUHFlazNMMTd0OWlNWG1YUDJiRmpCMFpHUmlxRmJqSm5JRldORlVPR0RGRXFwZ2dKQ2VINTgrZEtDOUxhMnRvS1k1ejA5SFNoQ08zbTVzYWlSWXZJeU1qZ3I3LytZczZjT1lJTG9HeFphUnRxbEpHZW5vNnVyaTVXVmxZS2o3MTkrNVpEaHc2VnltWGcyTEZqcEtlbkt4VnNwS2FtcWhROHlxS3dpbUxCZ2dVc1dMQ2d4UHVpaklZTkd4YlpoZmVsVkt0V2pSRWpSckJseXhaMjc5NHRMTGUxdGVYUFAvOFVKc29jSEJ6dzkvZW5ZOGVPQkFjSDgvVHBVK2JNbVVOU1VoTFcxdGJzMkxGREhKK0lpSWo4YlduVnFoVVJFUkZZV2xyU3QyOWZBZ01EYWRldUhlUEhqeWNvS0Vod2lqNTgrRERIang4bklDQkF5TFRQek14a3hvd1piTnk0a2ZyMTYzUDA2TkgvbU1nZ056ZVgwYU5IQzcvZk5XclVJQzh2ajVpWUdHSmlZcmh3NFlMS2V2LzE2OWNaTkdnUXFhbXAxS3BWaTNMbHloRVhGOGZDaFFzNWUvWXNvYUdoY2k3UHc0Y1BaOSsrZlVEK3BITDE2dFZKVEV6azk5OS9aK25TcFVYR1hoWkhkSFEwMXRiV2d0Vzk3RGp1MzcvUC9mdjMyYlZyRnlkT25GQTU5M1R4NGtXaFRxK3JxOHVuVDUrNGVQRWlscGFXbkRselJoQ0RsSlI1OCthUms1UERva1dMVkRvNDV1Ym1GdG5BNnVEZ1VPS3UvN3k4UE1hUEgxL2tPaFVyVnVUV3JWc0s5WlZIang0cHJVR05IVHNXYlcxdHVURlJhbW9xV2xwYVNtczBoWS9UMTllWEZ5OWV5TTJMeVpwMXpwOC9MemVtUzA1T3BuWHIxaXFGQnZIeDhZSnJtS3l4NThHREJ6eDkrbFJoWGRsbjROYXRXM0xudDJDVWcxUXFMZEtSWFYxZEhZbEVJalM0eWx4TFJVclBQMVpvNE9ycWlsUXF4Y3ZMNjdPVlFjYkd4c1RIeHd0ZkhpOHZMeVpNbUVDWExsMVFVMVBqNmRPbmVIcDZzbW5USnVMajQ2bFVxUktMRmkxaTVzeVpWS3hZa1ZldlhoRWNITXpvMGFQcDE2OGYvZnIxRTRxSGMrZk9KUzR1RG5kM2Q2eXNyUEQyOXBaN2JRc0xDM1IxZFprOGViTGM4cmx6NXhJWUdNaWRPM2RvMDZZTkZoWVdKVDZlME5CUSt2VHBBOENhTld1SWlJakEyZGtaUTBORFdyZHV6ZURCZzdsKy9UcUxGeTh1Tm83aDBLRkRBQ29kQ3lEL2g4VEV4S1RFKy9lZjVOV3JWengrL0JnVEV4T2FOR21DdTdzN3MyZlB4c25KaVgzNzlnbTJ0elZyMW1UWHJsMGwybVpCNjd3dlljZU9IVW92VEFNSERzVFEwSkNyVjY5U3YzNTkxcTFiUjA1T0RnNE9Ea3EzbzZyN2N0Q2dRVlN1WEprQkF3WVFGaGFHb2FGaGlTOW1aWTIxdFRWV1ZsYkM4U29UUjhoc3JBdGJhZCs1YzBldXMwSjJvYngzNzE2UjlvMHk5dTdkSzNlZWp4OC96dmZmZjArTkdqWEl5Y25oN05temJOMjZWU2crZE9uU2hhVkxsd3JpbXBDUUVCbzBhRUNMRmkzdzhQRGcxMTkvUlYxZG5lclZxOU9oUXdlY25KeFFVMVBqOTk5L3AxMjdkc0xyWExod2dVV0xGakZyMWl5NWJnTWpJeU9zckt3NGV2UW9RSmxPNHBVbHljbkpKQ1ltVXFWS0ZYUjBkRWhKU1JFNmUyUy9HLzM3OThmVzFsYXdLQmNSRWZuN1U3NThlUzVmdnZ4VkJFWGp4NDluNHNTSlJZNHB2Z1J2YjIvS2x5OHYxNjAyZHV4WURoOCt6Sll0VzRST3ZELy8vSk0vL3ZpRFRwMDZVYmx5WmJsdHFMcW15aWEybGVYRmZTa3lkWHBoNnpwN2Uzc3NMQ3pvM2JzMzhQK1JWL1hxMVdQbzBLSHMzcjJiQXdjT0tJd1BaTjJGcDArZkZyb0ZvcU9qNmQ2OXV4QUhwS09qbzFLRkwwTmZYNS9WcTFjemJOZ3duSjJkdVhidG1pQk96Y3pNNU5PblQvVHMyWlBJeUVpR0RSc21DQkdhTm0xYWJIU0N6STJwSURZMk5yeDkrMWJoM0pjR016TXozcjU5cTNDVC9QejVjeXd0TFhuejVnMVJVVkc0dTd0eitQQmhjbkp5NUFvbDZlbnA3TisvSDNOemN4bzBhTUR2di85T2NuS3kwcUxReXBVcmxVWnBuVHAxU25CTktBbjM3dDBUSENNYU5td29kRSt1WDc4ZU56YzNoUWlGYnQyNmtabVp5WlVyVjlEUTBCRFUvYXJ5RUVWRVJFUkU4Z2tPRGhZY2pRQmF0MjdONDhlUFdiZHVuYkNzWDc5K3dyK2RuWjBGdDRKNTgrWlJybHc1b2ZQSng4ZEhUbWh3K1BEaE1uZHFtalp0R3N1V0xTdlJ1cGN1WFVKRFE0TTFhOWFvdkFiTEJCV3FDdUQzNzk5WE91bi83dDA3SkJLSjBsZ2pXYk5BUVE0ZVBNam8wYVBsbGhXK1JoVVU4Y2xpSDU4OWU2YjBOV1FZR0Jnb0NENEwwcWhSSTZVZGY3ZHYzeGJxV2lVbEtDaUlDaFVxS0sxelBYejRVS2kzZlE1bVptWmZmTTB1VGVQTDV6Smx5aFR5OHZLd3NyS1NjM1lvT0NicTBxVUw0ZUhoZE9qUWdhNWR1d0w1NzhPaFE0ZUtqU1FWRVJFUitUdlFybDA3d3NQRDZkMjdOeTlmdnVUMTY5Y2NPWElFeUhmeTI3cDFLMmxwYVVna0VsYXNXQ0VJNXA4OWU4Ymh3NGV4czdOajI3WnQvMUgzdVJVclZyQjc5MjVxMTY3TjNyMTdoZC9uTTJmT1lHOXZ6ODZkTytuWHI1OUMvUUh5RzEzNzl1M0w2dFdycVY2OU9qazVPV3pac29VcFU2Wnc2dFFwdkwyOWhkcndpUk1uMkxkdkh4VXFWQkFFbkpCZlU5bStmZnNYM2RlbnBLUUlJb01lUFhxd2FkTW1vVVlWRnhmSHVISGppSXFLd3M3T2p0dTNieXNWTkRnN096Tno1a3ptejUrUHRyWTJOMjdjb0gvLy9pUW1Kckp3NFVMT25EbFQ0djM1K1BFamNYRnhkT3JVcVVoWDRweWNuQ0tGQnFhbXBpVnVvc3pKeVNsV2FBREttemppNHVJVVhCTWgzM2xSUjBkSHJoN2o2ZW5KYjcvOXhwVXJWM2p6NW8yQ20xTnNiS3ljQUxaSGp4N0NuQWJrUjM0NU9qcXlaODhldVhtbjR1WUtWNjllTGZ4NzA2Wk5USnc0a1MxYnRpaWR1MXE0Y0NITGxpM2orUEhqS3BzbGx5MWJob3VMaThyWDgvYjI1cWVmZmhLK2krL2Z2NWQ3UENrcGljbVRKL1B6enovTHhZR0pLUEtQRkJwOC9QaVJxS2dvZ0ZKbG5LOWV2WnExYTljeVo4NGNZWUsvNE0xWXpabzFlZm55Sld2V3JDRXdNSkRMbHk4amxVcHAzcnc1R3pac1lPVElrVlNvVUlHc3JDeFdyMTdOMHFWTGVmZnVIZHJhMmtKK1djRU8vKzNidDVPWm1jbTllL2ZZdkhrelRrNU9hR3RyczN6NWNzTEN3bGl4WW9XQzNYcnQyclhSMDlQanc0Y1BKUlpRdkhuemhzbVRKK1B2NzA5MmRyYWcwZ2tJQ01EYzNCd0xDd3VhTld0R2RIUTBqbzZPeFZxNkpTVWxDVGQ2eTVjdi82S2JLV1hjdjM4Zkx5OHYrdlhycDVDQlV4WWNQbnlZOGVQSE0zbnlaT0hIN1pkZmZpRW1KZ1ovZjM5U1VsSzRmUGt5NWN1WEp6ZzR1TVRLd3Z2Mzc1ZnF4czdUMDFOcGdhQ29JbnpidG0xcDI3WXRXVmxackZtekJrMU5UWlVYRjFXVElwRC80MjlxYWtwNGVEaVBIejltMXF4WnJGcTE2ck16bmIrRWdxK3BMTzVCWm5XNGZmdDJKa3lZVU96MkNuZWhsdVIxSWY5Q0Z4a1pTVWhJQ0ljUEgrYjE2OWRvYTJzemZQaHdwa3laSWlnaGI5MjZ4YzgvLzh5cFU2Y3dNaklpTmpZV1RVMU51WXZyWDMvOVJVaElDQktKUk9nV2JkbXlKVStmUHNYUjBaRWFOV29vemZScDFxd1pSNDhlUlVORG8wUldtMzM2OUNFaElZRmp4NDc5eDJ3SEh6MTZwTlRKeE16TWpPSERoNU9YbDBkb2FDang4ZkdpMEVCRTVCL0cxM0l0K1pvZFRkSFIwUVFHQmpKaHdnUTVJWU9scFNVR0JnWnMzNzRkTnpjM3lwVXJ4NFlOR3dDVUN2aGtqZ1lGOCtuUzA5T0pqWTNGd01DZ3pBdTdIejkrWk9mT25lanI2eXQxSjlpMWF4ZVhMMSttVDU4K2NsMkc4K2JOWTgrZVBjeVlNWU51M2JySmRVOXUyTEFCUHo4L05EVTFzYlMwWk5DZ1FmVHYzNS95NWN0amFtcEtabVltbXpadEtwR2J6ZENoUTlteFl3ZVZLMWZtN3QyNytQajRFQm9hS3FqTUl5SWlhTisrUFRZMk5qeC8vaHpJRjdrbUpDVHc2NisvTW5YcVZEcDM3c3pldlhzNWZQZ3dmbjUrbEN0WGpuSGp4aW04VnJseTViNjRBS091cnE2d2pSczNibUJyYTB0U1VoSkJRVUVZR3hzTFJaUDA5SFFoRGdQeWJ6N2Z2bjNMeUpFamFkeTRNWnMzYjhiZDNWMnBjRUNaeUFEeUJRZ3JWNjdrOWV2WE9EazVNWC8rZktWamxweWNITXFWSzhmQWdRTVZJcmJTMDlQWnNHRURSa1pHbUptWmNmTGtTZUV4R3hzYjVzNmR5NG9WSzNCeGNTRW1KcWJZeVJjUkVSRVJrWHluUEdXLzV3V2pIcXRWcTZiVVRTQWtKQVJ0YlcyVkZxdlZxMWN2a2FqL3I3LytJalkybGhZdFdoUjdIUzdOZU16WjJSbHJhMnZ1M2J1SGlZa0pSNDRjVVhCRGxBa05WTGtLRlZmNExpaXFMd29qSXlObXpweFpvblVCSVd0MzQ4YU5iTnk0VWVWNkJTZHd2amI5Ky9kbjM3NTljaE1xa0o5WG5KT1RvelI2Q2ZKdG1nOGNPRkRrdVJvOGVMQWdIdjFmUm1ZTlhiQmJVTWJidDI4NWUvWXNBUUVCSERseVJMQ2puajU5T3NPSEQwZGRYWjM0K0hpMHRiV1Z1bktLaUlpSS9KMW8wNmFOOEp2Mjh1VkxidDI2UmExYXRWQlRVMlBreUpHRWg0ZXpjK2RPZXZYcVJWSlNFblhxMUtGKy9mcnMzNysvU0lmb3I4R2JOMjlZc1dJRkVvbUVBd2NPeUhYdGQrL2VIUmNYRjJiTW1NR21UWnVVQ2cyYU5XdkduajE3aEZxNmhvWUdFeWRPNVBidDIyellzSUYxNjlZSjEwVlpVNE9KaVlsY3JhSkNoUW9xdTloTGlxZW5KeTlldktCNTgrWWNQMzVjYnV6U3JGa3pqaDgvVHRPbVRYbnk1QWs3ZHV4UStub2RPblNRRzdjWkd4dmo3dTdPeUpFamlZeU1KQ01qbzhTdVNoVXFWQ0EyTnBha3BDVEdqUnRIelpvMWxZNEpjM0p5aEgyOWQrK2VNQjZRTlNUUG1UTkhMb2E1Sk1pY3ltWEV4TVR3M1hmZkNmK1hTcVVLY3g5V1ZsWXE0d1FxVmFva0Y0KzZiOTgrOVBUMGFOS2tDWmN2WHhhV1AzNzhtUGZ2M3lPVlNrdTF2MTlDU2tvS2p4OC9WbGhlV0JSUUZOT25UNWVyNTcxKy9Wb3VFcU44K2ZMbzZlbVJuSndzOTd4Tm16WVJFaEpDcTFhdFJLRkJNZndqaFFaUG56NFZMREdLbXlSZXNHQ0JZRXU2ZXZWcW5qNTl5cG8xYXhTY0JMeTh2SEIzZHhmeVRtdlZxc1hVcVZOeGNIREF6TXdNeUI5VWI5NjhHUjhmSHhJU0VtalpzaVdIRHg4V0ZHS0ZXYlZxRlZaV1ZyaTV1VEZod2dSY1hWMHhOemZIejgrUHdZTUhLMHhFZnZ6NGtRRURCdkRod3dmVTFOVFl0bTBiUmtaR0ttOUczcng1dzZkUG56QXlNaUk1T1prK2ZmcVFtNXNyRkVEYnRXdkg4T0hEOGZYMUpUbzZtb1lORzdKKy9mcGlKNXRYcmx5SlZDckZ3TUNBcUtnb3RtL2ZYcVlUaXJObXpTSWtKSVNkTzNmeThlTkhsUVhiMGlDejZGdTdkaTFQbmp4QlgxK2Z0bTNiQ285TEpCS1dMRm5DOGVQSE9YLyt2TEJ1YVJ3WnpwOC9YNnBDZUh4OGZJblhMWXlIaHdlUEh6OW0yclJwS20vUVpCZUhnaitpTWx4ZFhRa1BENmQvLy81Y3ZIZ1JUMDlQWHIxNnhiWnQyejU3bjhvQ21UMU53VTcvc0xBd2RIUjBhTlNvRWRiVzFzVU94dmJzMmFQMG1GVXA1MSsvZmsyUEhqMjRkZXNXVXFrVWRYVjF1blhyaG9PREF3TUhEaFM2V3FPaW92RHg4U0VnSUFBMU5UVisrZVVYRmkxYXBGU1JhR0JnUUVKQ0F1dldyV1BObWpYczNyMmJQbjM2RUI4ZnovUG56emwvL3J4Q3Q2eS92ejllWGw2b3FhbVJrNU9EaFlVRlVWRlJLaWV2M3I1OXk4bVRKNmxmdi81L05OdXdkZXZXVEpvMGljek1UTEt5c3FoWXNTS3RXclhDeWNrSmRYVjFFaElTeU1uSkVXTVVSRVJFL3V2RXg4ZGpaMmVIVkNxbFpjdVc3Tm16aHhjdlh2RHMyVE9lUG4xS1RrNE9LU2twd2xqTjE5Y1hmWDE5cGJFQk12RmVRVVg4a1NOSHlNaklLSldvdGFSNGVIanc0c1VMRmk5ZXJPRFM4OGNmZndpdU9JVWRzYjc3N2pzbVRwekloZzBiR0R4NE1HRmhZY0lON2NDQkE3R3dzTURHeGtZdW11dlRwMCswYU5FQ0l5T2pFaW5qWmZqNys2T3ZyMDlFUklUUUtXaG9hTWlJRVNOd2RIU2tTWk1tUVA1NHBHZlBudFN2WDE5dzZ4a3paZ3pHeHNhQ2NIWEFnQUZvYTJ0alltSkNibTR1TmpZMnVMbTUwYXBWcTFLZXVaSVJIaDZPbFpVVjVjdVhKelEwbEY2OWVnSElPVFBJZVBEZ0FlN3U3clJvMFFJSEJ3ZktsU3NuZEU4TUdUS2tXQmV3d3J4Nzk0NExGeTR3WU1BQW9xT2pTK1dHc1huelpsNitmSW1YbDVmQ2VIM0dqQmxzMzc2ZFpjdVdZV05qdzZsVHAwcmxmQ1lpSWlMeWI4WEh4d2NmSHgvZy8rTjRaTG0zUVVGQjJOblowYkJoUTZVRnp1SXdNek1yTWlaSmhxenJhOVNvVWNWbTR4WW1JeU5Eb1dnc0sxeERmcGQ3V0ZnWXNiR3gyTnJhRWhrWktWZEFsOW5rcWhJYXJGbXpScWtJZnR5NGNXUmxaYkZ6NTA2RngyUzV6QVV4TVRGUnFLL2N2MytmTFZ1MjRPenNMRmNjQjRUYTI4aVJJd1dMNCtqb2FGeGRYVm13WUlFd2VWRmMzR0JlWHA3U29yck1UYkUwREJreWhDMWJ0ckIwNlZMR2poMkxscFlXMjdkdkZ4NHZLbUpTVjFlWHlNaElFaE1UNVpwMVpFS1BzcWg3L2JmNCtQRWozYnQzSnpZMmxyeThQS3BWcThiSWtTTVpPWElrcHFhbWN1czJiZG9VVTFOVG9UbE1SRVJFNU85TVdGZ1ljK2JNb1VxVktrUkhSM1A3OW0yR0RCbENSa1lHbHk1ZDR2dnZ2NmRYcjE3ODlkZGZYTDU4bWFpb0tLeXNyTEMxdFdYMTZ0VnlNWTVmazVDUUVOTFQwekV6TTFNYURkQ2pSdzhBdVFubGdzeWFOVXZwZk5Ia3laUFpzR0VEang4LzVxKy8vc0xBd0VDSVM0eU5qZVhXclZ1MGJObXl6STdEMzk4ZnlHOFlWVFp1MGRQVFk5U29VYXhZc1lMang0OHJGUm9vaTdpMHRMUUU4aU1Pa3BLUzVHcmF5c1lSQmNWMkVvbUVhdFdxY2VYS0ZXN2Z2czMzMzMrdjRHNlFuWjB0N0crVktsV0V1YnlVbEJTMmJ0MUsxNjVkK2VHSEgwcDBEcVJTS2N1WEw4Zkl5RWpPY2F0Z0EwOWNYQnlXbHBaNGVub3E3TXVGQ3hjVVlxTmtycDZ5K2JPWW1CZ2VQWHJFM0xselVWTlRvME9IRG9LQXhON2Vuc0RBUUlYOWV2cjBLWHYyN0JIK0wzTUxpNGlJRUpwUElIK09UdFZjaDZvNXliSndCNXN6WjQ1Y0UwWmNYSnljMEFEeVhVSUxPbXBuWldXeGRldFdORFUxRlJ3ZFJCVDUrNDVraStCemJoZ0FSbzBheGRxMWE1Vk9tbmZ2M3AxejU4N1JyVnMzdW5idFNwczJiWkJJSk9UbTVoSVpHY211WGJ2dzgvTWpQVDJkK3ZYcnMzNzllc2FQSDE5c2hsNlhMbDJJaUloZ3k1WXRqQjgvSGo4L1B5QmZ2ZjNzMlROaEVqa3RMUTByS3l1dVhMbUNqWTBOMDZkUHAwK2ZQdno4ODg5S1Ard1BIanpneG8wYlpHVmw4ZkhqUjdadDJ5WWNWMjV1TG9HQmdTeGJ0b3liTjI5U3BVb1Z2djMyVys3ZHU4ZDMzMzNIL1BuemNYSnlVanBaKytEQkF6WnYza3pWcWxXNWRPa1NwcWFtVEp3NGtSbzFhcFJab2IxRGh3NkVoSVJnYW1wYVpqZGJCdzhlQk9ESmt5ZFlXRml3YmRzMjRkdytmdnlZTld2V3NHblRKckt5c2pBMU5lWHExYXRNbWpTSmMrZk9NWHYyYkpXNVBnVlp1M1p0cWZZM0pTWGxzNDRsSmlhR0pVdVdVTGR1WFpXZEU1Qi9ySURDaFBiT25UdHhkM2VuZmZ2MkhEeDRrQWNQSHRDalJ3LzI3TmtqWEd4emMzTlZLdHlLWXRXcVZheGR1MVp1V1ZaV1ZvbWZML3N4bDAyQVBIMzZsTXVYTDlPalJ3L1dybDFMdTNidEJMVmU0ZTNhMk5oZ1lHQ0F2YjI5MHNHR3Y3Ky9YTlNDakNwVnF0Q2xTeGU2ZHUxSzE2NWQ2ZGF0bTNCeGZ2NzhPUnMzYm1UVHBrM2N2SGtURFEwTjdPM3RjWE56SzdhZ29hK3ZqNHVMQ3hNblRxUjM3OTZFaG9ZQ1VMOStmWktTa21qYnRxMXdBVDEwNkJERGh3OUhXMXViWThlT3NYYnRXb0tEZzdHMHRPVG8wYU5DM25KQkxseTRnRlFxTFhQclFabnJTc0ZKbG9MbzZ1b1dhZjBzRzNpVTVVQlNSRVRrNzA5Um1XaGZhN3ZseTVjWHJyV0Z4MG1hbXByQ1RjYm16WnNKRGc3bXc0Y1B1THE2S28zZmtXWERGWHhNZHIwYk5XcVV3dnBaV1ZtZmRSMEZTRWhJd05QVGsyKysrVVpCVEJvZkgwLy8vdjM1OU9rVFc3WnNVU28wOC9UMDVOeTVjNXcvZng1cmEydkI1bGRWTnJPT2pnNTc5KzR0MWZVYS92OWEzYng1YzV5ZG5SazVjaVNkTzNkV3VEbXNXTEVpRlN0VzVNR0RCMnpZc0lIbXpadGpiR3lzZEp1R2hvWWtKQ1FRSEJ5TXNiSHhWeE1hZE83Y21mNzkrK1B1N2k1M1BaZDlYbVNDa2xldlhqRmd3QUErZnZ6SXBrMmJCQ0hDK3ZYcitmNzc3eGswYUJBWExsd29sZUN2WWNPRzdObXpCMnRyYTZ5dHJibHk1VXFKN0NOVFUxUDU5ZGRmYWR5NHNlQ1VWaEJOVFUzV3JWdEhVRkFRbHk1ZDRzMmJONkt6a0lpSWlNZ1hjdTdjT1NRU0NaMDdkMVlxTkpCS3BYS3VsY1V4WmNvVWtwT1QyYmh4bzRKNzVlZWl6UGtJNUlVREkwYU00T3paczJ6YnRvMXg0OFlKK2N4UXZOQ2djRWVpak16TVRPclZxNmZVc1NFdUxxNUUrNTZRa0lDWGx4ZmR1blZURUJySU91VysrKzQ3WVFKQU5pbmZxbFVyWVZseFhMcDBxVVRSaWlWbDJyUnAyTmpZNE8vdmo1MmRIUk1uVGtSVFUxTVlJeFJGZW5vNmZmdjJsUk1heU01L1NaNy92NFRNZVJMeW0xdDY5ZXBGOSs3ZDZkdTNMNTA2ZFNxMkZpb2lJaUx5ZHlZaUlnSVhGeGN1WGJwRTA2Wk5tVGR2SGg0ZUhpeGF0SWlPSFR2aTRlR0JWQ29sS2lxSy92MzdNM1hxVklZT0hVcEFRQUNMRnk5bXhZb1ZuRGh4Z3ZuejV6Tm56cHdpYmZYTEFsbXQ5dEdqUjBxYkttWFgxL1QwZE5MUzBoUWlCMVRkbHpkcTFBZzFOVFh5OHZKSVNrckN3TUNBZ1FNSDR1cnF5cDkvL2tuYnRtMFpObXdZVTZaTWtXdjQvQnpldjM4dnpIVW9HNWZJa0IyZnFyR0lzbnArMWFwVktWZXVITm5aMlFweGppVVpSK2pvNkhEdzRFRk1URXdZTldvVVRabzBrWXREeXM3T0Zwb3F2LzMyVzZIcCtmcjE2MnpkdXBXK2ZmdVcyTlVvSnllSDVjdVgwN1p0VzJFN2hRa0xDK1BKa3lkQ2JmL1RwMC9DT00vR3hvYlhyMS9McmYvMjdWdXFWcTNLM2J0M2dYdzNURFUxdFZJMW9seS9maDFIUjBlRjViSTR5SUlvRXhxa3A2Y3J6R0hKV0xGaWhkTFA0SzVkdTlpM2IxK0o5N0U0NnRldno2bFRwOGpMeTBOTlRZMTkrL2J4NHNVTGZ2enhSOUVwc2dUOEk0VUd4c2JHbjJYZjRlN3VydklMMnFaTkd5RnI3K1hMbHdRR0JoSWNITXp4NDhlRkwyZlhybDJGbTQ2UzNHeEtwVkppWW1KWXZYbzEvdjcrbEN0WGppbFRwaEFaR2NtR0RSdll1blVySjA2Y29FR0RCdlR2MzUrYk4yOWlibTdPZ1FNSDBOTFN3cy9QRDN0N2V5WlBua3hFUkFTK3ZyN0NCR2xPVGc3cTZ1cVltWm5oNStlSG9hRWhEeDgrWk0rZVBlemN1Wk1uVDU1UXJsdzV4bzhmejdKbHk5RFQwOFBkM1IxUFQwOG1UNTdNL1BuenNiVzF4Y2JHaGs2ZE9sR3RXalV5TWpJWVBYbzBPVGs1eko0OUd3TURBdzRkT2tUUG5qMnhzckppd29RSlphTHVtVHQzTG1QR2pCR3M4c29LTFMwdFBEdzhtREpsQ2hrWkdSdzZkSWlkTzNkeTdOZ3hjbk56YWRxMEthdFdyYUovLy83RXhzWXlmdng0RGh3NHdJRURCekF4TWNIZTNwNWV2WHBoYkd5czlLYnAxS2xUcGZyUmNYZDNMeklqUmhrSkNRa01HREFBaVVUQ3dZTUhCVnZmM054Y3VYMktqbzdtOHVYTFZLNWNXYzd4UVBhYWRlclU0ZENoUTJocGFkR3laVXRPbno3TnJWdTNoSXQrVkZUVVo5Mk0xNnRYVCtHQ2ZlL2VQZjc4ODArNVphR2hvVlN0V2xYT09sQ1dmd3o1a3hhUTMxMlNrNU9EblowZDMzMzNIWmN1WFdMbzBLSGN1WE9IbGkxYjBxNWRPeG8yYkVqVnFsWFIwdEpDVFUxTitBNUxwVkx5OHZMSXpjMGxOemVYbkp3Y3pwNDl5KysvLzY0Z0NwRjFoT2JrNUhEejVrMDJiZHBFY0hBd01URXhTS1ZTS2xldUxFU3ExS2xUcDBUbjR1M2J0K3pidDQrVksxZVNtSmhJbXpadE1EYzNaLzM2OWRqWjJkR3paMC9DdzhOWnZYbzFzMmJOUWwxZG5jREFRTHAzNzQ2cHFTazllL2JrNHNXTHRHelpFbDlmWHdZT0hDaTNmVmsyYzFrTERXU2ZseE1uVHRDaVJZdFNQVGNySzBzUUlSUTE2Qk1SRWZsM2taeWN6TU9IRDFGWFYxY3FZdndTWkM1RUJXM3VaZFNzV1JNM056ZmV2WHRIM2JwMXFWZXZIblhxMUtGMjdkcFVyVm9WaVVUQzRzV0x5YzdPWnZueTVkU3RXNWZaczJjcmJPZmp4NDljdUhCQnp1YlYzOStmNk9ob09uWHFKRGhiRldUbXpKa2x0Z2VXS2Y0aC93YlV3Y0dCang4LzR1WGxKZWM4Y09mT0hTd3RMWG42OUNuVHBrMVRhV1dzbzZQRC92Mzc2ZHk1TStIaDRiUnQyNWFRa0pCaW5XWSt0N2hSczJaTnBkbkhCUWtKQ1dIaXhJbGtabWJLaWRWazErTFUxRlNodS9MaHc0ZEE4UjJLWDRLMnRyYlFEU0VqSlNXRjBOQlFHamR1akk2T0RrK2VQTUhhMnBxN2QrL3k2NisveWwzWG1qVnJocWVuSjlPbVRhTno1ODRFQlFYUnZuMzdFcjkrdjM3OVdMcDBLYnE2dWdvaUE5bEVWa0YzSjhnL1IwWkdSb3daTTBZWTg4bkVMTExKQ1FzTEMwRVEzYkJoUTh6TnpVdThUeUlpSWlJaWlnUUhCOU8rZlh1Vk1VOXBhV2tsamxxRS9IdXNoSVFFOXU3ZFcxYTd5SkFoUXhUY2NYYnUzQ21JSkdWNGUzdHo2ZElsOXV6WlE5ZXVYWVZ4aEt3SXJVcG9zSC8vZnFVZGpxOWV2VUpmWHg5UFQwK0Z4MlQzcW9YcDFLbVQwc2NLaXlYR2p4L1B2SG56QU9UR1FwOURuVHAxR0RseXBNTHlseTlmNHV2clcrcnRtWnVibzZhbXhvVUxGd1FScDR1TEM3Tm16V0x4NHNYMDY5ZFBic3d3ZGVwVUJnMGFST2ZPblduV3JKbkM5bVN1anJKSm5hQ2dJTUhCb2FTMGFOR0MyTmpZVWgvTDUzTC8vbjJzckt5RS85KzVjMGV3TC9iMzkxY1lZeFVrTHkrUFAvLzhVMmh5VVZkWDU3ZmZmdnU2T3l3aUlpSlNSbno2OUFrTEN3c2lJeVBSMTlmSHk4dUxLVk9tNE9ycXlvb1ZLd0E0ZmZxMHdxUzZ0clkyb2FHaHVMcTY0dUhod2ZEaHczRnljbUxSb2tVY1BIaVFpeGN2bHFrb3JqQXlsNkNYTDEveTh1WExJdGZOeU1oUUVCcW9paExRMU5SRVMwdUxUNTgrQ1dJRkhSMGRMbDI2eE15WjNaNDBPQUFBSUFCSlJFRlVNL0h6ODJQbnpwM3MzTG1UN3QyNzQrUGpJOVQ4UC9jWVFMR3BzaUN5MnBDcXhvL0M5OW1RMzBtdnFhbEpkbmEyd3B5aWdZRUJ3NGNQbDFzV0h4OVBRRUNBM0xKbXpacXhmdjE2Um8wYXhlREJnNG1OalJYcVg1bVptU3JIV2ZCNTBRbEZFUjRlanBxYUdyMTc5d2J5ejEzQjhkU2tTWk9ZTjI4ZSsvYnRFMnBnZGVyVTRjV0xGeng0OElDOWUvZGlZMk9qdEdGVEdhYW1wZ3dhTklnRkN4WUErZVBRR1RObUlKVksyYk5uRHhZV0ZrTHQ1NWRmZmxGYWUwcE5UVlg0RG93YU5RcDdlM3YwOWZXVkNqSjc5T2lCcjY5dm1kVVpXN1JvUVVoSUNBOGZQcVJXclZyTW56OGZUVTNOTW4xdi9zbjhJNFVHWlUxYVdob2JObXdnSmlhR3ExZXZDZ1ZBTlRVMVRFMU5zYkd4d2RiV1ZyQ0lMWTRYTDE2d2FORWlRa0pDZVBic0dXcHFhZ3dlUEJnM056ZGhHd2NQSGlRZ0lJRFhyMTlqWjJmSHUzZnZzTE96WTlldVhjSVAwNEFCQS9EMzkyZlVxRkVjT25RSWlVUWkvTWcxYjk2YzA2ZFBZMkppd3ZuejUrblRwNCtnNU5MVjFXWGl4SW5NbWpWTHpxSm55WklsakI4L25oVXJWZ2dYZ1owN2QvTE5OOTl3Ky9adHBrK2Z6c1dMRjJuUW9JRVFMZkhERHo5dy92eDVoZzBiSm1UbnlYNDRKa3lZZ0w2K1BtcHFhc0pmYm00dVdWbFp3bCt2WHIyRUMzRkJ5anJyMk1mSGgrblRwMk5zYk16SWtTTUpEQXdVRkdwdDI3Wmx4b3daREJreVJDamN0bTNibHBpWUdQejkvVm0xYWhWWHIxN2w2dFdyekowN2x6bHo1akJvMENEaHdpdzdyMmZPbkpITGZ5NE9XU0g5MUtsVHdnWGIzTnhjcFpMOS92MzdXRnBha3BLU2dyKy92MXhCdTNYcjF2ejExMS9vNitzamtVaElURXdrTnplWGNlUEdDWjJGSjA2Y3dNWEZoV2JObWhFV0ZpYlhKZCt5WlV1NUR2UUdEUm93Y2VKRWxmdXVTaURoNE9DZ0lOYjU1WmRmOFBMeWtsc1dFeE9EcTZzcjFhdFhwM0hqeGxTcFVvV1ltQmllUFh1R2taR1IwT2xZdjM1OTlQVDBoQnZ0bGkxYjhzY2ZmeEFTRXNLK2ZmdTRkdTBhTVRFeHBlckNMSGh4Zy96MzdjaVJJOFRFeEhEdDJqWEJFZVhiYjc5bDlPalIyTmpZMEx0Mzd4TG5NKzNidHc5ZlgxK2lvcUxJeWNtaGJ0MjZiTjY4R1dkblo5VFYxWmsrZlRxTEZpMmlhOWV1Mk5yYWN1VElFU3BWcXNUZXZYdUZ6Z1lkSFIyT0hUdkdpQkVqT0hic0dQYjI5dHk4ZVZQdVBZcUtpcUpHalJwS0o3aStCR3RyYTl6YzNKZzFheFpCUVVFbEZ2eGtabVp5N2RvMVVsSlNhTkdpUllteVNFVkVSUDZaREJvMGlJaUlDQ3BXcklpdXJpNVBuanpoNDhlUG1KaVlmRkczMXMyYk56RXpNeE02NUxPenMwbElTQUJRT2NrcnMrcFhSZnYyN2JHenMwTmRYWjNkdTNjTE41M0Rody9uNnRXclZLdFdqWVNFQko0OWU0YU5qWTB3VHBEbEc2NWF0VXJwZGkwc0xFb1V2MVM0T0orVWxNU2pSNC9vMTYrZm5Icjg0OGVQbUp1Yms1S1N3dGl4WTFtelprMlIyelV5TWlJeU1oSUxDd3UwdExSS05RbFNWc1RGeFhIMDZGRjI3ZHJGclZ1M3FGcTFLc0hCd1hLNWRqTHhnNk9qSTkyN2R5YzNONWU5ZS9laXBxYjJIOG0vNjltekp4VXFWRUJMUzR0ejU4N3g3dDA3WEYxZE9YandJSk1uVCtiVnExY3NXTEJBSWM0TThpY09VbEpTV0w1OE9aMDZkV0w2OU9tNHVMZ29GYjBvUTNZVHZuMzdkZ0lDQXREVjFVVmRYVjJ3R0d6ZHVyWGMrZ1lHQmtSRVJIRGp4ZzFHalJxRnJxNHVKMDZjQUpETDg1NC9mejczN3Qwak1EQ3cyRGcwRVJFUkVSSFZmUHIwQ1d0cmE1WGlhNmxVeXF0WHIwb3NOTXZLeWlJaElZRkdqUnFwTERidjJyVkxwVzB4NUVjc0ZMNHZkWFoyVnJqM09uWHFsSUxRUUVkSGgrM2J0OU9oUXdlbVRwMkttWmtaTFZxMEtOYlJvQ2czdTdpNE9HYk5tcVh5OGNMTW1qVkx6djcyN3QyN2VIdDdNMm5TSkxsNzNSWXRXZ2dUQ3FXSnAxUkczYnAxbFRZVTNiNTkrN09FQmhVcVZLQktsU29LM1lEcTZ1b0VCd2ZqNysvUDdkdTMwZGJXNXRLbFMzaDdlNk9ycTZzeWFrbjJQaFZzSXNuTXpLUjkrL1pLaFFtRjhmUHpVK2xHK0RWSVRFeWtkKy9lY3JuSVNVbEpSY1pHRkVRcWxaS1NraUtzcjZHaElRb05SRVJFL2pibzZPalFzbVZMbWpWcnhySmx5d1Izb2pGanhxQ3JxMHU5ZXZXb1VxVUttWm1abkQ1OW1wNDllMkpoWVlHbXBpYURCZzBpS3l1THZMdzhHalZxeFBuejUxbTZkQ25KeWNsZlZXUUEveCtyUEh6NGNEbDcrNUtpeWtreU5UVlZxS01YRkdWKysrMjM3TjY5bThXTEY3Tmh3d1o4ZlgwNWMrWU1wcWFtM0xoeDQ3TWlJd3FLSDk2L2Y2OVNCQ3FMa3Y3UzhZT01ldlhxS1hUbEh6MTZWRUZvQU9EazVJUy92ei9IamgxajBxUkpRcnhVd2VnRVpWaGFXZ3JqaE96c2JOYXVYY3VMRnkvUTB0Smk0Y0tGY21PL3ZMdzhvVDVSdVBFVThvVWlzamxCMmVmei9mdjNjdWREVDA4UEF3TUR1WG1zZXZYcWtaZVh4L2p4NDhuT3poYnFGU1ZCMWpnSytaRmJNMmZPcEYyN2RrTGsxWklsUzFpNWNpVzJ0clpLbTFTeXM3UEp6TXhFVDArUHZMeThJaDI4VldGb2FLalViVlJHdzRZTjVlb2p5cHJVWlRXOGl4Y3ZjdlBtVFo0OWU4YnMyYk5MM0hUNmIwY1VHcFFBWFYxZFFrSkN1SFhyRnExYnQyYmd3SUcwYmRzV2MzUHp6NW9RcjF5NU1tRmhZZWpwNmVIaTRvS3pzN09DQW4zdzRNRU1IanlZeU1oSWNuSnlXTFZxbGRJYk9EczdPMXEwYU1ISWtTTlp1WEtsM0dPeUxMU09IVHVpcTZ0TDE2NWRHVFpzR0VPR0RGRlpCSzFkdXpZK1BqNHNYNzZjQXdjT0VCQVF3S1JKazZoWnN5YlBueituZlBueUJBVUZ5YW0vV3JWcXhjMmJOd2tJQ09EUW9VUGN1SEdEMTY5ZmMrL2VQYkt6c3hWeVh3b3lkKzdjRXArM0wwRlhWMWV3V0xHMnRpWXNMSXpSbzBjemN1UklsUms0RW9sRWVCK3VYTG5DL3YzNytmUFBQMW02ZENuVzF0YWNQSGxTYm4xbE5yWWxvV0JIK3N1WEwxVk83SjQ5ZTVaUG56NFJIQndzWjdVSCtjS0krL2Z2Q3plcFZhcFV3ZEhSa2FWTGx3cnJXRnBhTW1mT0hINzU1WmRpSjQvcjFLbFRaRGFrS3VlUGtpSWJVS1NrcEFnMnhSb2FHdlRvMFVOT3JESnExQ2pVMWRYbFBxK2FtcG9NSERoUTZQQ1hTcVc4Zi8rZTdPeHN3YjBnTHk4UHFWUXE5eWVqc0Jna056Y1hiMjl2R2pWcWhLMnRMVzNidHFWRGh3NjBiOSsrVkRhWU10TFQwNG1PanNiS3lnb25KeWVzckt6a2hBMjFhdFZpNjlhdDVPVGtFQmdZU092V3JRa0lDS0JCZ3daeTI2bFVxUkloSVNHNHU3dnovUGx6dWNKTFZsWVdWNjlleGNuSjZiUDJzU2phdEdtRG41OGY3dTd1cFJKeHFLbXBVYjE2ZFp5Y25GaStmTGxvbFNnaThpK21XYk5tQkFZR0N0Y2tUVTFOMnJkdno1WXRXNzVvdTAyYk5pVTdPNXZuejU4TEdXL1ZxbFZqM0xoeGN0bDBwV0hqeG8xa1pHU3dldlZxdW5UcElpeHYwS0FCKy9idDQ4R0RCNmlycTlPbFN4ZldyVnNuUFA3YmI3OXg0TUFCbFdJdkt5c3JwZGwvaFNtY1g5eWdRUU5DUWtMa0pvNGh2ekN3YmRzMm9xT2pjWE56SzlHeEdSa1pjZkhpUlNRU2lVSkh3dGZtNWN1WGRPellrVGR2M2xDdFdqVVdMbHpJekprekZXNzJodzRkeXZIanh6bDI3QmhoWVdGQS9salUxOWRYenBIcGEvSHUzVHNpSWlLRTExMjJiQm1qUjQvRzJOaVk5UFIwdWVneFpTeGJ0b3g2OWVveFk4WU1ZbUppUHNzVm9tTEZpcHc0Y1VJWXExU3NXQkZIUjBkKy9QRkhwZXVYTDErZVhidDJJWlZLK2VhYmIzQjFkWldMYm1qVHBnMk9qbzRxb3pKRVJFUkVSRXFHam81T2tST2dEeDgrSkQwOXZjUU5KMy84OFFlNXVibHk0NDNDM0w5L1g4RU5zQ0JmR2tYVnZuMTdwaytmenR1M2I0V2lxV3lDb0xDQVlmTGt5VlNwVW9YZmYvOGRmMzkvdVd2YzFxMWJtVEZqQm52MzdxVi8vLzRLcitQcjY2dlUyY25HeG9hWEwxK1NsSlJFbXpadE9ISGlCTjdlM3ZUcDA0ZmV2WHZ6NnRVcm9TRkNkbjFXTlpIdzN5UWpJME9oUUsyaG9jR2FOV3V3c0xCZzc5NjlPRHM3NCtMaVFyMTY5WXJzaEV0S1NnSlFjTWNjTVdKRWljYVNodzhmL293aitEeWVQSGxDOSs3ZFNVcEtZc2VPSFVKQjM5TFNVdWdjVFV0TDQralJvd3daTWtUcE5qUTBOREExTlNVcUt1by90dDhpSWlJaVpZa3lBVjZqUm8za21oeWlvcUpZdDI0ZGVucDZnbXZQd1lNSDVTWTYxZFhWV2J4NDhkZmZZUkR1Rnd2RzNwU0dodzhmS3IwZXkwVHlPam82U3NkRERSczJ4TXZMaTVrelo5S2xTeGZpNCtQeDl2Wm05ZXJWcGQ0SFdmVDNpeGN2dUhUcGtrSWRYY1lmZi93QnFJNTcrTnBzMnJTSjNyMTdDL05FZVhsNVpHVmxLVzFnYk5Tb0VlSGg0VFJ0MnBRNmRlcVFrSkNBZzRNREwxNjh3Tnpjbk5PblQvUGd3UU4yN2RvbDk3eXVYYnV5YU5FaWhnMGJ4b0VEQitRZU8zUG1qQkRWQlBtT2labVptVlN2WHIzSS9aWkZXSjA5ZXhZYkc1dFNSMTJrcGFVeGNlSkU5dXpadytyVnE2bFdyUnFPam81MDZkS0Y0T0JnQmd3WVFKY3VYVmk5ZXJYQ3RtVlIycFVyVjBZcWxiSjI3VnJ5OHZMNDhPRUQ1Y3FWVStwQ0llUFRwMDlrWldYUnJWdTNJb1VHRGc0T2N0dDU5KzZkZ3NPWXJMNjNjZU5HcmwyN1J1M2F0Vm0wYUZHcHpzTy9HVkZvVUVKT25qeUpqbzVPbVhRR2FXaG9jUDM2OVJKMVBNbXlBSXU2dVdyYXRDbFhybHhSK2JpV2xoYlIwZEdsMnZlS0ZTc3lidHc0eG8wYkp5eno5ZlhsMXExYmNoa3pNalEwTkJneVpJakttNG04dkR4aDhoZnlKL0ZsTGdmL2FRWU5Hb1M5dlgycHprZjc5dTNsT2hWa0hXUmZtNEo1UXVQSGo4ZloyVmx1MGxyR2poMDcyTEZqQjRDUUk2TU1aYms0aFhuNjlHbXg1NmFnWFJIa08xdmN1M2RQcVlEQjA5TlRvV1BUMGRHUjRjT0g4K25USnpJeU1zakt5cUphdFdvS3g2YXBxWW16czNPUit5S1JTTDVJcGRpelowOVNVMVBMekdiSHljbUpZY09HRlp1M3JLR2hnWitmSDJwcWFpcmRFaVFTaVZMM0NFMU5UYUVnOURVbzZyc3NJaUlpQXZsZFlLcFl1blNwSUhUTHpjMUZUVTJ0eE5kY2UzdDdsZkZYV2xwYWd2aEpOcWI0VWxIVG5qMTc4UFB6WThLRUNYTExaY2VRbFpXRlJDSlJjR0xvM0xtejBvaVlvdlpmR1lXdnA1QXZFRlZHdjM3OVNpMm9LQ3hrTFMybFBSNFoxYXBWNDhDQkE2U25wMk5wYWFseUFsNVRVMVBoeHJpMDZPcnFmdFkrQWx5OWVsVVFKQlljT3dVRkJhR3RyYTJRRjYyTUgzLzhrVzdkdWxHalJnMkY2N2tzQzdNbzdPM3RoYzl6WGw1ZXNaL3B4bzBiazVlWHAvTHhFU05HS0ZnN3lyQ3lzdnJzY3lVaUlpSWlJcytSSTBjQWloUU9GT1RRb1VPQW92QzlJTXVXTFN0UzhGOFdlSHA2eW8zTFpQZVZoZTlmeTVVcng5Mjdkemw5K2pSVHBreGh6NTQ5d3ZNQ0FnSlFWMWVuVjY5ZVNzV01RNGNPNVljZmZwQVR5OHRZdjM0OWJtNXVDaEVLM2JwMUl6TXpreXRYcnFDaG9jRzFhOWNBbE5hZlNrTmlZcUxTaWY3aXJLTUxFeDRlenFkUG56aHo1Z3dmUG54UWNCNEtDd3ZqeFlzWGpCbzFDaTB0TFZhdFdrVkVSSVRnUUtySytVSTJwdjdTTWR2WEppc3JpKzdkdTVPUWtJQ2JteHNPRGc1S0Mvb3paODdFMTllWE4yL2VsRW0wcW9pSWlNai9FbzhmUHk2UmcwdGlZaUtRSC9WWUVqSEJrQ0ZEU3VSaTg3bklMUFJ2M2JyRnlaTW5zYkN3VUxwZWRuYTJVaGZLRFJzMkNBMnRCWkVKQnF5dHJaWE9WOGlvVmFzV2RuWjJlSGg0Q0FLN3o4SFcxaFpmWDErOHZMd1lQSGl3d3I2bXBhVUo3OC9nd1lNLyszVytCQU1EQSs3Y3VTT01tVlNOc3lDL2x0R3paMDl5YzNOWnUzWXRpeFl0SWpzN204MmJOL1Bqano4S2JnQTFhOVlVR294RFFrS1lQSGt5U1VsSnRHelprdVRrWkRrSFM5bjRWRlk3aW82T0J1UWRFOSs4ZVVOY1hKelF3QVA1RFF1UVg2T1J6ZVBjdjMrZnVuWHJGanZIY2VyVUtjYU5HMGRpWXFLdzd6TG5qR0hEaHVIbDVZV0xpd3ViTm0zaWh4OStZTlNvVVN4ZnZsd1FQOGpHUXMyYk4wZGRYWjEzNzk2Um01dEwvLzc5T1hmdUhBY09IRkQ2bVQxMTZoU0RCZzJpWXNXS2VIaDRGTG1QeTVjdmx4TjFQbnYyakl5TURMa21uMXExYXRHNmRXdGlZbUtBZkdHdGJMNG9MUzJObXpkdjBxRkRoeUpmNTkrTUtEUW9JVVVwWno2SGt0cXFRdGtvdU10Q0lOR3NXYlBQdnVqOXQwUUZxdmk3V3NrV2RkR1c4YVhudVNnckgxV1VMMSsrMUo4Tk5UVTFLbFNvVU9aNTNaOURXZTZEaG9aR2lkNG5LUHZmRlJFUkVaSC9OYjZXdTBsWmpTa3FWcXlvSURJb1NGRWQ2bi9Yc2NSL2lyOUxoSTVFSWxGNEx3dFBIaFJIU2J0Wmk5dVBzdnEraUo5TkVSRVJrYktuZHUzYWRPellrUW9WS3ZEeDQwZkJsV2pMbGkyWW1wcFNzV0pGYXRXcUpheFRHSm5RWU5PbVRjeWRPN2RVc1l0bFNlRnJoQ3hTVWxrUmVlblNwVVJGUmVIbjUwZEtTb29RN1hEaHdnVjY5dXdwV1BJV3BtYk5ta3BqbTlMVDA5bXdZUU5HUmthWW1abkp1VVRhMk5nd2QrNWNWcXhZZ1l1TEN6RXhNUmdZR0NoMCtwZVdwS1FrbGkxYjlrWGJnUHpNYlptVmI0TUdEWmd5WllyYzQ1NmVua0pucDUrZkgxbFpXVlNvVUFGL2YzLzgvZjJWdW1Pa3A2Y1RHeHVMZ1lGQm1jZUh5bmo1OGlXZE8zZW1hdFdxWCtRaW9LbXBpYjI5UFVsSlNTeGF0SWlNakF5bDZ5MWJ0b3l3c0RCKyt1a25xbGV2TGpoUmlvaUlpUHdUZVB6NGNZa2RCZ0VpSXlPSmpJd3NkcjFXclZvSmRmVVhMMTZVK1RXaFJZc1c5T3ZYajJQSGpqRjY5R2gyN05oQjc5NjlrVWdrU0tWU29xT2pXYkprQ1c1dWJrb2pJUGZ1M1V2RGhnMlpQWHMyT2pvNnZIdjNqamx6NWhBZUhvNkdob2FjbThPNmRlc29WNjRjSTBhTUVDSWhrcE9UT1hic21IQ3NuOHU4ZWZQWXYzOC8xNjVkdzhiR0JtOXZiOEd0NGNHREIvejQ0NDg4ZmZvVU16T3ovK3IxcCtCWXE2aHhGa0JvYUNqejU4L24rdlhyYUdwcWN2bnlaYUVlc1hqeFl1N2V2Y3VxVmF0SVRrNG1OVFdWSTBlT1VLTkdEYm1ZWmhsNWVYbkM0ekxYQU5tMXY2Q0x3Sll0V3hRY1IyWGQvVFZxMUJBbTMxMWRYVGw1OGlTdlg3OVdXb09MaTR0anpwdzVCQWNIVTdObVRZNGZQNjVVRVBETk45L2c0K1BEcUZHamNIWjJadnYyN1p3L2Y1NjR1RGpVMWRVRm9VRkJnYXE2dWpyNzkrK25jK2ZPV0Z0YnMySERCc2FPSFF2a056U3RYcjJhK2ZQblU2TkdEY0xDd2xRMmlUZzdPMk5wYWFuUUhGdXJWaTJsOFJjeThZT2pveU9XbHBiQzh0dTNiOU94WTBjV0xGand4VTdmLzFUK2QyWitSVVJFUkVSRVJFUkVSRVJFUkVSRVJFUkUvc2NZTkdnUVVWRlJHQm9hTW43OGVCSVRFekUyTmlZZ0lJQzJiZHR5N2RvMTdPenNpSXFLVXNnZURnZ0lJRDQrSGdNREExSlRVNWsyYmRwLzZTZ1UrZkRoQTZCY0JLK2hvWUcvdnovTm16Y25JaUtDbGkxYjR1am9DS0EwMnJNNE5tL2V6TXVYTDVrOWU3YUM0R0hHakJrMGFkS0VaY3VXY2ZQbVRVNmRPaVhrRlg4SlptWm1mUGp3UWVXZnJHaGRIRC85OUJOK2ZuNkVob1lTRnhlbjBCQVVGaFpHV2xvYWFXbHBnckRoK2ZQbndqSmxUbzFIamh3aEl5TkRzRGYrR2x5NGNJSDc5KytYaVNoeTZkS2xncE9tS3FwV3JjcVJJMGNvWDc0OEkwYU00TUdEQjEvOHVpSWlJaUwvSzNUdTNMbklhNHJzVHhZTE9IdjI3Qkt0TDR0WFdMTm1EWTBhTlNJNE9Mak05MzNyMXExODk5MTNKQ2NuQ3hPdnpabzFvM0xseXBpYW1uTDgrSEdWelljdUxpNHNYcnlZeXBVclU3ZHVYYjc5OWx0OGZYMlJTQ1JzMkxBQlkyTmpZZDBYTDE0d2FkSWtLbGV1VE5PbVRXbmN1REYxNjlibDd0Mjd0RzdkK292R1FJYUdoZ1FHQnFLbnAwZG9hQ2lOR2pXaVZxMWExS2hSZzZaTm0zTHUzRG0rLy81N0FnTUQvMmNhWHBXTnMzSnljZ2dLQ3NMTXpJeStmZnR5Ly81OXFsZXZqbzZPamx6VGcwUWlZZi8rL2Z6ODg4L3MzcjJiSTBlT1lHRmh3YU5Iai9qeHh4OFZHaFVpSXlONS92dzVmZnYyUlNLUmtKV1Z4YjU5KzJqV3JKbGNkSUtUa3hNeE1USEMzNk5IajVnMWF4WVNpWVRFeEVRdVg3NE01RHR6VksxYVZUaVhyMSsvRnFJcFVsTlR5YzdPNXV6WnM5aloyWEhyMWkyVlRoa3lURXhNdUhyMUtrdVdMT0hYWDM4Vjl2LzQ4ZU9BWXNPSG5wNGVaODZjd2R6Y25ISGp4dEc3ZDIrQ2dvSm8yN1l0czJmUHBuLy8vbHk3ZHExSUo4cWFOV3RpWW1LQ2hvWUdVcW1VSjArZWNQejRjVHc4UEJnNWNpU3RXN2NXM01SKytlVVh3Y1U4SmlaR0xnNWVOcDZwVzdkdWtjZjRiMFowTkJBUkVSRVJFUkVSRVJFUkVSRVJFUkVSRVNtQzlQUjB4bzBiaDUrZkh4WVdGaHc5ZXBSdDI3WXhkZXBVek16TVdMZHVIVC8rK0tQY2M3S3pzNWszYng0QS92Nyt1THU3czN2M2Jnd05EWEZ6Yy90aUZ4cHJhMnVGUXZPblQ1K1VXaDhyUTVhTHE2K3ZyL1R4R2pWcWNPN2NPYnAzN3k1MG5OV3ZYMTlCVEZFY3FhbXAvUHJycnpSdTNGaklMUzZJcHFZbTY5YXRJeWdvaUV1WEx2SG16UnZHakJsVHF0Y29qTGUzTitycTZrcmpIVlNoS21Lb2R1M2FTbU96dm9TMWE5Y0NLSTBneU1yS0lpMHQ3WXRmUTliSmFHZG45OFhiS3FuNzVmZmZmOC9PblR2TFRPQWdJaUlpOHI5Q1NhOHBzdTcxY3VYS2xlb2E5UDMzM3lPUlNCZ3dZQUFlSGg3OC9QUFBuNzJ2aGFsUm93WlhybHhoOWVyVmdnRHk4ZVBIMUs1ZG0vNzkrek5od2dTbGtVZVFMN1pyM3J3NUsxZXU1TzdkdStqcDZkR2hRd2Ztelp1bllDWHY0T0RBWDMvOVJXUmtKSW1KaWVqcDZXRmlZb0tUa3hPalI0LytMQ2ZsZ3ZUczJaUGJ0Mi9qNGVIQmlSTW5TRXBLUWxOVGt4OSsrQUVIQndjbVRacWtNcUw0YzdoMDZaTENlNWlibTF2aTV4Y2VaLzN4eHg5WVdWbVJuSnlNaG9ZR1k4ZU94YzNOalVtVEpuSDI3Rm5oZVZsWldVUkVSQkFVRklTdnJ5OG1KaVpNbWpTSmt5ZFBZbUppd3BRcFUzQndjSkFUUHNwY0NXVENsWUNBQUY2OWVpVVh5elYyN0ZnNmRPZ2dPRmU4ZWZNR1UxTlRKQklKQnc0Y3dNSEJnWlVyVnhJVUZNU0RCdytFNktlc3JDeHNiVzFKVEV4RVUxT1RYMzc1aGUzYnQzUGp4ZzBNRFExTGZEN0tsU3NuRnhQOTlPbFRMbHk0Z0ptWkdiVnExVkpZLzV0dnZoRUVGdUhoNFlTSGh3TXdjZUpFTm16WW9QSjFYcjE2eGRtelozbnc0QUgzNzkvbjd0Mjd4TVhGS1l5dDlQWDEwZGZYWituU3BYaDVlV0ZvYUlpSmlRa0JBUUVzV0xDQVZhdFdBZkR3NFVQZ3l4dzUvdW1JUWdNUkVSRVJFUkVSRVJFUkVSRVJFUkVSa1g4MXNtS3dzdWlrc0xBd3BrNmR5djM3OStuVHB3OEJBUUZvYUdnd2Z2eDRqSXlNc0xlM1ovejQ4Y1RHeHVMdDdTMXNZODZjT1R4NjlJaStmZnRpYW1yS3JsMjc2TlNwRTB1WEx1WENoUXU0dUxpVXFtQmRHR05qWXdVNzJLaW9LQVZyKzEyN2R0RzVjMmM1Z1VCY1hCd1hMMTVFVDA4UEF3TURwZHUvZWZNbTN0N2V4TVhGQWZtVExBa0pDVFJwMGdSalkyTjY5ZXBGbXpadGFOdTJMUTBhTkZBWkk1aWFtb3FSa1JGanhvd1JoQkd5WXE5TUZHRmhZVUhYcmwxcDA2WU5EUnMyeE56Yy9EUE95UDlUV2tlRVAvLzhrOVRVMUZKTkNwV0d0TFEwUVZqaTcrOVBkSFEwblRwMXdzek1UR0hkbVRObk1uUG16Qkp0VjlWN0IvbU9CcklNNlA4a3lpeXJIejU4U0c1dTdsYzd2eUlpSWlKL2Q4ek56VGwvL2p4OSsvWmw1c3laUEh2MkRFOVB6ekxidnA2ZUhxNnVycmk2dXBiNnVZTUhEMmJ3NE1IRnJ0ZXlaVXQrLy8zM0VtMXp5SkFoREJreXBNVExaZFN0V3hkdmIrOFN2UWJrdSsyb0VoTEtVQ1h1MDlmWFZ4QlR2SGp4Z3BpWUdMbGxOMjdjNE5telo1aWJtd3RqUUtsVUtqZ0JOVy9lSE1pZnFEWXhNYUY1OCtiODlOTlB3alU4SXlPRDNOeGNkdXpZd2JGanh3Z1BEeWMxTlJVQVgxOWZoZzRkU3A4K2ZWaTllalZyMTY1bDh1VEovUFRUVHpScDBnUXpNek5jWFYxeGNYR2hXYk5tOU9yVmk0OGZQN0pnd1FJME5EUUVOeXFBWDMvOVZmajNtemR2Nk5tekp3OGZQc1RYMTVkQmd3YXhmZnQyRGg4K3pOQ2hRM245K2pWdDJyUUI4Z1VLVVZGUmVIcDZrcEdSd2NLRkMxRlRVMlBseXBWS3o5dXdZY093dDdjdk1vNFU4cU9ucEZJcFE0Y09sVnVlbnA3TytmUG5DUWtKSVRBd2tKU1VGQ3BWcW9TSmlRbW5UNTltNDhhTm5EeDVrcjU5KzlLOWUzZmF0bTFMdlhyMWhPY25KQ1F3YU5BZzRmOWFXbHEwYU5HQ1ZxMWEwYUpGQytIdjIyKy9aZXJVcVd6ZXZKbGF0V29SRVJGQnBVcVZPSC8rUEI0ZUh1VGw1VEZyMWl4Q1EwUFIxdFlXaFFaRklBb05SRVJFUkVSRVJFUkVSRVJFUkVSRVJFVCtkUnc2ZElndFc3WlFzV0pGb3FPamdmd3NZeGtuVDU3RXc4T0RpSWdJTkRRMFdMaHdJVzV1Ym5LV3ZCMDdkdVR5NWN2MDZkTUhYMTlmN3R5NVEyaG9LTHQyN1dMTm1qVm9hV214ZlBseUFDcFhyc3o1OCtjWk0yWU1JU0VobkQ1OVdwaWMzN1JwRTZHaG9haXBxU0dSU0ZCVFUwTXFsWktWbFVWV1ZoYloyZGxVcWxSSnNHUUdjSGQzVjVoRU5qRXhFZHdIWlB6KysrODRPVG5Sc0dGRERBME4wZExTNHR5NWMyUm1aakpxMUNoaEF2enQyN2ZFeE1Sdzl1eFpqaDA3eHMyYk53SDQ3cnZ2V0w1OE9SMDZkT0QzMzMvbjBLRkRYTDE2bFJzM2JnaXZJWkZJK1BiYmI2bFZxeFpWcTFaRlMwc0xMUzB0MnJadHk3eDU4NGlJaU9ER2pSdU1HalVLWFYxZHdaNVdsZ1VNTUgvK2ZPN2R1MGRnWU9BWHV6MFVSV3BxS3VibTVsU29VSUVLRlNxZ3BxYkd4WXNYZ2Z6M3N5ekl6YzNGM3Q0ZWJXMXRYcng0d2RPblQ0V1loQlVyVmlDUlNJUk91Y0pZV0Znb3pja3VURkVUVUJrWkdmenh4eC9ZMnRxV2FYZG5TWW1OaldYMDZOSENaMEZtdDF3d0oxcEVSRVJFUkI1alkyUE9uRGxEdDI3ZDhQTHlva2VQSGw4MVlrZWthSm8zYjg3Um8wZmxsaDA5ZWxSd0RaRHgvdjE3K3ZidGk1NmVIazJiTnFWMjdkckV4OGR6Ky9adGRIUjBCR2NoTlRVMWhXaU1kKy9lRVJNVFExcGFHbVBHaktGY3VYSjA3OTRkYTJ0cit2WHJKNnhYcVZJbGxpeFp3dlRwMHpsNDhDREJ3Y0djUG4yYWV2WHFVYTllUFNRU2llQ0M0ZUxpd3VQSGo1aytmYnBTcDREMzc5OWpibTdPOWV2WG1UWnRHdVBHalFQeXh5ZGhZV0hzMzc4ZmdLNWR1eElVRk1UdTNidXhzckppNXN5WjVPVGtFQjhmejdadDI5aTdkeTltWm1iVXFWTUhiVzF0MU5YVjVjYklVcW1VM054YzRTODdPNXZzN0d5eXNySVlPblFvUGo0K1ZLMWFsUkVqUnJCbnp4NHVYNzVNYkd3c3NiR3hRblNCcWFrcHJxNnVqQnc1a2dvVktwQ1FrTURXclZzNWVQQWdQajQrK1BqNEFQbWlrUHIxNjdOeTVVcDY5T2pCN05temFkbXlKYTFhdGFKWnMyWUtZdGpYcjEvVHMyZFBJaU1qTVRRMEpEUTBsQVlOR2dBUUVoS0N1Yms1WGw1ZWVIbDVBZEN2WDc5aWhSUC9adjd4UW9QRXhFUzB0TFRrY2tqS2lveU1ESVhCK3NXTEY3bDM3NTdTL0RYSXYya3JyVzNPMXlZbEpZVTVjK2JRb0VFREZpMWE5Ti9lbmY5cHZMeThXTHg0TVhQbnptWEJnZ1hDOGdrVEpyQjU4MmFtVFpzbTJOLzl0OW03ZHk5djM3NWw4T0RCZlB2dHQwclhjWE56dzhEQUFFZEh4eEw5VUFZSEIzUCsvUGt5VlZQS0NBa0o0ZGF0V3pnNU9WRzdkbTJWNiszZHU1ZUVoQVJHamh4WjRseWN6TXhNWEYxZGNYQndVTWo3a2VIaTRrSjRlRGdYTGx4UXNKNFVFUkVSRVpIbjQ4ZVB1TGk0MEs5ZlA1WGRadEhSMFlTRWhEQnc0TUJTcTM1SGpScEZreVpObUQ5L3Z0TEhseXhaZ2tRaWtiTmMrMXo4L2YyWk4yOGVlL2ZyRlZhSkFBQWdBRWxFUVZUdUZXemgvdGM0ZXZRb3AwNmRZdTdjdWRTb1VVTllmdXZXTFh4OGZCZzdkaXp0MnJYN0txOHRHeWNPSFRxMDJNdzlrYjhIRHg4KzVNNmRPN1JyMTY3SU1aZUlpSWpJdndFOVBUMWh3bHRQVHc4SEJ3YzV5LzR6Wjg0UUVSRkI5KzdkV2JObWpWd09jVUhxMWF2SGhRc1hzTFcxcFY2OWV1anA2WkdjbkF6QSt2WHI1WjVYdFdwVmdvT0RpWXlNWk0rZVBWeTVjb1hrNUdTZVAzOU9ZbUlpT1RrNUtqdnZKaytlL0ZuSFdiOStmYzZjT1VOOGZEeng4ZkZBdnJYejJMRmo4ZkR3RU5ZYk8zWXNodzRkQXZMemhBY05Hc1RvMGFPeHRMUVVKdjVuejU3TjdObXplZi8rUGRIUjBWeS9mcDI0dURnU0VoSjQrdlFwZi83NUo5ZXZYeGVPd2NuSlNkaCsrZkxsMmJWckYxS3BsRysrK1FaWFYxY2FObXdvUE42bVRSc2NIUjNMeE9xL0tDcFdyTWpMbHkrNWV2V3FzS3hxMWFwTW1EQkJpTHI0VXRUVjFYbnk1QW4zNzk4SDRJY2ZmaERzaTMvNzdUY09IRGlnMU0wQXdNcktpcDkrK3FuWTE1QVYxNVVSSFIxTlZsWVdBd1lNK0l5OS8zSWFOV3JFblR0M3lNdkxBL0xmZTF0YlcyYk5tdlZmMlI4UkVSR1J2d3RObWpUaHpKa3pIRDE2VkJRWi9FMlF4UWQ4K1BDQnExZXZDdU9McGsyYnNuYnQyaUlqcC9UMTlXblhyaDBwS1NsTW16YU5BUU1HcUl5MGduelI2b1FKRTVnd1lRSnBhV25rNXVZcWlETW5UWnBFWkdRa2JtNXVTcmRSc1dKRkJnNGN5QTgvL01DYU5XdUU1YTFhdFdMTGxpM01uajJienAwN1kyNXV6b2NQSDJqYXRDbmJ0MjhIUUVORGcrM2J0ek53NEVDMmJ0M0s3ZHUzaFRHSFRCeFFIT1hMbDJmNy83RjNubEZSblYwYnZ1aFZzQmRRVVZIRS9zWWFTMklzWU1IZVFDV0NZamRpajZKWXNhQW9ZRzhvVm9vb2lxQVN4QlpVN0lvU2V4Y2JLSXBLRTVqNWZyRE9lUmxtaHFJbWViL2tYR3U1a2puOXpBenpQR2Z2ZTk5NzYxYmF0V3ZIZ0FFREtGV3FGUGZ1M1dQdDJyV1VMbDJhVHAwNjBhbFRKN3AxNjZiVW1xRjY5ZW9zV3JTSVJZc1djZXZXTFU2ZVBNblpzMmU1Y2VNRzc5NjlvMDJiTm1ocmE2dDFXeEF3TWpKQ1QwK1BIMy84a1gzNzlpazRoRFZ2M3B6ejU4L3o2NisvY3VMRUNjek16TlNLUXlWeStmUGt3VitBeTVVckZqbFpPWS96THB0ZnJ5NVZqUXkvK0pqR3hzWjgvLzMzUkVkSEt5elB6czRtUFQxZDRWOWFXaG9mUG54UStpZVh5NVVlTk1hTkc4ZjU4K2VKaVlrUisrN0k1WEthTjIvT3RXdlhpSTJOVlZJZjUrVGswS2xUSjU0K2ZVcFlXQmgxNnRUNTR2djZsbno2OUFscmEydmV2SGxEZkh5OGdwcGNRcEdtVFp0eStmSmxySzJ0dVhYcmxyajhmMUZvVUx0MmJlN2Z2OCtEQnc5VTlzcDU5ZW9WNXVibVdGaFk4T0RCZ3lKVkMzVHAwb1hJeUVnaUlpSVVGSFhmQWljbkozYnMyTUdOR3plb1g3Kyt5bTJ5czdPeHRMUWtJU0dCYTlldXFlMGRsWjhqUjQ3UXRXdFhsaTFicHZhaDFzSEJnZURnWUxLeXN0VGFQVXI4dmFUbjVMRHUvZ1BpVXo2SXkrVElkMjl2MGR6eGI3d3NDWW4vYWVSN21wakt0UFRlNTEybThjTnFOTW8xL3FyakJnUUVNSGp3WUlZTkc4YVdMVnRVYmpOMjdGaldyMTh2VnRBVkJ3ME5EVnEzYmkzMmxjMVBsU3BWME5YVkZmc0tybG16aG9VTEYzNVJ0ZGFhTldzWVAzNDhwMCtmL21ZVmJGL0w1OCtmRlFTQU0yYk1ZT25TcFVwajVOQ2hROW0yYlJ0Ly9QR0hhTVZYRURLWmpMUzB0Q0pkZzQ2T0RucDZldHkrZlpzNmRlcmc2K3ZMaEFrVEN0MHZPVG1aVzdkdWNlWEtGVkdKWHJObVRmYnYzMStrODZwaisvYnRYNXhjbVQ1OXVwSW9aZmZ1M2R5NGNlT3JyaWt2RGc0T29xREcyOXVidzRjUGMralFvVUo3VUxacDA0WnIxNjRWcVEvejI3ZHZpL3pnRHJtZllkNmVqUUtlbnA2NHVia1JHQmhZb0NYbE4wZVdneXpPR3g0ZCtPOHl1VHhGcTE5c3liL3VJaVFrSlA0cEhQTzdZaUhMVVl3ZnRlaFRseEpsdnp4K3BBcTVYTTc1OCtmNS92dnZpN1I5Wm1ZbUdob2E2T3Jxa3BtWnlhcFZxNzRvc1NwVWdBbkplc0hoUUtnU2UvUG1EVy9ldktGcTFhb1lHaGJ0bnJPeXNzakl5Q0FqSXdPNVhFNjVjdVdVNGdBSkNRbjQrUGpRb1VNSDJyWnRpNUdSVWJHdkhYS2YzVDkrL0VoYVdscXhSVzF5dWZ4UGRUUElpMHdtRTF0WENDMGNpc09uVDUvUTA5UDdvbjMveXZ2OE81SEw1Y2hrc205VzBKSCtNWk16Z1lwek9DMjUxbi9hajI0Y3AyWVhDUW1KZnpuN2JpNjN5TTdTVkpnei9GU2pIK1dOcS94ZGwvUS96NXMzYnloWHJod0FTVWxKU20yYS9nM2N2bjBiUTBQREloYzZ5dVZ5Y1o2VmtaR0JxYWxwa2Vkb3FncWF2NVp2T2M5NC8vNDlKVXNXN2JGZGNDK1F5V1RJNVhLRmZ4b2FHbWhvYUtDdHJZMnVyaTRmUDM3RTJOZ1lEUTBOMHRQVFNVaElvRmF0V3Qva21vdENhbW9xdXJxNkJjN2ovbGZtYTJtZlAzTG1TVGp2MGwvblhiell2dEhrV2VyMitTdjUxMlhUZHU3Y3lkQ2hRNHZWQTY5VXFWS01HemNPRXhNVGNWbXRXclZZdDI0ZHpzN09CQWNIQTdrUGZ2NysvalJwMGdSSFIwZXVYcjBxaWhBZ3Q4ZmFzV1BIcUZ1M3JrSTFtb0NUa3hObnpwejVpcnZMcFgvLy9peFpzZ1RJVFNadjJMQ2gwSDFxMWFyRjgrZlBjWFIwcEhQbnpnVnVhMlZseGFCQmc3NzZPdjgvNHU3dWpxK3ZiNUdVNVg4bjU4K2Y1KzdkdS9UcTFVdWx5QUJ5TFNKbE1oay8vL3h6a1g4c1Y2eFlRVlJVRk5PbVRhTno1ODdpZytLUUlVTzRlZk5ta2EvUHpjMU5xV2Zmdlh2MzBOTFN3c3JLU3UxK0FRRUJQSDM2RkJjWGx5S0xEQUFPSFRvRVFPL2V2ZFc2TVFoVkJ0N2UzZ29XUHdMNit2ci84NSs3aElTRXhGL0Z6cDA3QVhCMWRWVzVQaWNuaC8zNzkyTm9hS2l5Uit2WGtwT1RJLzVXZTN0N3MzcjFhbzRmUDA1b2FLamFjVThkejU4L0J4QWZvdjl1VHA0OHlhQkJnOWk2ZFd1QmM3S0hEeDhTR0JpSWhZVUZWNjVjRWUxbzg5T3VYVHN4d0gvOStuVzF6ajc1Y1hKeVl0dTJiZUtjV1YxdytONjllOHlkTzVmNzkrOXovLzU5M3IxN0o2N1QwOU9qYnQyNlZLcFVxVWpuTElpc3JDeFNVMVBwMzc5L2tSLzBrNU9UOGZmM0p6TXpVMm5kL3YzNzJiZHYzMWRmbDBEOSt2VkZvY0hUcDA4NWR1d1l3NFlOWTlldVhRWE9zN0t6czhuT3ppN1NPZHEyYmNzZmYveFI1R3RxMHFRSmx5NWQ0c1dMRjJSblp4ZjVmWk9Ra0pDUStDOGFHaHBGRmhrQUNnSXpQVDI5TDY3ZUZvS3c2aWhidG15eGcvNDZPanJvNk9oUW9rUUp0ZHRVcmx4WnRJajlHclMxdFNsVnFoU2xTcFVxOXI1L1pUQTNyM2pqUy9nYXQ5TC9oYUQxWDRHR2hvYmtHaWtoSVNFaDhmOE9hMnZyWW0ydm9hR0JnWUdCUWo2d3FQd1pMWTYrNVR5anFDSUR5STBkRlhYY3p6c25OVEF3K0V0RkJrQ1JCTFgvbHZuYTEvS3ZFeG8wYjk0Y2UzdDdzUStia1pFUnhzYkdSRVZGY2VMRUNWYXZYazNEaGcwcFhibzBaY3FVb1d6WnNpb1ZMUk1uVHVUTW1UUHMyYk9IZXZYcWlTMEg2dGV2ei9UcDAvSHc4TURkM1YxOFFOdTJiUnNyVjY2a2N1WEtSRVpHcW56WVNrNU81dFdyVjE5OGJ6azVPV1JrWkNnRWVGKzllcVhXSWtVVjU4K2Y1L3o1OHdWdVkyZG45NjhWR3ZUcTFZdGV2WHI5M1plaEZxRWFidE9tVFFDNHVMZ29WTWpsVmRyNysvc0R1UW1JaElRRWxjY3pOemRYK0RHdFc3Y3VUazVPbUppWWtKNmVMajVVdjMzN1Z2enVabVptOHViTkc0eU5qWlZzZmo1OStrUktTZ29wS1NsSzU3cDM3eDQxYTlaVTI4SWhKeWVIaFFzWFltUmtoSWVIaDdoc3g0NGRhR2xwTVdUSUVKWDd5ZVZ5d3NQRGFkYXNHWlVyVnk0MDBETjkrblNWeTAxTlRTV2hnWVNFeEw4YW9UL3dpeGN2aUlxS29tWExsbGhhV29yampJYUdoamhKajR5TTVOV3JWM1R2M3AzMzc5L3ovdjE3cGVPVktGRkNIQ2NTRWhJb1c3WnNrUit1Y25KeXhBY1hYMTlmTkRRMFdMVnFGYzJiTnljaUlvTG16WnNEdWVPaHVnUzh3SWtUSjREY1huU0ZWWi9iMk5qOEtjS0p2RmhZV0dCcWFrcTNidDNZc0dFRHc0Y1BWN25kNU1tVHljek01TW1USi96ODg4OXFqeGNSRWFGVVNkaWxTeGZ4UFZLSGtEUVhrdURxRk42VktsWGl4SWtUbUp1YlkydHJTMHBLQ3BHUmtXellzRUhzTHlnd2I5NjhJczFMWTJOajFTWjFSbzRjcWRTTFdoMjNiOThXNXp2NTJiVnJGOXUyYlN0dy93VUxGdURsNVVYWHJsMEpDQWdvOEdFNTczZDN4WW9WM0x0M2o0Q0FBQ3d0TFZtd1lFR1JycmN3cGs2ZHlwczNiOFRYUzVZc0lUazVtVW1USnFuc3V5Z0ltMjF0YlVsSVNGRDVkeWdoSVNFaElTRWhJU0VoSVNFaElTRWhJZkdsL0NPRkJvY09IZUxSbzBkQWJ2VlRRa0tDMkxlc2YvLys3TjY5VzJtZk4yL2VjT0xFQ1g3NjZTZTF0dTM1MmJoeEkvZnUzVlBxMGVmbTVrWkdSZ2FUSjA4V2w4bmxjc3FXTGN1UkkwZW9Va1cxTFU5NGVIaVJ6cXVPNE9CZ0hCd2NGQksxRFJzMjVPUEhqd1h1ZC96NGNRWU1HTURTcFV0eGNYRXA5RHlTcmZ6L0x2a3JFN3AzNzY3d2VzbVNKY3lZTVlQcjE2K0x2WUxhdFd1bjluZ2ZQMzVFTHBjcjJBMEx6aDd1N3U1QXJwMno0QmdBdWQvakhqMTZNR2JNR0tYZU5jdVhMMmZhdEdsS2lhU1VsQlRldkhsRDI3WnQxVjZMdjc4LzkrN2RZLzc4K1FxVmtWNWVYangvL2h4YlcxdVZUaUhIangvbjZkT256Smd4QTMxOWZiVi9EODdPenV6YnQ0LzM3OStyVENSSTZqVUpDWWwvTzRzWEwxWklFc2ZHeGlxTU8zcDZlbVJrWkFEZzUrY0g1STRKNnVZM1U2Wk1ZZm55NVVSSFI5TzFhMWM4UFQwVjVrNEZrWkdSSVlvQ05EVTFXYmx5SlphV2xuaDdleXNrWEUrZVBDbjJHVmFGWEM3bjgrZlBRSzVMUTJGem5GS2xTdjNwUW9QcTFhdHo5dXhaT25ic3lNaVJJMVVxckRkdTNFaFlXQmhqeDQ1VldYV1luWjFOeTVZdGVmandvVXBCUWRldVhZc3NuaXZNVHRqWTJGanNRUTI1NHRySXlFak16YzNWN21OcmE2dlM1ZURTcFV1RlZ1eUhoSVJ3N2RxMUlsMTdVbEtTMm5VRmlWb3lNaklZT25Rb1FVRkJOR3JVaUYyN2RtRnNiRnhrVmI2V2xoYUJnWUcwYXRVS0R3OFBmdmpoQjJ4c2JJcTBiMEU0T3p1TC8zLzQ4R0dTazVPeHM3UEQyOXNieVAwK0p5VWxVYjU4K2E4K2w0U0VoSVNFaElTRWhJU0VoTVMvazdKbHk0cnRteVFrSkNRSzR4K1pNVjYvZnIxQzR2UE9uVHVNSHo4ZWdLWk5tMUtoUW9VdlB2YUNCUXNVTE9KcjE2NU5ZR0FnZ1lHQlN0dE9uRGhSNFhXelpzMVl1SENod3JMcDA2ZXJ0TEI5OGVLRnlzcWtnaEFxenZJS0RUUTFOWG4vL2owelo4NWsxYXBWU2pZbkwxKytaT1RJa1ppWm1kRy9mMzh4V0Z5cVZDbWxBT3o4K2ZPTFZBRW44ZmRTc1dKRmV2YnNxYkRzNmRPbkhEbHlSSHd0SkNXR0RSdW0waXA2eTVZdHZIbnpCbDFkWFpLVGsxbTVjcVhhOHcwZlBsd2h3Witlbmc2b0R1QUwxc1ZDY21qdzRNRWNPblFJbVV3RzVDYWs4bjVIZS9ic3lmYnQyL24wNlJPelo4K21SbzBhL1BycnIrSjZMUzB0UEQwOTZkbXpKOU9tVFJPdHZQUGk3KytQZ1lFQkF3Y09CTlJiR3dySkpTTWpJMGxNSXlFaElWRUEzYnAxVTZxUUR3ME41Y09IRHdEY3YzK2Y4UEJ3ckt5czZOMjd0OUwrZCs3YzRjQ0JBK0o4cFhYcjFwUXNXUkpQVDA5R2poeFpKQXZhdkVJREFWZFhWMGFNR0tGZ1V4Y1FFRkRnY1h4OWZaazBhUkxHeHNZWUdCaHc3dHc1YXRTb1VlajUvMnhLbFNwRlZGUVVVNlpNb1V1WExzVEYvYmZsN05HalI1a3dZUUsxYXRYQzFkV1ZqSXdNcGZuZDBxVkxpWStQNTlkZmYxWGJFaUkxTmJYQXdJRk1KcU5xMWFxaTBPQ1hYMzVSRUlLWW1wcnk1TW1UTDdxL2FkT21xWFFsbURwMWFxRkNBOEcxNmMvaTJyVnJPRG82OHNjZmYxQ21UQm5pNHVJNGRPZ1ErL2Z2SnlNamc0VUxGeGFwL1lTSmlRbmg0ZUZFUkVUUXNXTkhsaTFiUm1KaW90SjJUNTgrSlRzN202bFRwNm84VHFWS2xaZ3laWXJDc3MrZlB6TjU4bVFNRFExRk1YVk9UZzZ0VzdmbTQ4ZVBYTHQyN1l0NlJVdElTRWhJU0VoSVNFaElTRWhJU0VoSVNCU0hmMlEyYmUvZXZXTFN2V0xGaWpScjFreXNwak0wTlB5cVl4OC9mcHhUcDA0VnFYOUhRV1JsWmZINTgyY2NIUjJWZ3BVUEh6NmtZY09HMUt0WGo4bVRKOU92WDc4aVZWQ3BFaG9BL1BiYmIremN1WlBMbHkvejIyKy9VYmx5WlNEWDd0N1cxaFpkWFYyaW82TXhNelBqN2R1My9QVFRUOGpsY21Kall5bFRwZ3paMmRtNHVycXlmdjE2SWlNak9YdjI3RjlXM1oyZW5vNjN0emVCZ1lFOGVQQUFBd01EV3JSb3dhKy8vcXBVaWI5MzcxNzY5KzlQdlhyMWlJK1A1L2p4NDNoNmVuTHAwaVUrZi81TXc0WU5jWFYxeGNIQlFlazhjcm1jc0xBdzFxeFp3ODJiTjNuMzdoMFZLMWJrcDU5K1l2WHExV0xTWS9UbzBXemN1SkVKRXliZzYrdGI1UHU0ZWZNbVBqNCtIRDkrbk9mUG42T25wNGUxdFRVREJ3NWt6Smd4U3NtUy9QZHk0TUFCdkx5OHVINzlPdHJhMnJSdjN4NHZMeStWeVJCTFMwczJiTmlnc0N3aUlrSVVHang1OG9TQWdBQWFOR2lBbjUrZnlzL3l3SUVEb3RDZ1lzV0tvbmhBSUNFaGdVYU5HbEdtVEJrc0xTMFYxZ25WcktyKzFvU3FVZUYrNjlhdFMwcEtDZzhlUE9EMjdkczBidHlZTW1YS2tKT1RRMlJrcEhoZWQzZDNYcjE2eGFGRGg1UUVERDE2OU9DSEgzNWcxNjVkakJ3NWtoOSsrRUZjbDVpWVNHaG9LQTBiTmxSSXdqUnAwb1E3ZCs0b0hFY1FRYWpxT2JScjE2Ny82WllaRWhJU0VuOGxFeVpNVUVvU1g3cDBpZmo0ZUFDV0xWdEdUazRPaXhjdlZsbjlIeFFVeElFREI4U3h3TURBZ1BIanh6Tm56aHcyYjk3TXBFbVR4RzJQSGoxS1dGaVkwakUrZi83TXMyZlAxRmJsLy96eno3Um8wYUxBKzdoeDR3YnU3dTVZV2xvU0VSRkJxMWF0c0xPejQrelpzMS9VVC9oYlU2Wk1HU1ZyL3pkdjN0Q3ZYeitNakl6WXUzY3ZmZnIwSVRzN200TUhEMUs3ZG0wQXpwdzV3L3o1ODZsUm93Wno1ODVWZTN4emMzT1ZyWXdFb3FPajZkeTVNMi9mdmlVNk9wcnZ2dnRPZE9XS2lZa2hMUzBOeUoxL0NuTlF5SjNqQ3Y4VjVnU2czaEdodUJ3OWVyUllyUlBxMUtsVHBHMnpzckpZdm53NTgrYk5JenM3bS9uejUxT3FWQ2xSekdGdWJzNzY5ZXM1Y3VRSTl2YjJMRjY4bU9yVnF4ZDR6T3JWcTR0aTU2MWJ0eXJOUGZLaXJoOTJ2WHIxbElRR2MrYk00YzZkTzZ4YXRZcHExYW9CdWVMTEhqMTZNR3ZXTEZhc1dNR01HVE9LZE44U0VoSVNFaElTRWhJU0VoSVNFaElTRWhKZnlqOVNhSkEvRWFtbHBTVW1pa3VXTEtuUXMxNUFxS2dXK3RIbXAyTEZpbUlmZXkwdExaWEhLQTZDaGJ3cU5EUTA2Tk9uRDRHQmdUZzRPRkN0V2pVbVRackU4T0hEQ3hSS0NJSGQvRWxyRnhjWDVISTVvMGFONG9jZmZ1RFlzV044L1BnUlIwZEg3dDY5eThxVks3bDU4eVp4Y1hFc1g3NmNSNDhlNGUvdlQ1a3laWGorL0RrT0RnNmNQbjBhVzF0Yjl1elo4NWVKREpLU2tyQ3hzU0V1TGc0TkRRMHNMQ3g0Ky9ZdGtaR1IvUGJiYi9qNStURnMyRENWKzI3ZHVwVVJJMGFncTZ0THVYTGxlUFhxRmJHeHNjVEd4bkxuemgybHdQdmd3WU5GVndvTEN3c3FWS2pBMDZkUDJiWnRHeDRlSGtXcXJsU0huNThmWThhTUlUczdHeTB0TFNwVnFzU0hEeCs0Y09FQ0Z5NWNJQ0FnZ01qSVNFcVhMcTF5ZjZIYXNsU3BVcUpEUldob0tPZlBuK2ZHalJ2RlRvYTR1Ym1SblozTm5EbHoxSDZXT1RrNUNvS1YvSDlUYm01dXBLV2xzVzNiTm9YS1VTaFlhQ0FrODRYanpabzFDNEF4WThadysvWnRnb0tDc0xDd0lDRWhnU3BWcWxDeFlrWDI3OS9QNnRXcmFkU29FZHJhMm9TRWhKQ1Nra0pLU2dvZlBuemd3NGNQNG4xTW56NmRzMmZQaXVmejhmRlJFa2xBYmhWbnlaSWwxZmE5RnJoNzl5NkJnWUVLQ1JRSkNRa0pDZlhjdkhrVGYzOS82dGV2VDU4K2ZWUnVJMVRJNXgxbmhnOGZ6dno1ODFtM2JwMkNJOVRseTVkWnUzYXR5dU84ZXZWSzdicW1UWnNXS0RTNGV2VXFuVHQzSmpzN20yM2J0bUZ0YmMzdTNidnAxcTBiUC83NEk2R2hvZFNxVmF2USsvMnp1WG56SnF0V3JSSWRlOHFXTFV0RVJBUzZ1cm8wYk5pUWJkdTIwYWRQSDFxMGFFRlFVQkE2T2pyMDdOa1RMUzB0UWtKQ0NwdzN6cGd4ZytUa1pMeTh2T2pZc1NPdFc3ZFdXRityVmkyQ2dvTDQvZmZmaVk2T1p2TGt5YUp3cEd2WHJseS9maDNJZGZCUzlUbmsvL3pYcjEvL1ZlK0ZRRVpHUnBIbjRZSVlvakNPSERuQzVNbVR1WDM3TmxXcVZHSHIxcTEwN05oUmRBdlExOWRuMWFwVmpCbzFpZ2tUSmhBVUZFUm9hQ2dUSmt4Zzl1elpTcTJyVkhIeDRrWHh1NStYK3ZYcm82bXBLYjZmK2Nrdk50NjVjeWZMbGkzRDF0WldTV2d6WmNvVS9QMzk4ZkR3WU9EQWdWaFlXQlRwL2lVa0pDUWsxTE5wMHlaZXYzNk5pNHRMc1Ywbjh6Tnk1RWc2ZHV6SWdBRURsTlk5ZWZLRVdiTm0wYjU5ZTRZTkc0WmNMbWZYcmwwNE9EajhiUzQxaHc0ZDRzR0RCL3o4ODg4cTR3NURoZ3pCMk5pWXRXdlhGanRPbEpxYXl1elpzN0d6czZORGh3NHF0N2x3NFFMaDRlSDA3ZHRYYmF3dVA2OWZ2MmJ1M0xsMDdkcVZIajE2Rk91YXZqWHA2ZWw4L1BpUkR4OCs4TzdkTytyVXFhTTJ0cFNjbkV5UEhqMG9YNzQ4ZS9mdVJWTlQ4NXRleS92MzcvSDE5YVZwMDZaMDY5YXRTUHNjUEhpUUN4Y3U0T3JxK3MzYk1vV0hoMk5vYUtqMnM1ZVFrSkQ0LzBCSVNBaW5UcDFpNGNLRktndlg4dlB5NVVzV0xWcUVyYTF0b1dQVWl4Y3ZjSEp5WXRLa1NYVHQybFhsTnM3T3poZ1pHYW1OaTZnaUlpS0MyN2R2cTNYVSt4clMwdExFTnBDRkVSa1pTWk1tVGRRNk1PYmx6NW96UU81NHRIMzdkdWJPblV1REJnMkt2Rjl4ZWZyMEthTkdqV0xFaUJGcVkyWEZJVEl5RWo4L1A1WXRXeVlXb3ViazVDakVEeVpObXNTZE8zZll0V3VYMnJ5VGhNUzM0aDhwTkNnSVoyZG5oZW9xZ1hQbnpoRVhGMGZmdm4xVlBrQ1ptcHIrRlpjSDVGWS83ZGl4Zy9uejUrUHA2Y20yYmR1WU1HRUNIaDRlVEp3NGtmSGp4Mk5pWXFLMFgzNWIrcndNSHo0Y0RRME4zTnpjK1BEaEF4Y3ZYaFFyRDExZFhkSFIwU0V0TFEwVEV4TU9IVG9rOXBHOWV2VXFseTVkWXQ2OGVjeWVQZnViUCt3VXhLQkJnNGlMaTZOMTY5YnMycldMYXRXcUlaZkxXYk5tRGE2dXJvd2JOdzRiR3h1eHVrN2d4WXNYdUxxNnNuanhZbHhkWFRFd01DQWxKWVdwVTZmaTUrZkhnZ1VMc0xPem8yblRwa0R1RDNOZ1lDQkdSa1pFUmtiU3BrMGJJSGNRMjdwMXExSWl2VGdjUDM2Y1VhTkdJWlBKY0hWMVpkNjhlWlFxVlFxNVhNNnhZOGR3Y25MaTRzV0xqQmd4Z24zNzlpbnRuNUNRd1B6NTg4V3FSY2lkeEF3Wk1vVG56NSt6YXRXcUFxc1Y4NU9hbXNydDI3ZHAwNllOL2ZyMVU3dGRkbmEya2pPR3dJRURCOWk3ZHkrZE8zZW1mLy8rWExseWhWcTFhb2xCZHFFNlV0VUR0THJ2Nk5XclZ5bFRwb3dZRUgvMTZoV1FXK1ZxYjIrUFRDWWpMaTZPVHAwNktSMVRXMXNiVTFOVFNwWXNTV3hzTEJFUkVYVHIxbzEzNzk2eGJ0MDZ0ZmRZdVhKbDVzMmJwM1k5NUU2K1ZMVkZrWkNRa0pCUVRXeHNMTnJhMnZqNCtLZ05PS3R5WUtwVXFSSmR1M2JsMkxGajNMNTlXMXcrYWRJa1JvOGVyYkQvZ3djUGFOcTBLU1ltSmp4NjlFamwzRVJkZ2wwbWs3RjI3VnArL2ZWWE1qSXltRHg1c2pqdWQrblNoY0RBUUlZTUdVTFRwazNadEdrVDl2YjJ4WHNEdmdHZlAzOW0vLzc5Yk5xMGllUEhqd081clJTRXBIbGU1NTVtelpweDl1eFpPblhxaEoyZEhUbzZPdWpxNmhJYUdrcmp4bzBMUE0rTUdUTjQ4ZUlGWGw1ZWRPM2FWY0ZKSXYvMWdLSWpRVlpXbHZqNTllelpVM1RMQXZEMjlpWXBLUWtuSnllc3JhM0Y1ZDkvL3owSERod296bHVoa3U3ZHUzLzFNUVJPbno2Tmg0Y0hVVkZSQUF3ZE9oUWZIeCsxOC81Njllb1JIUjNOL3YzN21UUnBFbDVlWHV6YXRZdmx5NWN6YU5BZ0FMeTh2QlJhWGZUcDA0YytmZnFvRkNOa1oyZno2dFVyMnJScFU2VEExTTZkT3hreVpBZ0E1Y3FWWStqUW9ieCsvWnJYcjErVG1KaElZbUtpS0R4MmRYVlY2UVlpSVNFaElWRjA1SEk1Q3hjdTVQbno1MnFMSElwS2RIUTBtemR2SmpVMVZhWFFJRFUxbGQyN2Q2T3JxOHV3WWNNNGZQZ3dRNFlNd2NmSGg0Q0FBSVV4VmNEWDExZDhkdjRhVEUxTmNYTnpVMW8rZCs1Y3JsNjlTcGN1WFpUaVpNK2ZQeWNnSUlEZXZYdC9VVEZLV0ZnWVBqNCtwS1NrcUUwYWJOdTJqZlhyMTFPelpzMGlKdzNldlh2SHhvMGJLVnUyckpqRVNVOVBWeW4yVTRlT2pvNUN6R0xtekpuY3ZYdVhuSndjc3JPenljcktFbDFLUDMvK1RHWm1KaGtaR1dSa1pKQ2VuazU2ZWpxcHFhbGlRWlBBd1lNSDFjNWozTnpjT0hQbURNSEJ3Y2hrTXFWOWk0S1dscGJDWnpGdDJqVHExNitQazVNVDc5Ky9aLzc4K1l3YU5hcklRb1BEaHcremNlTkdIQndjS0YrK1BKbVptYng3OTY1WTExU3FWQ21WTWNyKy9mdFRyVm8xaFhtL2hJU0V4UDgzVHAwNnhkcTFhNWt4WTBhUm51ZmV2bjNMMnJWck1UWTJMbFJvc0dmUEhxS2pvN0d5c2xJck5JaU9qaTdTZWZNU0ZCVEUzcjE3RllRR2NybGM0Um0yTUtwWHI2N3ltZG5lM3A3RGh3K3pldlZxeG80ZHEzYi9lL2Z1MGJ0M2IzUjBkTGg2OWFxU1czSisvcXc1QStTMjl0eTNieCtqUjQ5V0VCb01IRGlRcEtTa1F2ZnYzcjA3RXlaTUtIQ2IrL2Z2MDZGREI1NCtmVXIxNnRYcDBhT0gyTGI1K3ZYck5HellzTkR6ckYyN2xzaklTQTRjT0lDV2xoYjM3OTluMzc1OXpKZ3hneG8xYXZEa3lSTisrdWtuUER3OGNIUjBCSExuSFo4K2ZaSkVCaEovQ2Y4Nm9ZRTZ1L3VwVTZjU0Z4Zkg3Tm16cVYrL3Z0cjk2OWF0S3diSTkrelpJd1lWaThxVUtWTll1blFwWm1abXRHalJvc0JxOU9yVnE3Tng0MFptenB6SnZIbnoyTGx6Sis3dTdrUkVSQkFiRzZ1MGZYNWIrdnk0dUxqUXIxOC9Nak16NmR1M0x5MWJ0cVI2OWVvOGYvNmNuajE3a3BtWlNYaDRPUHI2K3FTbnAyTmdZSUN0clMwblQ1NHMxSDc0V3hNWkdVbDBkRFNWS2xYaTRNR0Q0ZytpaG9ZRzQ4ZVA1OWl4WTRTRmhiRnQyelptejU2dHNPKzdkKytZUDM4KzA2ZFBGNWVabXBxeWFkTW16cDA3UjN4OFBHdlhyc1hmM3gvSTdjVUx1ZFdQUXJJQndNaklTTFM3L1ZLbVQ1K09UQ1pqMkxCaHJGeTVVbHl1b2FGQng0NGRDUXNMbzNuejVvU0dobkxqeGcwbDVWeEtTZ3JlM3Q0SzF0TURCZ3pndDk5K1krdldyVVJGUlJWTGFHQmtaTVRseTVkNTl1d1pJMGFNb0ZLbFNpeFlzRUJwdSt6c2JKWGZvK2ZQbitQaTRrTEpraVh4OC9NakpTV0Y3dDI3WTJKaXdvMGJOOURXMXViOSsvY0FLc1V3Z3NnbnIwT0NUQ2JqeG8wYi9QVFRUK0t5aHc4ZkF0QzhlWFBHakJsRGNuSXkxdGJXVktoUWdRb1ZLbEN1WERuS2xTdEhtVEpsTURVMVJVTkRnOTkvLzUyMmJkdmk3dTZPblowZGMrYk00Y09IRDJxVFRhOWZ2eFlyRmRWUldKOW9DUWtKQ1FsRlhGeGM2TjY5TzdkdTNhSnAwNmFFaFlWaGJtNnVzSTB3ajhvL3puaDVlVkc2ZEdrRlJidWVucDdTZG9LZzdjT0hEeng4K0ZBVURoWkdSRVFFYytiTTRlclZxNWlibTFPaFFnVjhmSHlReVdSNGVucWlwNmZIZ0FFRE1ETXpvMWV2WGpnNE9PRGo0OE9pUll2K3NtcXJCdzhlMExKbFM1S1NrdERXMW1iUW9FRk1uVHFWNE9CZ2xpNWRxclI5V2xvYWh3OGZGZ1BTVmF0V1pVNE8rVzhBQUNBQVNVUkJWTStlUFVWK3NDNXM3Z2ovZGN6S0t3ekp6TXdVWDl2WTJJZ0MxVnUzYm9tSmluNzkraWtGc3IrRjBHRGt5SkZGZHB0SVNrcGkyYkpsU3N1dlhidUdxNnNyTVRFeEFEUnUzSmhWcTFZcHVUcW9vM2Z2M3RqWTJEQmp4Z3pXclZ2SDRNR0QyYjU5TzBGQlFadzllNWFqUjQ4aWs4bElUMCtuWnMyYWFpc1dybCsvVGs1T1RxRXRHQVJhdEdpQmhvWUdjcm1jM2J0M1kyQmdRS1ZLbGFoVXFSSXRXN2FrVXFWS29odlV3WU1IQ1E4UC82YkNEQWtKQ1lsL0c3Ly8vanZQbmozRHhzWkdhVDVUWEx5OHZORFcxbFlyZGhlZVc0VngxODdPanIxNzl6SjA2RkNhTm0zS2poMDdsTVlUUHorL2IvTE1hbTV1cmlRMGlJMk41ZkxseXpnNE9LZ2NkOWVzV1VOT1RnNkdob1lzWDc1YzVYRkxsQ2pCcUZHalZLNFQzSnBjWFYxVnJzL0p5V0gvL3YwWUdocXFiTVZWSEpvMWExYXM5Mm53NE1IczJyVkxmQzJUeWJoNzl5NjZ1cnJvNnVxaXA2ZUhqbzRPSlV1V1JFOVBqN2R2MzNMeTVFbnM3T3l3dHJiRzBOQVFRME5Eakl5TXhIL0d4c1pxNTJkUlVWRnMzcndaNEt0RXJoNGVIcmk3dXdPNWM2QVZLMVl3ZVBCZ25KeWNpclMvbjU4ZkdSa1phbHVUaFllSDA3OS8vMkpkVTNoNE9PM2J0eWN4TVpIU3BVdXJqQk5KU0VoSVNDZ1RIQndNVU96YzA1ZVFtWm1wMU5xN0lFSkNRbFFXTUM1WnNvVHo1ODh6YnR3NDNyMTdKem9aNTBVdWx6Tml4QWd5TWpJWU5XcFVvU0lEK0d2bkRBS0NpQkJ5VzRVS3JwSUNNcG1NMk5qWVFtTXZseTVkb2tlUEhpUWxKYkZtelJyR2pSc25yb3VNak1UT3pvNWV2WHF4ZWZQbUFnVUJPVGs1UkVSRTRPYm1waFRqeU16TXBGKy9maVFrSkZDMWFsVWdWOVR5OE9GRGxlSldDWWsvZzMrRjBDQTFOWlhnNEdDaW82T1pPbldxMk1QMlM4aGJJVzFoWVNFcWhBcmk4ZVBIbkRwMUNrQlVGdzhhTktqSUE0V0ZoUVgrL3Y1TW56NmQyYk5uTTJMRUNKWGJxV3VkSUpDUmtjRzZkZXRZc21RSkkwYU1ZTVdLRllTR2hqSnMyREJhdEdoQllHQWcydHJhMUtoUkExdGJXd0lDQXBnMWF4YXJWcTBxbGpYc3QwQVlUSjJkblZYK3lMWnYzNTZ3c0RET25UdW50RTVIUjBkbFZaNkdoZ1pqeG94aDNMaHhZbUFaRUt2d0xsKytyRExaLzZVOGZ2eVlTNWN1QWFnY1dDRlgzUEQ5OTk4VEd4dkw0Y09IbGM2dHBhWEZtREZqbFBicjNMa3pXN2R1NWZIangwcnJaREtaa3FWd1hoY1BEUTBOeXBVcngvbno1NG1QajZkaHc0WktrNE9zckN5bDcxRmFXaHA5K3ZRaE9UbVpVYU5HWVc1dXp1alJvM254NGdYVHAwOFhsWGlDMEVDVnNqRi82d1RJdFlWT1MwdWpWYXRXNGpMQlB2Zy8vL2xQa1NjSVAvNzRJNzE3OTZaMTY5WmN1WEtGOWV2WDQram95TldyVjFWdS8vanhZd1Y3YmxYSTVmSWluVnRDUWtMaTM0UXE2L3E4VlZmbHk1Y25LaXFLeTVjdjA2dFhMMkppWWhSKzk5WE5WNG82UDhzYktENTA2RkNCUW9Pa3BDUUNBd1Bac0dFRHQyN2RRa3RMaTVFalI3SjA2VklNREF5WU5Ha1N2cjYrbkR4NWtzREFRS3l0clduVHBnMjNidDFpMnJScGJOKytuWTRkTzlLZ1FRUDY5KzlQdjM3OXFGT25UcEd1ODB1b1ZxMGFKaVltT0RvNk1uSGlSUEVoVVpnWFFhN2lQam82bXBpWUdLS2lvbmozN2gxR1JrYTR1Ymt4ZS9ic1lqa3hDVUtEYTlldUVSUVVKQzcvN3J2dnhNOURFSFlZR1JrcDdLZHF2cGxYd1BmeTVVdXVYTGxTcUxOQ1VlblpzeWYxNjllbmJ0MjZSUTVTWjJSazBMdDNid1hIQmNoTnFOeTdkNC9hdFdzemUvWnNCZzRjV0d6WExtTmpZOWFzV1lPOXZUMHVMaTVvYUdoUXNtUko5dS9mRCtTNnBiVnMyYkxBWTV3NGNRSW9lb3NIS3lzcnpwdzVnNG1KQ1dabVpwUXFWWXFEQnc5eThPQkJwazJiSm41bXJWcTFZc0dDQlZTcVZLbFk5eVFoSVNIeGI2VmF0V284ZWZKRTdmcWpSNDhXdTJwLy8vNzk5T3JWQzhnZEU2S2lvZ29VeXduanJQRE1ETkMzYjErc3JhMFpPSENnMmtCOGd3WU5GTm9IRmhkYlcxdWVQbjJxdEh6Tm1qV2lLMlorVWxKU3hOallqaDA3MUI3YjNOeGNRV2dnT0FDOGVQR0NxS2dvV3Jac2lhV2xwVGl2MU5EUUVOK0h5TWhJWHIxNlJmZnUzWG4vL3IwWVo4aExpUklsaXVRK2FtOXZUMlJrcE9nQ1ZhMWFOWlhidlhqeGd2RHdjS1ZXRlo2ZW5uaDZlcW85Zm1Sa0pDZFBubVQwNk5GRmRnc1FTRWhJd05IUmtTcFZxaWdWMFJTWHZIUGk0T0JnNUhJNU5Xdlc1TktsUzd4OCtSTEluUnNMY1NxQkdqVnFVTHAwYWRhc1djUDc5Ky9WQ2cwYU5teUlsNWVYK1ByeTVjc0VCUVZScjE0OW5KMmRWZTVUdDI1ZERoOCtUUC8rL2ZIeDhTazBCaU1oSVNIeHY0NmxwU1d2WDc4Ry92czhYYnQyN1NMTkU0UzRpYmUzdC9qc1hMdDJiUzVmdnF5d1hYeDhQT2ZPbmNQQ3dvSldyVnFSa1pGQmZIdzhGU3RXVkhxMi9aYlkydG9XV0hRWkV4T2pVc2d2VUw5K2ZhS2pvOFZDUUJNVEU2WGorZnI2Y3VyVUtkcTJiYXRXcUFoLzNwd2hOVFZWSVU5ejVjb1ZJTGZWWTBSRUJKQ2Jkd29ORFJXM01URXhvVzNidG9TSGg0dkxrcE9US1ZPbVRJSHR0b09EZ3hrNmRDaWxTNWZtK1BIakN1NlVBQjA2ZEdEY3VIR3NYcjJhaXhjdkVoQVFvRkFFbXhkWFYxY2lJeVB4OGZGUmFnWHQ3dTdPcFV1WFdMZHVIVC8rK0NPUTYwb0V1Y0pWQ1ltL2duK2swT0RObXpmRXhNUnc4dVJKTWpJeU9IZnVIQTRPRGdCTW5qejVtNTJuUllzV0JWYjZwNldsc1hUcFVvS0RnOUhYMTJmNjlPbk1tREhqaTg5bmJXMU5TRWlJK0RveE1aR1FrQkRDdzhPSmpJd1VlOUhuRGVaRGJ1WGc5dTNiV2JCZ0FVK2ZQcVZUcDA1MDc5NGRaMmRuZHV6WXdiaHg0eGczYmh5UEh6L200OGVQOU83ZEd6OC9QeG8wYU1DVUtWTklTRWpBeTh1TDNidDM0K3ZyVzJ3Rjg1Y2d1QXdFQndlTGRyWjVFZXphaElFOUx6VnExRkFyaUxDeXNnTGcyYk5uNHJLK2Zmc3lkKzVjSGo1OFNKTW1UUmcwYUJEang0K25TWk1tWDNVUGd1V1FtWm1aMkN0SEZVMmJOaVUyTmxhbFpWelZxbFdWUGs5QURCeXJDa3pIeHNZV0tnZ3hNREJnejU0OU5HM2FGR2RuWjZ5c3JCUlVlVmxaV1FwT0FGbFpXVGc0T0hEaHdnVUF0bS9manJHeE1aczJiYUpUcDA0S2t3YkJ1ckZDaFFwSzV4VytvM21URTRMb28yM2J0dUt5YytmT1lXcHFXdUQ3cGdwaEVyQjc5MjZNalkxWnZueTUyaXJVRmkxYXFCU3E1Q1VpSWtLcUJKU1FrSkRJaDdyZnhieS83WTZPanB3OGVaSXRXN1l3WXNRSVVZRU9CUXNqYzNKeUN1MFZlUEhpUlNCM0xOeXpaNDlhWjUrYk4yL1NxRkVqc3JPejBkTFN3c0hCQVhkM2QrclZxeWR1czI3ZE9obzNic3pVcVZQNStQR2p1THhjdVhKczI3YU40Y09IczNEaFFxS2lvcmh4NHdhblRwMzZvbVJEVWRIUzB1TE9uVHNLZmZYeWMvTGtTVEVBYkdWbHhaUXBVeGc1Y21TUmVoc0tDTmN2ekNNMmI5NHNWdElCckY2OVdreGFDM2FCZVlVR2VSME5CRjY4ZU1IV3JWc3BWYW9VNzk2OVk4cVVLY2psY2tKRFEwWEhnK0p5OU9qUmIyNy8vOTEzMytIaTRzTFpzMmVwV3JWcWdlKzFuWjBkbFN0WExsRE04c01QUHhBWEYwZG1abWF4dnhjQkFRRkFya3VhZ1lFQmZuNStvbkJUSGZuRkMxZXVYR0hMbGkwNE9qcUtuOWxQUC8yazRCUWxJU0VoSVZFdy9mcjE0ODJiTndyTGtwS1NPSHo0TU9YTGw2ZExseTdGUHFZZ0ZnU1lNMmNPaG9hRzRwd2xNek5UYVI0a2pMUENNN05BclZxMTJMOS92OWlxb0dmUG5ncGpzcWFtWm9GQjdzSlFKYlM3Zi84K0lTRWg5T25UUjR3VGRPN2NtY2FORzdOdzRVSThQVDM1OE9FRERSbzA0UFRwMDBySDJMUnBFMU9tVEtGZHUzWUt5eGN2WHN6OCtmUEYxL2xqRjNwNmVtS1JoSitmSDVCYkVaODNzSitYS1ZPbUZKaWtFSmc5ZXphMWE5Zm03Tm16OU9yVlM2a3RsOENXTFZzSUR3K25idDI2UUc3Y0thL1lVeDAzYjk0RTRNaVJJeVFrSkJTNmZmZnUzVEUzTnljNU9abE9uVHJ4L3YxN1FrSkN2amdHWldCZ29EQ2ZrY3ZsYk5pd0FZQjU4K1lwdUdpRWhvWXFKRThndDFLMEtFVlVWbFpXQ3ZQMEZpMWFvS21weVpZdFc4VFk2T3ZYcjVWaVFVSVNSMEpDUXVLZlFKY3VYY1JFOXNXTEY3bDc5eTZkT25WUzY2aWJsNVNVRkNJaUlyQ3lzaElyNGMzTXpKUzJFMXlSaHcwYmhvYUdCdmZ2MzZkWnMyWkZIdmZ5SXBQSkZINkhrNU9Ua2N2bENxS3ptalZyQWxDbFNwVUNCWFA1QzA1VUxhOVJvd2JCd2NITW56K2ZuajE3S3F4NzhPQUJNMmZPcEZLbFN2ajcreXUxTnpjeU1oS2ZxZitzT1VONmVycUM2N1JBM3JGUlcxdGJiRzN4K3ZWclBuNzhxSlNqK1BEaEE2QzYwUExxMWF0NGVYa1JHQmlJcGFVbHZyNit5T1Z5b3FLaUZGb3RaV1JrVUtOR0RabzFhOGJGaXhkcDE2NGRucDZlVEpreVJlVTkrUHY3OC9EaFE2eXNyQlR5WlJNbVRNREN3a0toV0ZVb2dOaS9mNy9Za2pNdmxTdFhadUhDaFNyUEl5SHhKZndqaFFiVzF0YThmZnRXZkcxdWJzNzA2ZE5wMzc0OWRlclVZZVhLbGR5NmRVdGhIeUhoNk9IaG9kVE93TUhCb2RqQnV1RGdZS1pObThhelo4L28wYU1IdnI2K1JiWkZMWWprNUdRT0hEakFuajE3T0hic0dObloyV0l2SGxYVjR2SHg4ZlRvMFlOSGp4NVJxMVl0c1NkY3ExYXR4UFlMYTlhc1ViS1ExOVBUdzkzZG5mcjE2eE1ZR01qUW9VTVpObXdZQXdZTXdNbkppVzNidG4zMXZSU0VNR0FMRnZycXlEOGdnYkxRSWk5Q0JWemUvbndHQmdiRXhzWXlaY29VQWdJQzJMNTlPOXUzYjZkZHUzYXNXYk5HZk1nc0xzSTlGTllIUjdnbVZZTzF1a21LY0krcUt1NHJWNjdNNE1HREZaWTllUENBdlh2M0tpeXp0clptN2RxMU9EczdNMkRBQUM1ZnZxeFFSU0VFUHRMVDArblhyeCtIRHgrbWRldlduRGx6aHN6TVRGYXNXSUdXbGhicjFxMVRDS3cvZXZRSXlIWGl5SS93SGMxYmJSa1RFNE9Pam83NFVKMldsc2JwMDZmcDBxVUxHaG9hM0x4NXM4alZrUFBteldQR2pCbjA2ZE1IbVV5bVV1d2dJSmZMVlg1LzhpSWt3eVFrSkNRay9vdURnNFBTYi96MjdkdVZlcmF1WHIyYTJOaFlkdTNhUmR1MmJVWFZ0VEFXNUErd0p5Y25NMkRBQUk0ZE82YjIzREtaaktpb0tLeXNyQmd5WkFqdTd1NWN2SGlSWnMyYUtXMWJ0MjVkeG80ZFM0a1NKUmcrZkxqYTZqVXJLeXNlUDM2c3NyZGhtelp0aUl5TTVQNzkrMnpldkpsSmt5YjlhU0lEQVZXSmJ6MDlQWXlNak5EUzBzTEZ4WVZQbno2UmxKUkU1ODZkaXpWSEZkNTdRU1FnSkROMjdOaEJ1M2J0ZVBueUpjMmJOMWNZcDRYRVMvbnk1UldPa3pmSkFiQmd3UUt5c3JLWU5tMGFIaDRlTEZteWhCVXJWdEN0V3pkMjdOanhSVmJBTjI3Y0tOS2NVK2lUcksrdlg2QndBSEtET3k0dUx1SzgvSmRmZnZtcWVlM2V2WHZwM0xsenNad2tJRmN3Y3VYS0ZlcldyVXZyMXEzWnZIa3pMMSsrWk8vZXZYK1pnNWlFaElTRVJDNnFndlpDYitIWnMyY3JWWGdMUVdKalkrTkNCV0pIamh6aDZOR2p6SjA3RnpNek14SVRFNmxmdno1anhveGg3dHk1dkhyMWltZlBub211QWxldlhxVnYzNzQ4ZS9hTVo4K2U4ZnIxYTRYbi9zdVhMeXM5SHo5Ly9weTdkKzhxSlBZUEhUckUvdjM3V2JSb2tkSnpjVXBLaXNyN0VwZytmVHB5dVp6Rml4Y0RjT3pZTVg3NzdUZEtseTdOczJmUDhQWDFwWFRwMHR5NGNZT1FrQkJjWEZ6RWZSODllc1RjdVhNcFY2NmMydGFsM2JwMVUycEZFUm9hS2didDc5Ky9UM2g0T0ZaV1Z2VHUzVnRwL3p0MzduRGd3QUZ4UGpOeDRrUXh5U0M4Vjh1V0xSUFA3K3pzekxCaHc4UmpxME1vRmhHU1A2OWV2U3BVQUF2L2pTOXQzYnExMEhrSTVNWmlORFUxc2JPejQvYnQyNVFyVis2ckJJSkhqaHloYytmTzR1dTllL2Z5eHg5LzRPVGtKQ2FNa3BLU0dEdDJMRFkyTm93Y09WSmgvK2JObXhmN25OdTJiZVBDaFF1TUhUdFdGQm5zMjdlUHdZTUhzMlhMRnFXWWxJU0VoTVEvaGJ3NWxGOSsrWVc3ZCsreWF0V3FJamtOeE1mSEV4RVJRYmR1M2RRNjVieDU4NGJkdTNlanJhMnRWTGxlR0NrcEtWeTZkSWtMRnk1Z2JHek0rUEhqU1V0TFV4a3Z5YnRNS09iNEVqSXlNdFErdjZyS0RVQ3UrNkdxNHNKYnQyNWhiVzJ0c094Ynp4bktsaTJyVUdTeWF0VXFaczJhUlhoNHVEZ1c1eTJxRUp3Zjh6c05DQVVaWmN1V1ZUcW50N2MzZ1lHQlFHNU9wcUFpUmdNREE0eU5qYWxldlRvcEtTbE1uVHFWTzNmdXNHblRKbkdiblR0M3NtWExGb1g5bmo5L0RzQ29VYVBFOTMvdjNyMU1tRENCVnExYWNmandZVXhNVEJTY250UFMwa2hLU3FKMDZkSkZia0VxSVZGVS9wRkNBMXRiVytyV3JZdU5qUTBkT25UQTJ0cGFvZUk2UER5Y1k4ZU9LUVZJall5TU9IVG9rUGhhNksxYXYzNzlZazM2TDF5NElBYmhEeDgrL0VYcTk3d2tKU1VSRmhiRzNyMTdSWEVCNUE0STl2YjJZcThWSVdtYU45Qlp1M1p0ek16TUdETm1EQk1tVEJCL0tPZk5tOGZObXpjeE16T2pUSmt5UEhqd2dOdTNiK1BzN0V5OWV2VklTMHZqaHg5K0VBVWJ0cmEyWEw5K25SRWpSdndsZllxRnoyYno1czNGSGxUemlnanlJemdnNUUvK2x5OWZucDA3ZHpKdjNqeldyVnZIcGsyYk9ISGlCTjkvL3oxeGNYRmZKQklScWdvRXkyRjFDQU9qcWdUSGwyQmhZYUUwV1ltSWlGQVNHZ0E0T1RrUkVoTENvVU9IR0R0MkxOdTNid2NVV3llY09uV0t3NGNQMDdselp6WnMyRUMxYXRWd2RuYm0vZnYzN04rL24rN2R1eE1hR2tydDJyVkpTMHZqeG8wYjFLeFpVNldpVDZpY3pQc2RMVldxRkZsWldYVHIxbzJRa0JDT0hEbENabWFtK0VBc2s4bkl6TXlrUllzV2ZQLzk5eXJ2T1NrcGlZQ0FBUEZ2dzhEQWdKOS8vcm5BOStuQ2hRdkZUZ3BJU0VoSVNJQ0xpd3NkTzNaVVdCWWRIYTBrTkRBd01HRHIxcTIwYXRVS1YxZFhXclpzU2IxNjlWUTZHbHk1Y29WKy9mcng2TkVqN08zdDFWYVBuVDU5bXRldlh6Tnc0RURSb1dEVnFsVUtqZ2w1RVpUcWVhc1V2YjI5U1U1T1p1SENoYXhidDQ1eDQ4WXhmdng0Zkh4OFZBYUhnNE9ENmRPbkQwdVhMaTNDdS9Qbk1ILytmQVUxdjRXRkJWT25Uc1hFeEtSWWMxUkJXQ0FJR1FWUlpQWHExYWxjdWJKS2Q2eUVoQVMwdExTb1dMR2l1Q3gvSmVibHk1Zlp2SGt6am82T1lzREF3c0tDa3lkUDBxWk5Hd1lOR3ZSRkZvK1RKMDlXY0NPN2QrOGVHUmtaU3EybVBEMDljWE56WS8vKy9RcUI5cUtRa1pGQmFtb3FQWHYyTE5aYzdQcjE2MXk5ZWxXY2V4U0g3T3hzcGsyYkJzQzBhZE53Y25KQ1UxT1RqUnMzMHJadFc0NGNPYUpTTERscTFDaUZaeFg0N3p5eWYvLytTdUtkN2R1My95WHpkZ2tKQ1lsL0dvOGVQY0xQenc4ek16T1Y4UWgzZDNkV3JGakJpUk1uQ2h5SE16TXptVGh4SWxXcVZPSFhYMzhGY290YmhPQzBucDZlMGpqeS9QbHpUcDA2UmRXcVZXbmV2RGxWcTFhbFNwVXFWS2xTaGFwVnE2cHNOVFZtekJqT25qM0wzYnQzeFZpSG41OGZ4NDhmeDl2Ym00TUhENHFWZVFDQmdZR3NYcjFhYVQ0SHVYT3QwTkJReG8wYkp6cENlbmg0WUdSa2hKZVhGeU5IamlRbko0Zmp4NC9qNHVLQ201c2JOalkyVksxYWxVK2ZQbUZ2YjgrblQ1L1lzbVVMWmNxVVVmbStUSmd3UWVuY2x5NWRJajQrSHNnVkNlVGs1TEI0OFdLVnJSU0Rnb0k0Y09DQU9PNjFiTmxTZkI4dlhMakF4WXNYYWRTb2taZ0FiOVdxbGRpeW9qaENnenAxNnFpdDNzeExaR1FrWGJwMElTUWtwTWl0RTVvM2IwNWNYQnorL3Y2RWhvWnk5ZXBWbFJXV0JSRWZINi9VYnVIejU4OU1temFOVXFWSzRldnJLODV0aExhYk5XclVVTmxYdXpna0pDUXdiZG8wcWxXcnhwSWxTOFRsSFRwMHdOVFVsQ2xUcHRDdFc3Y2l0YldRa0pDUWtGQms4ZUxGcEtlbjA3ZHZYNVZ1QndLWm1abms1T1NRbUpqSXp6Ly9MTG9yQ0lJN0p5Y25JRGN1Yy9Ub1VYRy9jZVBHOGVqUkk5RmFIL2lxNGxndExTM3hYS3FReStYczJMRURVMU5Uc2FXVU9sU05HOTk2emdBb09FRUp1VEo5ZlgwbGg2ZzNiOTZ3ZlBseVNwWXNxVENQZ3YrNjlhaUtjNHdiTnc0TEN3c3FWcXlJcWFrcEppWW02T3ZyTTN6NGNOcTBhWU8zdHpmR3hzWVlHUmtwdUVLOWZQbVN2bjM3S28zVHVycTZDdGVXbHBZbXptY01EUTJWN21mTm1qVmtabWF5YXRVcUJYSGgxcTFiY1hGeFllWEtsVVZ5TXBLUUtBNy9TS0dCWUVOYUVLYW1waXI3dGVUbDlPblRDcjFUOXU3ZHF6SlpteDhoT2ErbnB5ZFd4eGQydmZtdDVwNDhlY0tCQXdmWXYzOC9wMCtmRnBQbmpSczNac0NBQWRqYjJ5dFY1Z2xKM0x4VjhEbzZPcHcrZlZycG5MYTJ0dGphMm9xdlkyTmo4Zkh4b1d2WHJqUnMySkFTSlVwdzllcFZoYXE5MHFWTHMyL2Z2a0x2LzF0Z2FXbkpIMy84d2ZYcjE0dTk3OE9IRDVISlpDb3RBTStjT1FOQW8wYU4xSjUzeFlvVlRKa3loUjkvL0pFSER4NndldlZxdkwyOWkzMGRRZy9uWjgrZWtaQ1FvRGJBTGd4TXdzUHNYODJHRFJ1d3RiVmwwS0JCUUc1aVg2Z0toRno3M1I0OWVoQWNIQ3orelJnYUdySmx5eGJjM054WXVuUXBQWHIwNE9iTm0wUkZSWkdkblUzNzl1MVZua3RJWU9STjhLOVpzd1o5ZlgyOHZiMXAxcXlaT05EbW54eDA3dHhad2ZJdkw5ZXVYU3ZTMzMxZWF0U29VV2dQeExpNE9MVlZHQklTRWhJU2hkT2lSUXNtVHB6SXUzZnZxRktsQ29CU01udlRwazI0dXJxU21abUptNXNiaXhZdFVpczBXTHQyTFpCcmNXeHBhVW5MbGkwSkNncGk5dXpaWWpBOFAxZXVYS0Y1OCtZc1hyeVlYMy85bFlDQUFCNC9mc3pDaFFzWk5td1lVVkZSckY2OW1zZVBIeE1jSEt3d1J1M2N1Wk1oUTRZd2RPaFF0bTdkK3MzZWw0Sm8zcnk1YU1HckRrR3NzV0RCQXJIYXNDQXVYcnhJblRwMWxNWmhZYzRxSkFMeUN4RWcxL1hMMHRKU29XSXpQVDFkZkZELy9Qa3pMaTR1YUdscE1XdldMSVUrMFZXclZ1WG8wYVBzM3IyYjFxMWJLd1E0dm9UbHk1ZXphZE1tcmw2OStzM25UUXNYTHFSKy9mckYyajV2ZFVCeG1EdDNMcGN1WGFKQmd3WU1IandZRFEwTjFxOWZqNmFtSnV2WHI2ZGR1M2FjT0hGQ1NXeFFzV0pGMGRaU1FHaDlabTV1cmlTVUtJcDlwNFNFaElTRU1wTW1UU0lySzR0WnMyWVY2SmhZR0xObnorYnUzYnQ0ZVhseC8vNTlYcjU4eWFaTm03QzJ0c2JkM1Yzczd5dUlDWnljbkNoVnFoUi8vUEZIc2M2emVQRmkvdk9mL3pCcjFpeldyMS9QbXpkdk9IejRNTU9HRFNNb0tJaFJvMGJ4MjIrL2lUR2dyVnUzVXJWcVZlenM3SlI2TFF2Q1JoTVRFNVl2WDA1aVlpS25UcDFpeVpJbG5EdDNqc09IRCtQbTVrYWpSbzNZc0dFRGJkcTB3YzdPanVqb2FCd2NITGg0OFNLelpzMFNDMktLeTgyYk4vSDM5NmQrL2ZyMDZkTkg1VFpDZkV4SUR0amIyNHZPU1lMZ3NGT25Ua3FXd0ZXclZsVmJ0Wm1hbXNyNTgrZXhzckpTMlk3cTFLbFRva0FrUDBMcnp6Tm56cWgxVFRRMU5WVm9KYlZvMFNKZXZuekprQ0ZEQ0EwTnBVU0pFb1VtWVBLalNpQ3BxNnVMdjc4L0wxKysvR2JGTEhsNTkrNGRmZnIwSVRrNW1kRFFVTkdoVTdpZXhZc1hNM3o0Y0diTm1xWGtuQ29oSVNIeFQ2VjI3ZHBGY2o2VXlXUUZybi95NUFucjFxMERVUGxzZXVQR0RTWlBua3hzYkN4WHJsemg4K2ZQQUp3NGNZSm16Wm94Wk1nUUtsZXVqSk9Uay9qTXI2V2xKU2JxRXhNVGVmRGdBZHJhMmdySmUySHN1bmJ0V29GMitqZHUzRkJhcHFPalU2QkRZRlpXRmp0MjdNRE16T3liTzJSL3laeWhxQ1FtSnRLdlh6OFNFaEpZdlhvMVo4NmNZZEdpUldJQnhzR0RCeWxac3FTQ004VHIxNi9KeXNxaWN1WEtTbTJhRmk5ZUxPYUhjbkp5U0VsSlVWbWN1bWZQSGlCWDFLZXRyVTNGaWhVVjVqblBuajJqWjgrZTR2YnQyclhEeHNaR3pHRW1KU1dKeFpmSnlja0t4eFpjRU5TNWZVcElmQTMvU0tIQm44WGR1M2VKaUlnb2REdGgwSGowNkpINEIxd1FndExzeXBVcmhJV0ZFUllXSmlxcEFSbzBhSUNEZ3dQMjl2WllXbHFxUFk0Z05NanIxSER5NUVsT25qeFo2RFg4L3Z2dlFLNTFyaXBoUW41bXpKanhWUS9jaGRHcFV5Y09IanpJamgwN2NIZDNWN0RyRmNqS3lrSkhSMGRwZVZwYUd0dTJiUk90OFFUZXZYc25KZ25VRFQ0Q1ptWm05T25UQnk4dkw1NDllL1pGOTFDM2JsMXExNjdOblR0MzhQVDBWUG1RZGVYS0ZjNmVQWXVPams2eEh5cS9GWlVyVithUFAvNFFKMFQ1a3hENit2b2NPSEJBYWNLa29hR0JwNmNuZGVyVW9XYk5tbWhwYWJGanh3NEF0ZmJJcWFtcDRqSHpIbWZGaWhWVXFGQ0I2ZE9uQTdtcXl6L2pvVGd2NWNxVnc5blp1Y0J0SWlJaUpLR0JoSVNFeEZleWZQbHloVEVrL3poeitmSmxaRElaVzdkdVplalFvV3FQYyt2V0xVSkRRMm5WcWhXdFc3Y0djbnNlZCtuU2hhbFRwM0x3NEVHVit3VUhCNU9UazhOMzMzMm50RTVmWDU5OSsvYmg2T2hJVUZBUUd6WnNZTktrU1J3K2ZKakV4RVQ2OXUxTHUzYnQ4UGYzcDBhTkdyaTd1My94KzFCVSt2YnRTNnRXcmRTdWYvejRNV0ZoWVVCdUZVUEhqaDJWa3MvNUVkcUN2WHo1VXVHMU1NY1JLaVh5T3crOWYvK2VXN2R1S1NucU16SXl4TEY4OGVMRnhNWEZNVy9lUEt5c3JCU0VCcEFiZEZtd1lFRWhkMTA0Y3JtY2lJZ0k2dFdycDFaazBMdDM3d0l0aXg4K2ZLaHlUdmxYc243OWVoWXZYb3krdmo0QkFRSGlYRlpEUTRPMWE5ZVNuWjNONXMyYlZZb044cnBhQ015Yk40LzU4K2ZqNit2N1ZiYkxFaElTRWhLNWhJU0VFQllXUnVQR2pSazFhdFJYSGV2eTVjdEFybnVONEdRRHVjSkpIUjBkVnE5ZXJiQzltWm5aRjhVZjZ0ZXZ6NGdSSTlpMGFSTWpSb3pndDk5K0U0V0FEUm8wd05QVGs0a1RKM0w5K25VdVhyekl4WXNYV2Jod29jb3hVd2crQ3hWOFNVbEoxS3BWaThtVEo1T1JrWUc5dmIwbzJHL2F0Q2xidG16QjBkR1JtalZyOHVuVEowYVBIdjFWUFg5alkyUFIxdGJHeDhkSGJkSkdjQy9JbnpUNCtQR2pRdnpyOXUzYkNoYk03ZHExWS92MjdVckxBYUtpb3NqTXpGUUkzdWRsN3R5NXhNVEVxSFJGRkpJWXZyNitLdC9Uakl3TXJLMnR4ZXBMUUVGMEFMbnozUHlWbElXaHlzMHpORFJVVEZMbEZja0tTYVNJaUFpVlRoWno1ODR0OUh3eW1Zd1dMVnB3Nzk0OUxDMHRDUW9LWXVYS2xTUW1Kdkw2OVdzU0V4UEY0cFQxNjljemRPaFFzVVdtaElTRXhEK1pBUU1HS0RsbnF5STVPVm0wMUZmRnRHblR4SGFIa0ZzdzRPSGh3Zm56NTRIY3Nlcmt5Wk44OTkxM2pCMDdGbjkvZnlwWHJxd3d2dHk3ZHc5QTVYaTFkKzllY25KeTFMWjl1bmJ0bXNLeDhsT1lVT0t2NWt2bURFT0dEQkhiVmNGL1l5SlRwa3dSNHlUVnExZm41Y3VYeE1URU1IandZSDc1NVJjZVBuekkxYXRYU1U5UFIxTlRrMXExYXJGaXhRcUZzYnREaHc2RmlrV1hMMSt1c21XWEtpd3RMUldjbUU2ZE9vVzl2VDFhV2xxTUdqV0tqUnMzNHVmbngrTEZpMW13WUFGdWJtNU1uejVkZEJzVjNJd0Vuang1QXFodmFTRWg4VFZJUW9OaU1IUG1UR2JPbkZub2R1Zk9uYU5seTVhTUhUdTJ5RW5LbEpRVVdyVnFKUTRtVmxaVzJOdmJNM0RnUUxFeXZqQ0V0Z0RDanlMa0NnMVVCU1hWb2M1Nk9EOFRKMDVFWDErZnJLd3NVbE5UdjNsUzJOSFJrWVVMRi9MeTVVdDY5KzZObjUrZitENTgvdnlaUTRjT3NXVEpFaTVjdUtDMHI0YUdCaE1uVHNUVTFKVGV2WHVqcWFuSi9mdjNjWEp5SWlrcGlXclZxakZreUJCeCsxV3JWcUdqbzRPam82UFkwK2JseTVlaU5lM1hWTXd0V2JLRVBuMzZzSGJ0eTRaZEN3QUFJQUJKUkVGVVdnd05EWms1Y3lZbFM1WkVMcGR6L1BoeG5KMmRrY3ZsVEo0OFdhbmYwRjlKM3NGWVZYdURnbFNaZ2ozUzdkdTNDUXNMbzM3OStncTlJZk9TbXBxS3JxNnV5b2Z2WWNPRzRlM3R6ZXZYcndrS0NxSmJ0MjVmYmVsWEVDOWZ2aXgwWUw5MTY1YmFkWW1KaVg5N3NrSkNRa0xpL3dQNXg1RDg0NHl2cnk5RGhnd1J4UVBxbURScEV0bloyUXB6c2M2ZE85T21UUnZDdzhQWnVYT25VdHNjdVZ4T1NFZ0lGU3BVVU91Mm82V2x4YTVkdStqVXFaTTRwc1hFeE9EcDZVbWpSbzBJQ2dxaWNlUEd6Smt6aHdZTkdpZ0VvUCtNc1VBUTNha2lLeXRMdE1JUERBeGt3b1FKWEw5K25iVnIxeGJwWVZGNHNCU3NFVy9jdUNIYStRR2lQYkFRSkRseDRnUnl1WndmZi94UjRUaHBhV21pMEtCV3JWbzBhdFNvU0hQa3IrSElrU084ZVBHaVFGRkZqeDQ5Q3JSOS9Ec3IvSE55Y3Bnelp3NkxGeTlHVzF1YjdkdTNLMVdwQ000R1NVbEpIRGh3Z1BidDIzUGl4SW12L282Wm01dXJkUHFTa0pDUWtGQWtNVEVSVjFkWDBXR21JUEZhVVhCM2Q2ZG56NTZVS1ZPRzY5ZXZzMnpaTWdZTkdxUjJUbEsrZkhuaTR1S1F5K1ZvYUdqdzVzMGI3dDI3eC8zNzk4WC9XbGhZS05qVkN5eFlzSURBd0VER2pSdkg4K2ZQYWRXcWxkaC8xOVBURTN0N2UxYXZYazFNVEF5R2hvWnFSUlErUGo2c1dMRUNFeE1UMXE5Zno5aXhZMW16WmcyNnVycm82dXFLdllvaGQxN3k5dTFiREF3TStQVHBFeG9hR2xoWldTa0lFb3VMaTRzTDNidDM1OWF0V3pSdDJwU3dzRENsV0ltUU5NamZNaWd3TUZDTXFRVUVCT0RwNlltL3Y3ODRQK3pRb1FQYnQyL24yTEZqU2tLRDhQQndBTFZDQThodFgzcnUzRG1sNVlXMVR1aldyWnRTc0Q4L1ptWm1lSGw1RmJoTmZtN2V2SW1IaDRmQ3N2VDBkSVdXWVFKQzFXdEdSb2JLOVhrVFcrclExTlNrZWZQbTNMdDNqd2NQSHJCKy9YcktsaTJMbVprWjFhdFhwMVdyVmxTcVZBbE5UVTBXTFZyRTZOR2p4ZVNZaElTRXhEOFpEdytQSXJVS2pJK1BWeXMwT0hEZ0FDRWhJZWpxNm9xLzJabVptY1RGeGRHZ1FRT09IVHVHczdNejY5ZXZGOGZZa0pBUXBlTUl2K2VxaEEvcjE2OFgvMy9GaWhXMGJ0MWFvVTJ4czdNemZuNSthcTgvS0NpSWdRTUhGbnFmZVJGRWNYL0c4K2lYekJsZXYzNU5Ra0tDdUY1RFF3TjlmWDF1M3J3cHhsUU1EUTFadDI0ZFlXRmhUSm8wQ2NoMVJzN3ZFSkFmVDA5UEpRZjF0V3ZYY3U3Y09XeHRiWlhpVmFtcHFVeVpNZ1VqSXlNV0xWcWtOSGNTOGxUdjM3OW4rdlRwYk42OEdVdExTNDRlUFNvV1F3Y0ZCYkYyN1ZwbXpackZoUXNYa012bHRHM2JsbmZ2M2lrNU1GNjdkZzBURTVNdmFtc3BJVkVZa3REZ2Z3UlRVMU5HalJxRm5wNGVEZzRPTkc3Y3VGajdaMlptY3ZIaVJiUzB0QlFDelRObnptVHExS21GN3I5czJUSThQRHdJRHc4dlVqV1VzYkV4TXBrTWUzdDc0dVBqQ1E4UFY5a3I4RXN4TVRFaE9EZ1lPenM3enA0OVM5MjZkVEUzTjhmUTBKQ0VoQVRTMDlQVjl2dXJXN2N1ZGVyVW9WKy9mcFFzV1JKRFEwTmV2SGdCNUZxNWhZU0VLQXkyaVltSkxGcTBDRmRYVjJyVXFJRk1KdVB4NDhka1oyZnozWGZmTVdIQ2hDKytqOTY5ZTdOa3lSTGMzTnp3OHZMQ3g4ZUhTcFVxOGVIREI5RWV4OEhCNGFzVS85K2FqeDgvQXNVUHhydTZ1aUtUeWZEdzhGQXJUUGp3NFlQS2lVNTJkamIyOXZhOGZ2MGFaMmRuZHV6WWdiMjlQUnMzYmxTWThIeExFaElTMUxaaUVGQlZJUUM1d1plNWMrZXlhOWN1cFI1TkVoSVNFaElGazMrY01UQXdLRlJrc0hidFd0SHkxODdPVG1HZHQ3YzNyVnUzWnZUbzBkU3RXMWVoY3VyZ3dZTThldlNJWDMvOXRjQmtnWmFXbG9MTHpZTUhENERjSkxxeHNURWhJU0cwYmR1V24zLyttUnMzYm1CaFlmR1hqd1dwcWFrNE9qb1NFeFBEaEFrVGNIQndvR0xGaXRqWTJOQytmWHQyN3R4Wm9CTUM1UFlsMXRiV3BrcVZLc2psY2s2ZlBxMGdxQlErRzJHc0ZnSVJuVHAxRXJmSnlja2hNek5URklvTUdEQ0E3Nzc3VHFYTGxEcTJiTmxDZEhTMDB2S1ltQmkxK3doenBkOS8vNTFkdTNhcDdDazRkT2hRMFRMNTcwWndMSVBjM281MmRuWmN1SEFCZlgxOWdvS0MxQ1l5dExTMENBd014TWJHaHRPblQzUGd3QUdGdm9wZndtKy8vZlpWKzB0SVNFajhHNURKWkF3Y09KQlhyMTdSc0dGRG1qZHZ6djM3OTFVRzNJWHhhdE9tVFVSR1JpcXRuemR2SHZyNityUnIxNDUyN2RxUm1abkpnZ1VMS0YyNnRGSmJ4cmR2MzRwQ2dsZXZYcEdkblUyVEprMTQrUENoa3FXdXZyNisyamxIdVhMbGNIZDNGNTBUOHA1bndJQUIrUHI2TW5mdVhGSlRVeGsvZmp4bHk1WlZlUnloTXUvRml4ZTR1Ym5oNHVLaTBIWlRlSy8yN2R2SHpKa3p1WC8vUGpWcjFtVENoQW1zWExtU3laTW5zMlRKRWx4Y1hIQnljbEpLNkVOdXNsc1FOK1k5cGtENTh1V0ppb3JpOHVYTDlPclZpNWlZR0lYZ3U5QkNLci9RWVBQbXpUUnAwb1RMbHkvVHFWTW5UcHc0Z2JPek01cWFtZ3dlUEJnYkd4czBOVFhadFdzWDQ4YU5FL2RMVGs0bU9EaVlLbFdxMExKbFM1WHZDK1RPeFM1ZHVxUzBYS2dldlgvL3ZzcjFxcXlSODJOcWFvcURnME9oMitYbDVNbVRTa0tEd1lNSE0zandZS1Z0SHo5K1RQWHExZW5Ycng4Yk5td28xbm55c216Wk1uNzU1UmZNek15b1ZLa1NPam82REI4K25OcTFheXU0ZHZ6eHh4ODBiZHBVL0t3a0pDUWtKTlNUa1pIQm1ERmowTlRVeE5QVGs4bVRKd1BRcGswYm5qeDVRbng4UEEwYU5LQk1tVEtGQ3ZueUZ3OElIRDE2bFBqNGVDcFVxRUJ5Y2pMKy92N01ueitmeU1qSVl1ZWhCT0xpNHZEMzl5OXdHMkVjZVAzNk5STW5UaXowbUQxNzlsUW9ZUHpXY3daVno4WnQyclFoSVNGQndUMUFvTEM4bW9PRGd5anN6Q3Myek16TVpOU29VWnc3ZHc0Ykd4dkN3c0xFNjBwUFQyZno1czM4L1BQUFdGaFkwTDE3ZDNiczJNRytmZnRVdG0reXNiSGgwcVZMOU92WGo0MGJOMUs2ZEdseG5hR2hJVUZCUVZTclZvMVRwMDRSRVJIQng0OGZtVE5uRG52MjdDRXpNeE05UFQyeXNyS0lqNCtuVFpzMlJXcnpJU0ZSWENTaHdmOFFLMWV1TEhDOVRDWkRRME5ENmNjZ0pTV0ZTWk1tOGU3ZE8yeHNiQlFzV3dUVmVXRUkyK2pyNnhmWnJrMVRVNVB2di8rZUF3Y08wTEpsUy9idDI2ZTJrdjFMK09HSEg0aUxpMlBKa2lWRVJVWHg0c1VMZEhWMXFWbXpKcmEydHJpNnVxcmROekF3a0VhTkd1SHY3MDlDUWdMbTV1WjA2ZEtGT1hQbWlEMmlCZXp0N1VsSVNDQW1Kb2FuVDU5U29rUUptalp0aXBPVEUwT0hEbFY2ZUMwdU0yYk1vRzNidHZqNitoSVRFOE9yVjY4d01UR2hVNmRPakJneGdyNTkrMzdWOGZNVEd4dXI5Qm1xUzVpclFsRDFDZFdOUmNIWDE1ZWpSNC9TczJkUHRTMGdNak16ZWZYcWxWS2xvVXdtWTh5WU1Sdy9mcHlKRXlmaTQrTkR4NDRkR1RKa0NQUG56MmZmdm4xQXJnSS8vOFJDUUxEaExnN3FxaEh5RWhFUlFmZnUzWldXTjJ6WThQL1lPL080bXJiLy83OU9nMHBSRkNGWGxJUlVoa2d5WlF5NWxFc0RLaGxDZEtsa1NJUm9RRElyaFlneVpHaTZsQlJOU0VKSkdxaVVvWkFpamFmOSs2UGYyZDlPWitpVTZYN2M5WHc4enVQZTlscDc3YldQMm12dHRWN3YxeHNNQmdPR2hvYll2WHMzUFFFa0VBaUUvd0l6Wjg3azJMU3ZxcW9TZUtPNXRlUE16WnMzWVdkbmg4NmRPM045aVIwK2ZEamMzTnpnNE9DQXFWT25Jakl5RWlOR2pBRFF1QmdxSkNTRUZTdFcwUFhidDIrUHlzcEtuaW1ZNnVycWtKU1VCR1ZsWlhvODFkSFJnYmUzTjZxcnEybEI1ODhhQ3lpS3d0V3JWK0hnNElBWEwxN0F6TXlNZHVRWlAzNDhRa0pDWUc1dWp0R2pSMlBwMHFWWXYzNDlsSlNVdUxZVkh4OFBOVFUxQ0FzTEl6RXhFYTlldldKelVHQ3A3enQwNklEczdHemN2SGtUdzRjUGg0cUtDbDJub3FJQ3dQOXRSSWlLaW1MZ3dJR3R1cWVtMFpDQzFrOU9Ub2FOalEzaTR1S3daTWtTZE8zYWxXUGo0MXVvcXFyaU9jL2dCaXZLaEJ2djM3K25oYXEzYjkvR2hnMGIwTDE3ZDJocGFlSDA2ZE10dXBXSmk0c2pORFFVUGo0K0xZb01XUDI0ZGVzVzd0MjdoN3k4UE9UbDVTRTNOeGVUSjAvbUc1RkNJQkFJaFA5ajgrYk51SFhyRm9EL2MyUEt6OCtIaDRjSHozTjRSU1UyVHpXNVpjc1daR2RuSXlBZ2dFNkpFeGNYQjBORFE0N0lONkJ4UEI0N2RpeFVWRlRZUG4vODhRZmZ4V0ViR3h0czJiSUZkWFYxYkNKQm9ERnljZFNvVVJBVkZXMXgwWnlpS0N4YXRBaFNVbExZdTNjdmZieTR1QmorL3Y3dzkvZEhZV0VoSkNVbHNXdlhMdGpiMjZOZHUzWll2SGd4dkx5ODRPbnBDWGQzZDdpN3UwTk5UUTFIamh4aGMwZmk5bzROc0FzSEZpeFlnTGk0T1BqNysyUHAwcVZzN3B2Y2hBYlIwZEY0OE9BQnZMeThrSnFhQ2xsWldkeTRjUU1qUm96QW9rV0wwTFZyVjB5ZVBCblRwazFEUkVRRUhqMTZSSXN0angwN2hxOWZ2OExWMVpWdnhHVm1aaWJYd0J6V2VzdkdqUnY1cGs3Z3gvZEtuZkNqNmRHakI1MXlpNFcvdnovR2pSdkhKalM0Y3VYS3orNGFnVUFnL0RLK05lYzlhejltMmJKbEhLbDFXZ3RMM01hS2htZmg1T1NFZnYzNlFVdExDeUVoSVlpS2lvS3VyaTZtVHAzYTVtZDJUazVPaS90WkxONi9meTlRM1o0OWU3THRMLzJJT1VOMmRqYm16NStQdFd2WHdzek1qR2RmQWdJQ2tKNmV6ak50VW5WMU5RWU5Ha1FMRFZpOGV2VUs4K2JOdzkyN2QyRnFhb3FUSjA5Q1RFd010YlcxT0hQbURGeGNYRkJVVklTU2toSzR1cnJpOHVYTE1EVTFwZWRNelIyZWQrM2FoVGR2M3RBTzNRNE9EcWlvcUVCdWJpNTY5ZW9GQm9NQkR3OFAybEZLVGs0T28wYU5RbUJnSUc3ZHVvVnAwNmJoOXUzYnFLbXBnYmEyTnMvN0pSQytoZDlhYUZCZFhZMmFtaHF1ZVdmS3k4dGJuTVMzTmU4TUs0VkJXNjNpZUpHZG5ZMUJnd2FoWThlTzZOQ2hBNTI2b0xDd0VFd21FKzNidDRlbnArZDN2V1pMT0RvNm9tZlBuckMwdElTK3ZqN09uVHYzWFRmTysvVHBBMTlmMzFhZkp5SWlnczJiTnd1VVMxbGRYUjJuVHAwU3FOMWp4NDV4Vlgvek9zNUNSMGVIcnpLK09YLzk5UmRiSkZ4enRMUzBlSlpMUzB0elJEU1dsSlFnSlNXRjdkamp4NC94K3ZWclRKdzRrUmFhVUJSRmIrSUl1bWtRRVJFQlIwZEg5T25UaHo2WDFiZW1peUNIRGgxQ1EwTURORFEwNkdOZnYzNkZxYWtwUWtORE1YWHFWSHJqWlA3OCtSQVNFb0thbWhyOW91L201c2JWSXZKWE1ISGlSTnk1Y3dmVHAwK0h2YjA5WHI5K0xYQitKUUtCUVBoZlIxTlRreU1LTGlFaGdjNzl5dUwwNmRNWU0yWU1tOEFzS3lzTFNVbEo2TkNoZzBCMmJURXhNVEEwTkVSOWZUMzgvZjA1RmpaWjJOblpJVGs1R1NFaElSZy9manoyNzk4UFMwdExqQjA3Rm1wcWFtd3Yva09HREVGOGZEeW1UNS9POFpKVlgxK1AyTmhZRkJjWHc5SFJrYTFzNWNxVmJELy95TEdBb2lpa3A2ZlRLU0dlUDM4T01URXhlSGg0WU4yNmRXemo2NTkvL29tVWxCUVlHeHZEMTljWHZyNitHRDU4T0l5TWpLQ21wb2ErZmZ0Q1NVa0pCUVVGZVBYcUZUMVA4L0R3Z0ppWUdOdTg3ZkhqeDJBd0dKQ1hsOGVDQlF0QVVSUldyMTdOMXJlRWhBUUEzN2FZd3N0Qnk4bkpDUWNPSEdBNzl2TGxTeXhmdmh6eTh2SndkWFZGZm40K2RIVjFNWDM2ZE5qYTJySXRhbjhMTEhIS3QxSllXSWdwVTZiZytmUG5tRGR2SGk1ZXZJang0OGZEMWRVVjQ4ZVA1NWtQc3ptZE9uWENoZzBiNko5ZnZYcUZnSUFBRkJRVW9MQ3drUDZ3VXBFMGoyanMwcVVMejJqVjlQUjBBTDgybFFTQlFDRDhtL0R4OFlHYm14dGtaV1haNWpONmVucTAyMDlUV09OVlpHUWt4b3dadzFIZWRLMHBOallXZS9ic2dZR0JBVnNLUjNsNWVlam82RUJGUlFWOSsvYUZpb29LY25KeVlHdHJpMDJiTm1ISmtpVjAzWWlJQ0N4YnRneUJnWUU4bisxQW8vQ0JKY0xmdjM4LzIzcUltSmdZR0F3R0dob2FhTkVnTDF4Y1hCQVZGWVh3OEhCSVMwdURvaWlVbEpSZzQ4YU5PSFBtRExwMjdZb3RXN1pnNWNxVnRIQUNhSFNwY25KeXdxcFZxK0RqNHdNZkh4OFVGaGF5clFFQWpkRi96Vk0rQlFRRTBEbUZXUnc4ZUJESnlja0lEQXpFdUhIajZPK0VaUXZkZE5QQXhjVUZ2WHYzWmhOWUtDb3FJaVFrQklzV0xhTG5MYXRXclVKRVJBUThQVDF4N3R3NWZQcjBDZnYzNzBlblRwMndkT2xTdnQvTGoweWRJQzh2ajAyYk5xRzB0QlRsNWVXUWw1Zm4yQ1JxVGs1T0RzZThpWVd0clMweU16UHBuMW0vMStIaDRaZzBhUkpiM1RWcjFuRHRONEZBSUJBRVk4bVNKUUtKeFQ1OCtNQnpEK0xBZ1FPWU9uVXEyN05iVUpoTUppMTBpNG1KQVFDMjlaYkF3RUNrcEtUZzBLRkRTRTVPQnRBb0hJdU9qb2FabVJtNmRldlc2bXNDd0l3Wk0vRHExU3UrZFhidTNFbnZtZXpmdng5R1JrWjg2emRQei8wajVnd2xKU1Y0OE9DQlFJNUQ2dXJxZVBUb0VjZnh1TGc0am9EYjZ1cHE3TjY5Rys3dTdyU2JsYk96TTk2L2Y0K0RCdzlpLy83OUtDb3FncXFxS3NMQ3d1aXhkK2JNbVlpUGo4ZWNPWE13ZCs1Y2pCdzVFcHMzYjRhK3ZqNkVoWVhaeENjdlhyekEvdjM3b2FlbkIyVmxaYmJyTjkyTFpBVmxYTHAwQ2RPbVRVTm9hQ2dBWVByMDZTM2VNNEhRRm41TG9ZR2RuUjN5OC9OUlVGQ0ErdnA2OU92WGo2Tk91M2J0dUZxdU51WHQyN2U0ZHUxYWk5ZjcrKysvRVJNVEEybHBhVWhKU2RGV2FacWFtbTI3QVI3MDY5Y1BJaUlpS0NzclkzdVlTa2hJWU5La1NkaTVjeWZVMWRXLzZ6VUZ3Y3pNREJJU0VwZzNieDRzTEN3d1pzd1lrcnYrRnpKdzRFQTZUdzhMYnBINTVlWGxtRDU5T2pwMDZBQlZWVlVvS0NnZ0x5OFBHUmtaa0pDUWFISGdCNEJyMTY3QnhNUUVzckt5aUlxS1FxZE9uUUEwV2cvS3k4dERWbFlXVWxKU3FLbXBRWEZ4TVFDd3ZieHYzNzRkb2FHaE1EUTBSRkJRRUp2Nm41WHpLU01qQTBDalRSQ3Z5TVhYcjE5ajM3NTlmUHRhVTFORDV6ejg4T0VES2lzclcweFo4Zno1Y3dCQVNFZ0lzckt5b0srdlQ2c1VOVFUxRVJzYmkvSGp4MlB2M3IyWU1HRUNHYXdKQk1KL0FsZFhWNDRGU2kwdExmcDV6ZUxVcVZPd3NMQ0Fzckl5ZXZmdURURXhNVnBGYldscDJhSmRXMVZWRlJZc1dJQXZYNzdBeDhlSHAyTU8wQ2hzQ3c0T2hvV0ZCYzZmUDQrZVBYdENWRlNVcTBETjJka1pPVGs1aUltSjRXcmYzNzU5ZXl4Y3VCQmJ0MjdsMnovZys0OEY1ZVhsbURkdkhoNDhlRURuL3hNWEY0ZVZsUlcyYk5uQzhZTE5Ra1ZGQmFtcHFRZ05EWVc3dXp2dTNyMUxDd3dsSkNTUW5KeE1pd0gxOWZVUkVSR0JzTEF3TEYrK0hDOWV2SUNGaFFXRWhZVVJGUlVGYlcxdFhMaHdBV0ZoWWVqZnZ6OU1URXd3Wk1nUWlJdUxRMHhNRENrcEtXQXdHQnlSa3EyQmw0TldjNGVKZ29JQzZPdnJvNktpQXVmT25ZT01qQXdHRHg2TXBLUWt6SjQ5Ry92MjdZTzN0emVkVHV2UW9VTUlEdytuUllvVVJZSEpaS0srdmg3MTlmVzBBUG5reVpNY0VZdXJWNjl1MWZ6MTl1M2JYSDkvNXMrZmorZlBuMlB6NXMzWXNXTUhKazJhaEwvLy9odVRKMDlHNzk2OW9hYW1Cams1T1RhWHNxWi9DNnorTnUzMytQSGpZV3hzREdkblo3b2VnOEdBZ29JQ1Jvd1lBV1ZsWmZUdDI1ZnR2eDA3ZHFUckJnVUZZYzJhTmVqY3VUUHE2K3VSbTVzTElTRWhEQm8wU09EN0pSQUloTitWTzNmdXdNYkdCcEtTa29pTWpHUkxUU0FzTE14M3ZKS1FrT0M3c1ZCWVdBaFRVMU5RRklVQkF3YkEydG9hV1ZsWmVQcjBLZGF2WDQvSXlFaTIrZ01HRElDdHJTMGVQSGhBTDVBL2Z2d1lKaVltWURLWnlNN081aWswcUtxcXdwWXRXOUMzYjE5SVMwdkQwOU1UeTVZdG84ZTJOV3ZXUUVKQ0FyVzF0WEJ3Y09DNE5vc3paODVnKy9idHRKdkIzMy8vamFLaUl0VFgxK1A5Ky9lWVBIa3lzck96VVY1ZTNtSWd3S3BWcXpCcjFpeU9UWVBGaXhkenpDVnYzcnpKc1drZ0lTR0JFeWRPWU5Tb1ViQzF0WVdPamc3VTFOUTRvaFBQbkRtRHBLUWtlSGw1Y1l6dm8wZVBSbVptSnYxdk5uWHFWR2hvYUNBb0tBaFdWbFlJRGc1R1NVa0pQRHc4V3R3ayt2anhJeTVkdXNSeG5MVUJrWmlZeUNHOEJSclhGdm5oNnVxS3Fxb3F0R3ZYRHVQR2pVT1BIajJRbkp6Y292dFhRME1EUER3OHVMcVkzcjkvSDArZVBLSHRzRmtiTGF3SVRLQXhaZGFUSjA4NElpZDU4Zno1YzB5Y09KRnJXWEp5TW9lSVdGTlRFeEVSRVFLMVRTQVFDUC9MYk42OFdhQkFpb3lNREo1Q2cyblRwclg1K2lkUG5vU05qUTNhdDIrUFQ1OCtRVkpTRXFOSGp3WUFsSmFXWXMyYU5lalJvd2NzTFMxcG9RRUE5TzNiRi9mdjM2ZkhoWUNBQUw3dWcvWDE5V3cvUzBoSThMM3Y2dXBxaElhR1FseGNIT0xpNGpoNDhDQ1dMbDNLMVNHQUY5OTd6Z0Q4bitzRGF4OERhSFJjYUxwWGVQcjBhWUg3Q0FBcEtTbVlPM2N1Q2dvSzBMdDNiK3pmdng4VkZSV1lNMmNPd3NQRFVWdGJDelUxTlhoNGVNREV4QVJDUWtMSXpzNkdpNHNML3ZqakQzaDRlQ0E5UFIwYk5tekE0Y09IWVdCZ2dPN2R1K1BhdFd2WXNXTUhvcUtpQURTTy9hd0FtZVpCem1wcWFraE5UUVVBS0Nzclk4aVFJVGgvL2p5MmJkdUdzMmZQb2tlUEhpMm0yeVFRMnNwdktUU29ycTdHbFN0WElDUWtoRkdqUm5GRXBBR05ENStXOHBJbEpDUUlKRFRvM0xrem5qMTdSanNneU1qSXdOcmFHc2JHeG0yN0FSNElDUW1oc3JJU1ZWVlZxS21wQVpQSmhJaUlDR1JrWlBqYXUvME1EQTBORVJ3Y0RDa3BLU0l5K0IrQnBlai8vUGt6SGp4NFFBdGtWRlZWNGUzdHpaSGlvRGtORFEySWlJaUFvcUlpSWlJaTJGUjBzckt5VUZSVVJHRmhJVXBLU3NCZ01OQzdkMjg0T1RteFRad2NIUjNCWUREZzZ1cktOM2MyQUl3YU5ZcW54ZU9qUjQ5YUZCcFVWVld4TGRBRDRQaVpGNnhKbG95TURKc2RVcjkrL1JBYkc0dnc4SEFpTWlBUUNJUm05T25UQjdHeHNiU1ZPOUE0LzFxeVpBa3QvT0tIaElRRVRwOCtqY3pNVElGeTFJdUlpT0RNbVROWXNtUUozMVJPY25KeWlJeU1SRU5EQXgwTnpvTEJZSERrTW15Sjd6a1dTRXRMUTFWVkZXbHBhVEEwTklTQmdRRm16NTdObG9PUEZ3d0dBN05temNLc1diT1FrNU9EMk5oWXhNYkdZdnIwNmREVTFFUlpXUmxVVkZRd2VmSmtPRGs1b1hQbnpuQnhjVUZEUXdNZGhUQjkrblRzM2JzWCsvYnRnNUNRRUk0ZVBRcFJVVkdJaVluUkVYeGR1blNCaDRkSHE5TWx0QmFLb21CZ1lJRHM3R3k0dWJteGZiZWFtcHA0OXV3WkxseTRnS0NnSU9UazVPRHo1ODhDTFdiUG16ZVA2N3g1MmJKbHJkNTQ1eVkwc0xTMGhLS2lJdTB3c0hUcFVreWNPQkcrdnI2MHJUTXJPcGFpS05vRnF2bi9OejFtYTJ1TGJ0MjZ3ZC9mSDEyNmRJR3lzaktVbFpVRlR1L1Z2MzkvbEpTVW9LU2tCRURqditIR2pSdDVwdGdnRUFpRS94S2FtcHJvMWFzWGpoNDkrdDNjYlZna0pDVFFqcGVzdVkrY25Cd0dEaHpJMWZGUVVWRVJYYnQyUlZ4Y0hBRGd3WU1IbURGakJyM0d4Vzl4ZU0rZVBTZ3VMc2JseTVjaEtTbUpxVk9uWXV2V3JUaDY5Q2d1WHJ5SStQaDR1THU3NCtYTGwvRHg4VUZVVkJSWEliK0lpQWdZREFaa1pHVEFaREtocTZ1TFBuMzZvRisvZnBDUmtjSENoUXZSdDI5ZmVtN0hEMjF0YmF4ZHUxYWc3NHBmRzJ2V3JFRlpXUm1kQnBQbDJzQmFZTDk4K1RLNmQrK081Y3VYbzZDZ2dLT05wa0pHQm9NQlB6OC82T2pvWU1HQ0JTZ3BLWUdXbGhiczdlMWI3RXRlWGg0c0xTMDVqck5TR0hoN2U3Y3BkY0tnUVlPUWxwYUdxVk9ub3J5OEhGVlZWVkJRVUdpeFB5d0NBd081Q25KNzllcEZPMUhsNStlalQ1OCttRFZyRnIwV2V2ZnUzVlk1YjdKU21UYW51TGdZRWhJU0hHV0NiTG9SQ0FUQy94TDE5ZlZzZ2pMV0p2YlhyMThGU3NQSEdyL3E2dXJZNmt0SVNMUzRMczZQOGVQSHc5RFFFQlJGb1dmUG5saThlREZLU2tvZ0l5T0QydHBhbEplWEl5Z29xTVcxRG5WMWRUYkJaWE15TWpMb0ZNZUM0T0hoZ2Rldlg4UEt5Z29xS2lyWXVIRWoxcTVkMitLZVhGc1JaTTRBTkFwQkFiQTVabjc5K2hWWHIxNmxmK2JuTk0yTi92MzdRMXBhR2s1T1R0aTBhUk5Pbno2TkZTdFdvSDM3OWpBeU1vSzF0VFh0NnZqNDhXTjRlM3ZqekprellEQVlzTEt5UW0xdExTUWxKWEh3NEVGWVcxdGoyN1p0K1BEaEE0WU5Hd1pUVTFPTUdERUNxYW1wdUhyMUttYk1tSUdSSTBmUzE2NnJxNE9ibXh1SEU1S1ZsUlZXcjE0TmZYMTlmUHo0RVJzMmJHZ3g0SWRBK0MxWS9QQ2hvdVc5RktycHArQkxKZFZhYW1wcXFQTHljcXFtcG9acmVXMXRMVlZkWGQzcWRsdWlvYUdCcXErdi8rN3RFZ1RqNHNXTEZBQktUVTN0VjNmbGwvSHMyVE9xb0tCQTRQb05EUTNVMTY5ZnFZOGZQMUt2WDcrbUtpdGIvL2RXVjFmWDRqVWFHaHBhM1c3VDg2dXFxbHE4RHVIMzUydDlQYlVuNnpuYkdHRng3Mzdncng2N0NJUi9NOVNGWWRMTWtGRlUwMDlEU1dxYi9nWkxTMHVwWjgrZXRXcXNxSzJ0cFNvcUtxaVNraExxM2J0MzN6UWUvRmY0VVhOSkpwTkpQWG55aEw3RzNidDNlZGF0cmEybExsNjh5Tkd2SHpGLzVzZTFhOWVvblR0M0NseS9vYUdCcXFtcG9iNSsvVXA5K2ZLRnFxaW9vQ29xS3FqeThuTDYvMnRyYTluT3FhdXJvNnFxcXI3YjcyWmRYZDFQLzU0RWdmV2U4a3ZmVlpqMUZQT2hKOXZ6aUhsSmh6TTVPWUZBSUFoQWpOOUR4V2lmRktycHA2SzA5ZSt6RkVWUjVlWGw5UC9MeTh0VG1wcWFmT3ZiMjl0VEFLalkyRmkrOWZMejg2a1ZLMVpRaHc4ZnBtN2Z2azJWbHBhMjJCY0xDd3NLQU9YdDdVMUpTa3BTN2RxMW80S0RneW1Lb3FoUG56NngxVlZUVTZNME5UV3BuSndjU2x4Y25Cb3paZ3hkTm03Y09FcEVSSVJLVGs2bWV2VG9RUTBZTUlDcXJhMmxpb3VMS1FrSkNVcERRNE5pTXBtVXJxNHVwYUNnUUo5WFUxTkRWVlZWOGUyanNySXlwYWFtUnRYVjFmSDh5TXZMVTlyYTJtem5iZDI2bFFKQVJVZEhjN1E1Yk5nd1NreE1qT3YxbW8vUkRnNE9GQUFxTGk2T29xakd0YURBd0VDS29oclhSQUJRVGs1T2ZPOWh4WW9WRkFBS0FKV1Nrc0szTGtWUjFJd1pNNmhKa3laeExmdm5uMzhvQUZSWVdCalhjak16TTJyMDZORTgydzRKQ2FFa0pTVXBCb05CQ1FzTFUwNU9UdFRGaXhkNWZvS0RnNm1SSTBkU0FLaCsvZnBSK2ZuNUhHMXFhMnRUcXFxcTlNOHZYNzZrQUZEVzF0YjBzZVRrWkFvQWRmVG9VWXFpS0VwVFU1TlNWRlNreTYydHJTa0FWSHA2T3QvdkJnQTFidHc0bnVXc3RicDkrL2JSeDhURXhOajYxeHErVmxSVHpmLzJieDE3K0gwdFpRa0V3bTlGU09ZZXhmT1B2YWltbjNlZkMxdjkvQWtLQ3FMSGp1LzVhZnJ1blo2ZVRnR2d0bTdkeW5ITTN0NmVyVDhLQ2dvODkwRUdEQmhBZGVuU2hhcXRyYVg4L1B6bzQvUG56K2NZYjZ1cXFpZ0ExT0xGaXdXNi8rWnJCZHk0ZWZNbUpTd3NURWxKU1ZGRlJVVlVUVTBOcGE2dVRnR2dQRHc4V2p6L1I4MFpLSXFpMXF4WlF3R2d6cDQ5UzFFVVJlbnE2cktOZnl3ME5UVXBWVlZWS2owOW5lTno0c1FKQ2dCMTh1UkpydGV1cjYrbnJseTVRcStmVlZSVVVJR0JnZFRvMGFNcEFKU0lpQWhsYm01TzVlWGxVUlRWdUFaei9QaHh0amxwMDNmM3Fxb3FTbFZWbFZKUVVHQ3JRMUVVdFhQblRnb0FGUmtaeVhhOHNyS1M2dHExS3dXQWtwQ1FvTjY5ZThmMU8rUDEzUkgrWFZUV1ZGQlIyV2VwWnMreW5ULzhBU29ndjZXalFic0lJRUhXQUFBZ0FFbEVRVlIyN2JoYWg3Rm9ic3Y2dldBd0dOK2tQaU1RdmhWK0tubHVNQmdNU0VoSXRNcXlxRGt0NVJyK1ZxVWNnOEhnc0FJaUVBZ0V3czlIVGs2T2IxNWdib2lLaWtKVVZMVEZITE9FLytOSHpTV0ZoSVRvRkZ2Q3dzTFExdGJtV1ZkVVZKVERSbGRZV1BpbnozUC8vUE5QdmhFVnpXRXdHSHpmQWJnaElpTFM0bHptVjdiM3ZTRHZLUVFDZ2NDYnB1bG12aWVLaW9vNGN1UklxODZaUFhzMkFnSUNzR2JOR3NqS3l1TDY5ZXUwL2JHaG9TR0VoSVE0SEhWV3Jsd0pKcE9KbzBlUDBzZmMzZDF4Ky9adEhEMTZGSzlmdjBaZ1lDQkVSVVhSbzBjUHJGcTFDcnQzNzBaQVFBREg5Zm1ObzlYVjFXenY1ajlydkd1K3BzQnlwR0t0WXhnYUdyWnFqSXVQajJlemhyYTN0OGUxYTljNFVqeXdlUG55SlZ4Y1hBQ0Fkb0pzU2s1T0RnQWdOemVYYXpuTDFlSEZpeGRzYmtMbDVlV3dzN1BEaVJNbm9LT2pnNENBQUxpNHVHRFBuajFZdjM0OUhCMGRPYUpQYjkyNkJRY0hCNlNscFdIaHdvVTRlUEJnaXlrV0JDVTVPYm5WRVp5Q0lDa3BDVVZGeFIvMmQwWWdFQWcvaTRFREIyTDkrdlU4eSt2cjY3bU9qVFUxTlh6ZDZGcTduaThJeGNYRmtKU1VoS2lvS0JZdlh2emQyK2ZIelpzM01YdjJiRENaVFBqNit0SXVQUmN1WElDT2pnN1dyMStQang4L1l0ZXVYZC9kcGJ1bE9RTUFQSG55QkFDd1ljTUdqbFRUelhuKy9MbkFxY3FiWGx0WVdCaWFtcG80Zi80OHJsNjlpcWlvS0ZSWFY2TkxseTV3Y25MQ2loVXI2TzhsTkRRVURnNE95TW5Kd2YzNzkrSHI2MHUzd2VMR2pSdkl5OHVEcEtRa1BEdzhZR3RyQzNsNWVkeTZkUXM3ZHV6QTFLbFRPZEp2aUltSlFVbEpDU1VsSlZCU1V1STVYOGpLeXNMU3BVdVJrcElDSFIwZG5ENTltbmFFSUJBRTVkKzNDa1lnRUFnRUFvRkFJQkFJQkFLQlFDRDhKalEwTkNBakl3UHg4ZkZJU0VoQVZsWVcwdExTMk9yRXhjVmgwNlpOOU04UkVSRnN3c0M4dkR5T2pZcUtpZ3AwNnRRSkd6WnNnSnFhR24xODVNaVI2TnUzTDFSVVZHQm1ac2FXVm1yRGhnMklqNCtuMHlseWc2SW9QSC8rSE1uSnlVaEtTa0ppWWlMNjl1MkwwTkRRTm44SDN3dFdDcUwyN2RzREVGeWtTVkVVOXU3ZEN5Y25KOVRXMXNMRnhRVlhybHpCblR0M01HVElFSnc1YzRZV2RUVEYyZGtaWjgrZWJiSDlsdEpFR0JzYjB3S0hnd2NQWXR1MmJTZ3JLOFBxMWF1eFo4OGV0R3ZYRG1mUG5zWDQ4ZU94YWRNbUhEbHlCRFkyTmpBM04wZHFhaXE4dmIyUmxKU0VRWU1HSVNvcUNwTW5UeGJvdm5uQnN2OW1iWXA5U3dBS1A2Wk5tNGI4L1B3ZjBqYUJRQ0Q4VERRME5LQ2hvY0Z4L01tVEo3QzN0MGYzN3QxeCt2UnB0ckxxNm1wb2FHamdqei8rZ0xXMU5Rd05EYjliRUd4Q1FnTFhNZkRqeDQrb3FLakFrQ0ZEdnN0MUJJWEpaR0xQbmoxd2NuSUNrOG5FM3IxN1lXcHFTcGYzNzk4ZkVSRVJtRDU5T2p3OFBKQ1VsQVEvUHovMDY5ZnZoL1dwK1p6aDY5ZXZTRXhNeE1DQkExRlFVSUEvLy95VFRxL0FqZDY5ZTNOTjE1eVJrY0V6SlhOY1hCek16YzNwRkpWU1VsSXdORFNFc2JFeHBrMmJobmJ0MnFHdXJnN256NS9IZ1FNSGtKU1VCRGs1T2ZqNit2SVVoY3lhTlF2UG56L0h6cDA3NGVucENTOHZMOHlkT3hlWEwxOUdyMTY5RUJRVXhISE9talZyY1BmdVhRZ0pDZUhwMDZjd016UERoUXNYMkg1bnFxdXJZV0JnZ05MU1VoZ2FHdUxxMWFzd01URkJZbUlpeisrRVFPQUdFUm9RZmh2Kyt1dXZINksrSmhBSUJBS0JRQ0FRQ0FRQ2dmRGY0Zjc5KzRpTWpPUmFscFNVQkFBNGRlb1U0dUxpdU5ZeE1USEI1OCtmY2V2V0xjVEh4eU14TVJHZlBqVm1peEVTRW1MYkpINzgrREdjblowUkZoWUdVVkZSakI4L0huRnhjZkR3OEVCSVNBZ1lEQVkrZi82TXdzSkN6SjA3bCswNkhUdDJSR3hzTEpoTUprY2Y1T1Rra0o2ZXp1RlMwTGx6WnlRbkozUHR0NWVYRjhMQ3d2RHc0VU5VVkZUUXgvdjE2L2ZORzlzc1pzNmN5YkV4VWxWVkpmREdTMUZSRVFDMEtwSS9QVDBkcTFhdHdwMDdkeUFtSm9aVHAwN0J3c0lDdHJhMm1ETm5EbUpqWXpGMjdGaFlXRmpBMWRXVmpqSUVnTU9IRDJQUG5qMDgyNDZOallXWm1Sbk9uRG1EU1pNbThhelhkQ08vdXJvYXlzcktPSHo0TUxTMHROanFMVjI2RkRObnpvU2hvU0cyYmR1R2JkdTJBV2lNbExTenM4T3VYYnY0UnNhMnhOYXRXMUZXVm9ZN2QrNEFBRlJVVkxqV1k2MnY4WE9wcksydEJRQzhmLzhleDQ4ZlIyNXVMdkx5OHVoUFJrWUdldlhxMWVhK0VnZ0V3citadExRMDdOcTFDeUVoSWFBb0NucDZlaWd2TDJjYm4vTHo4OUd0V3pmY3VuVUx0MjdkUXJkdTNiQnMyVElzWDc0YzNidDNGK2c2cktqL3VybzZ0dU84QklQUG5qMERBSzZpQ0g1OC9mcVZIbU81OGZIalI1NWx0Mi9meHRxMWE1R1dsb2IyN2R2RHg4Y0hDeFlzNEtnM2F0UW8zTGx6QjBaR1JvaVBqNGVhbWhxV0xGbUN0V3ZYY2hVY2ZPODVRM2g0T0dwcWFyQmd3UUlvS0NqQXdzSUNBTkN6WjA4d21VeTJhOW5aMlFGb2RKdHFqcTZ1THZyMzc0L2h3NGR6bEkwY09SSWFHaHF3dExURXVISGpvS3VyU3p0Q1pXWm00dno1OC9EMTljWGJ0MjhoTFMwTkJ3Y0hPRGs1OFhSV1lxR2twQVIvZjMrc1dMRUNVNlpNd1preloraSt2M2p4QXNPR0RhUHJPamc0NE5DaFExQldWc2FsUzVjd1o4NGNYTDU4R1ZaV1Z2RDE5YVhuRVE4ZlBrUmVYaDU4Zkh5d2JOa3k3Tml4QTF1MmJNSHIxNi9SbzBjUGdiNWpBZ0VnUWdNQ2dVQWdFQWdFQW9GQUlCQUlCQUtCNXY3OSsvUUdMeSs0cFI1Z01YandZSnc4ZVJLaG9hRmdNQmhRVTFPRHViazU5UFQwTUg3OGVFaExTK1Btelp2dzh2TENQLy84QXdDWVBuMDY5dTNiQnlVbEpZd2NPUkpYcmx5QnViazVqaDA3aGdzWExnQm9YS0RuQnErby9wNDllL0xzSTVQSnhPdlhyOW1FQ0RrNU9iaDkremJVMU5Rd2J0dzRqQjA3RnVQR2pZTzh2RHpidWNYRnhiQzB0T1RaZG5sNU9jOHlUVTFOam5SY0NRa0pkSVE5aTlPblQyUE1tREhvMDZjUGZTd3JLd3RKU1VubzBLRUQzM3RqVVZSVWhKMDdkK0w0OGVOZ01wbFFVVkZCY0hBd2hnNGRDZ0RvMUtrVG9xT2o0ZXpzREU5UFQ1dzZkUXJuenAyRG1aa1oxcTlmajl6YzNCYXZ3VXFka0pPVDArSW1BZEM0QWJGdTNUbzRPRGpRbS9ndlhyekF3NGNQa1pLU2dxU2tKS1NrcEtDbXBnYTllL2ZHakJremtKNmVqb1NFQkhoNWVlSElrU05RVTFQRG9FR0QwTGR2WHlncEthRkhqeDVRVUZEZ0tScG8zdDhyVjY1QVdsb2FxMWV2eHJoeDR6anFVQlNGeDQ4ZkF3QjlUOEhCd1hqdzRBRUtDd3Zwejl1M2J3RUFUNTgreGJKbHkranoyN1ZyaDk2OWU2T2hvWUhyOVd0cWF1am9VZ0tCUVBoZm9yYTJGcUdob1RoMDZCQnUzNzROb0hGczNyNTlPeVpPbk1oUnYzLy8vcmh6NXc0ZVAzNk1nd2NQNHR5NWM5aStmVHZjM054Z2JHd01Cd2NIYUdwcThyMG1hOE0zUGo2ZVozb0dGaFJGNGRpeFl3QWFOOE5iUTFCUUVOZkllRjdVMWRVaE5EUVVCdzRjb01Wcm8wYU53dkhqeHpGdzRFQ2U1MmxvYUNBMU5SVU9EZzd3OS9mSHNXUEg0T1BqZzdGang4TEd4b1pOVlBtOTV3d3Nkd0lqSXlPb3FxcENVbElTUzVjdVJWRlJFV1JsWlRGeTVFajA3TmtUblR0M2hxaW9LSVNFaEdqbmdvYUdCalEwTklESlpJTEpaS0srdmg2eHNiRlFVbEtDdmIwOWZWMXhjWEdFaDRjREFDb3JLNUdVbElTd3NEQ0VoWVVoTHk4UFFLUEliOU9tVFZpMGFCR2twS1FFK3I3ejgvTng5T2hSSERseUJGKytmTUc4ZWZNZ0pDU0U4K2ZQUTB0TEM2NnVyckN6czRPVmxSV0NnNFBSczJkUHhNVEVRRkZSRVRkdTNNQ29VYU53K3ZScHBLV2w0ZXpaczFCWFYrY1FFN0ordDc0MUZUYmh2d2NSR2hBSUJBS0JRQ0FRQ0FRQ2dVQWdFQWovSDJ0cmE3NGI2UzBoSVNHQnpwMDdZLzc4K2REVDAwT1hMbDNvc25mdjNrRkZSWVZlYkI0OWVqUTJiZHJFbGx2MzJyVnJHRDE2TkFJREEzSHg0a1hVMXRaQ1JFUUVSa1pHYmU3VHc0Y1BzV2pSSXNqSXlFQk1UQXd2WDc3RXk1Y3YyU0wxdG16WmdwMDdkNkp6NTg1ODI2cW9xTUNsUzVkNGx0ZlUxUEFzYzNWMTVZajgxOUxTUWtaR0J0c3hsdXVBc3JJeWV2ZnVEVEV4TWR5K2ZSczFOVFd3dExSc2NSSDg2ZE9uR0Rac0dHcHFhaUFpSWdKSFIwZTR1TGh3cEFnUUZoYkdybDI3TUh2MmJLeGN1UktwcWFrUUV4UERnd2NQc0hEaFFyN1hhTXIyN2RzRnFoY2RIWTFKa3lZaElDQUFmbjUreU1qSW9JVVpZbUppME5IUndkYXRXNkd2cjg5bWUvM216UnZjdUhFRE4yL2VSSHg4UElmUXhjSEJBYnQzN3dZQXVMbTVjVVMrc2poMzdoelg0MVpXVmtoTVRJU3NyQ3pldjMrUG5Kd2M5T3JWaTk3Z2lvdUxnNCtQRDExZlNrb0s2dXJxNk51M0w1U1ZsYUdzckV6L2Y2OWV2ZGp5Ym10cWFxS2lvZ0pTVWxJb0tDZ0EwUHBJV3dLQlFQalZwS2FtUWw5ZkgrL2Z2d2NBNk9ucFlkMjZkV3pqTnk4ME5UWGg1K2NIRHc4UGVIdDc0K0RCZ3dnTURFUmdZQ0NlUEhrQ2RYVjFudWZLeU1oQVYxY1hpWW1KNk4rL1B6UTBOTmllc1N5WVRDWXlNaktRbTV1TFBuMzY0TTgvLzJ6Vi9ZMGRPeGFMRmkzaVdYN3YzajFheEFBQSsvZnZ4N3AxNndBQXlzcksyTFp0Rzh6TXpBVGFwSmFXbHNieDQ4ZGhiVzBOWjJkblhMOStIVStlUE9FUUtIenZPVU9mUG4wZ0ppWUdWVlZWQU1DY09YT2dwNmVIOCtmUDQrTEZpOGpJeUVCMGREUlhvUnd2M056Y09Qb1NIeCtQbEpRVVpHWm0wcTVUcXFxcWNIUjB4S3haczZDam95UHdadjdXclZ0eDVjb1ZwS2VuQTJnVUxPN1lzWVArWHV6dDdiRnQyelpvYVdsQlMwc0xtWm1aVUZOVHc5V3JWNkdvcUFnQTZOdTNMMkpqWTJGb2FJajA5SFRvNit2ajVjdVhHRHAwS0pTVWxHQm5aNGZvNkdpRWg0ZERXMXRiWUxjTkFvRUZFUnI4UkVwTFN6RjI3Rmd3bVV6RXhjWFJrL1czYjkvU2Y3eGxaV1VDS2FCL05KV1ZsWEIyZHNhTUdUTzRxdkdBUm9WL1dGZ1k1c3laZzhHREIvL2tIcmFPeXNwS0FJQ2twR1NienI5MDZSSStmZnFFQlFzVzBGWTNUU2tvS0lDeHNURVdMVm9FYTJ2ck52Y3pJeU1EZCs3Y3djcVZLM25XeWM3T3h0ZXZYLzkxMzNsU1VoS2lvNk94ZGV2V0gzNnRob1lHYk4rK0hTTkdqTUQwNmRNUkdob0tBd01EcnBNc1hqQ1pUT3pZc1FOcGFXbTRkdTNhRCt3dGdVQWcvSDRFQlFVaEtTa0o2OWF0NDdCRExTd3N4TXFWSzdGNjlXcE1uVHIxdTF6djJiTm5tRGx6Smd3TURPRHQ3ZDJtTm43azNDWXZMdzkzNzk2RnZyNCtaR1ZsT2NvL2ZQaUE4UEJ3MnBidlcvRDM5MGQ2ZWpvY0hSMkpsUjJCUUNBUUNEOElVVkhSYjg2aFBIYnNXSzdINWVYbFlXaG9pRmV2WHNIZTNwNnI3YTZDZ2dMdTM3K1BUWnMyNGZMbHk1Q1VsTVR1M2J1L3lZWmVXVmtaVlZWVnFLaW9RSDE5UGNURXhEQm56aHg0ZVhuUmRRUmRXQjR3WUFESEluOVR1blhyMXVaK3N1alRwdzlpWTJOcEczNmdVY0N4Wk1rU2VrT2RIMnBxYXJDeXNzTGJ0Mi9oNXVaR2J5cndZc1NJRVVoSlNjSGx5NWN4YytaTU1CZ01HQmdZZlBOOU5JY1Z1YWlucHdkUFQwOU1uRGdSSTBhTWdJNk9EclMxdFhtbVJlamV2VHNzTFMxcEFVeEpTUWxTVTFPUm1abUpuSndjYk42OG1hNnJwNmZYNm42cHFLZ2dJQ0FBMmRuWkVCWVdocnE2T280Y09VSnZoS3hZc1FJNk9qcTBtS0ExLzhhOWUvZEdhR2dvZ01hL3JURmp4Z2dzekNBUUNJUi9DME9HRElHU2toSm16WnFGdi8vK202ODRnQmV5c3JMWXNXTUhIQndjY1BEZ1FXUm5ad3ZVenJsejUyQnJhNHY0K0hoY3VYS0ZaNzJ1WGJ0aTd0eTVjSGQzNXhEV0FZM1I5cndpNkZWVVZQaUtMTVhGeGRtRUJ2YjI5bmo5K2pWMGRIUmdaR1RFMDEySkgxcGFXdmpubjMrUW1abUptcG9hcUttcHRib05RUEE1dzhhTkcrbFVWaXc2ZCs2TUZTdFdZTVdLRlFDQSt2cDZlcTdFWkRKcEp3T0tvdGcrTEpyUG5YSnpjeEVZR0FoMWRYVXNYcndZdzRZTnc3aHg0MXFjaC9EaXhZc1hlUGZ1SFpZdFd3WXJLeXRvYTJ1emxXdHBhU0VzTEF4djM3NUZUVTBOVEUxTmNmejRjWTU5TURVMU5UeDQ4QUNXbHBZd05qYW1IYTNDd3NKZ2JXMk42OWV2WTh5WU1UaCsvSGliK2tuNGIvT3Y4c0JZL1BDaElyT09tZC8wMkRhMWdlZ2wrWHZZYVlXSGgyUG16SmtBR2kzSGpJMk5BZnc3aFFibnpwM0QvUG56WVdWbEJYOS9mNjUxVnE1Y2lhTkhqOUtLTVVGWXZudzVBZ01EMjlTbkpVdVd0SGx6UVVSRUJDSWlJaHkyT29LaXJhMk43T3hzdkh2M2ppTy9JZEJveFROZ3dBQTRPVG5CMWRXMXhmWWNIQnh3NmRJbFJFVkYwZm1IS0lxQ21wb2FuajkvanFTa0pJNUJnNFdXbGhaU1UxTlJWMWZIWnBWRVVSUXRxR2dyZ2xyMWNNUFUxQlRCd2NIdzkvZUhsWlhWTi9XakpaaE1Ka1JFUkdCalk0TjU4K1poM0xoeFdMSmtDWHg5ZlZ0bDdUTnIxaXlFaG9iaTlPblRyWXBVSVB3YXFwaE1ITW5OUTBiNS8rVUtwVUNkRGRBZXdabjBpMEFnQUFDb0M4T2tHNFRGMk42aUdHTU9ndEZsYU52Yi9QL2pWWDUrUG5KeWN0aHkyQUtBbzZNamR1L2VqY3VYTDhQUTBMRE4xMm5LbzBlUE1HVElFQmdiR3lNNE9MaE5iZnlvdVEwQU9Eczd3OVhWRlVGQlFUQXhNZUVvWDdod0lRSURBeEVaR1NsUXRBTS8xTlhWVVZSVWhPTGlZbUk1Uy9qZm9vR0poc2Rld011ci8zZU1vc3FGLzByKzlTOC9CQUxoZjQ0WXY0ZUtEVXoyOVNOdG80SG9JRWZHeG44cjc5Ky94L3YzNzlHclZ5K0I1ekIxZFhXb3JxNUdkWFUxS0lwQ2x5NWRXdlhPVDFFVXNmLzlsOERhcEJFU0V2cW1mNU9xenpWSURFcG5PeVpNQ1ErZXNIem80Mi90STRGQStEMEp5ZHlqV0Y4bnhEWm5HSy8wRjdwSy9kSHF0c2k0OG5QNEZYT0c3d1hMVWVoYkJhc3NLaXNySVNFaElWQ0E1WWNQSDdnR3Z4RCs5L2xhK3htSkJXRW9xM3JYOVBBdVkwMDdwMS9WcDZZUVI0T2Z5SVFKRTJCcWFvcUdoZ2JNbURIalYzZUhMMmZPbkFFQTJOcmFjaTFuTXBtNGN1VUsycmR2anpsejVnamNiblYxTllTRWhIRGl4SWxXOVdmaHdvVnRGZ2w4S3lVbEpiUmwzcjE3OTNEdjNqMk9PcVdscFFDQXUzZnZZcytlUFZ6Ym1UQmhBcDBIOFAzNzl5Z29LRUJ0YlMxZHptQXdzSGZ2WGt5ZlBoMHJWcXhBU2twS3E1U0F4Y1hGK09PUDFrK1Ftdkw1OCtjMml3ME9IejZNbUpnWStQbjV3ZExTVXFEQnI3NitIdHUzYjRlZW5sNnJGUGVzU1FKRlVSZzdkaXcyYjk0TVYxZFhEQm8wQ0gvLy9UY0F3TjNkdmNYZkdaWWQ1THAxNjJpMUl5L2F0V3VIVFpzMkNkeEhBb0ZBK0YwSkRRM0ZzMmZQc0g3OWVnNlJ3Y2VQSCtIcjZ3c3BLU2w4K2ZLRnI3aHcvdno1clg3cHE2K3Z4NWN2WDFxc0p5WW14dkZTOTZQbU5nQVFFaElDS1NrcG50YUVibTV1dUhyMUtsYXRXb1ZuejU1eEZTMDJKekl5RXJkdTNXSTdWbDFkall5TURQVHIxdzlidG16aGU3NkZoVVdiSWl3SUJBS0JRQ0FRZmdSeWNuSWNlWlpiZ3VVczBhRkRoelpkazJ3Ry9YdG9qUU1sZ1VBZy9Gc2g0OHJQNFZmTUdiNFgzMHRnd0tJMUR0MUVaRUQ0VlJDaHdVK2tmZnYyUEhPaC9SdW9yYTFGYlcwdFhyOStqYWlvS09qbzZFQlpXWmxlMEdjd0dQU0Q3ZnIxNjNqNzlpMW16cHlKVDU4K2NWak9BRUNIRGgwZ0xTM05jVnhVVkJUang0OXZWZC9hWXIzenZRZ0xDME5EUXdQbXpadUhpSWdJZUhoNDhLd2JFeE9EbUpnWXJtWDc5dTJqaFFhOG1EWnRHcVpNbVlLb3FDajQrZm0xS2cyRGxKUVVSLzJZbUJqazV1Wml6cHc1UEFmbjJ0cGFuRHg1a3E4MTVLcFZxM0Q0OEdHQitsRmFXdHJpdjVlTmpRME9IVHFFZ29JQ2VIdDc0K2pSbzNqdzRBR2RONmlxcW9yT1g4U1AydHBhZlBueUJZNk9qcENSa2NIOCtmUHg5ZXRYdEcvZkh1N3U3blNldzVaNDkrNGR0bTNieHJlT3BLUWtFUm9RQ0lUL1BCUkZ3Y1hGQlhKeWN0aTRjU05IZWRObnI3bTVPZCsyVEV4TTJKeDVCQ0VrSkFRaElTRXQxdHV4WXdjMmI5NzhVK1kyang4L3hyTm56N0J3NFVJRUJRVWhMUzJOYTU4VUZCUWdLaW9LT3pzN3J1V0tpb3AwZmtNQXVIUG5EdmJ1M2N1aFhKZVVsRVJ4Y1RHYlpXRlQ2dXZyVVZOVGc1RWpSeEtoQVlGQUlCQUlCQUtCUUNBUUNBUUNnVUQ0WVJDaEFZRm0xNjVkYkp1dHljbkpiQW93TVRFeE9rTGN6ODhQUU9NbWZGaFlHTmYyN08zdHVVYjNmL3o0RVYyNmRQbWVYZitobkRwMUNqMTY5TURVcVZNeGFkSWt0cngzTExLenN6RnMyREE0T2pyQzJkbVphenU4OHV3MXg4UERBOUhSMFhCMmRvYXBxU2s2ZHV6SXRWNXpCYVdNakF6SHBvT2hvU0Z5YzNQaDR1S0NRWU1HY1czSHg4Y0hKMCtlaExtNU9jOCt6cG8xQ3oxNzloU28vNEl3Yk5nd0FJMDVJbjE4ZkdCbVpnWkRRME1rSmlaQ1FrSUNPam82ZVB5NFpkYzdQejgvK25jUmFFeEpJUzh2ajdkdjM2SzR1Smd0WDFKejNyMTdoNUVqUjJMeTVNbnc5ZlZ0OFZwRXNVb2dFQWpBeFlzWDhlalJJeHcrZkJqUzB0SW9MaTVHUmtZR3BreVpndXpzYkJ3NGNBQkFZd1QvZ2dXY1dVMFNFaEpnWm1ZR0hSMmRWb3NNZ01aOHdMeGNBNXFpcTZzTDRPZk1iWTRjT1FJQXNMYTJ4ckZqeC9qbVN3U0FseTlmY2owK2RPaFFOcUVCaS92MzcvTWN3N2x4NnRRcExGcTBTT0Q2QkFLQlFDQVFDQVFDZ1VBZ0VBZ0VBb0hRRm9qUWdNQ0JnWUVCaHhYeTVjdVhVVkhSbUJjOU56Y1hZV0ZoNk5ldkg5ZmN5OCtmUDhmVnExZDUyZ0ozNnRRSlQ1NDhhVldmVkZWVkJhcjMrZk5uaUlxS1FseGN2TVc2RkVXaHFxcUtiNTZmM054Y0pDUWtZT1BHalJBV0ZvYXdzRERYKzJLMUlTb3EydWJVQXl3R0R4NU01NkIyYzNPRG01c2JXM2xOVFEyRWhJUUVjbm1vckt3RUFFaElTSEF0cjZ1cmc1dWJHNFNGaGZsRzYwK2VQQm1USjA4RzBCZ3AyUmFFaElTNFd1V1ptcHJpbjMvK3daa3paN0IwNlZMYVpsdFZWUlZMbGl6aDJkNm1UWnN3Wk1nUXpKMDdsKzA0S3pKVlZGUVVOalkyc0xXMTVZam9aREtaV0xac0diNTgrWUtsUzVkQ1Nrb0sxZFhWS0NzclEvZnUzZG5xWHJ0MkRlL2V2Y095WmN2YWROOEVBb0h3dTFCVlZRVkhSMGRvYUdqUURqb09EZzRJRGc1R1VGQVFqaDQ5Q2dhREFXMXRiWGg2ZXNMQ3dvTHRtVnBTVWdKN2Uzdkl5TWdnS0Npb1RYM1EwTkNBdTd0N3E4LzdVWE9iaW9vS25EMTdGb01IRDRhdXJpNHRjUGllcEtXbGNYVlg0RVZPVHM1Mzd3T0JRQ0FRQ0FRQ2dVQWdFQWdFQW9GQUlEVG50eGNhM0x0M0QrN3U3b2lQajhlWEwxK2dxS2lJdi83NkN4czJiT0RJMXpKbzBDQThmZm9VRnk5ZWhMNitQbmJ1M0lrTEZ5Nmd1TGdZY25KeU1EQXdnSXVMQzdwMTY4WnhuVGR2M21EMzd0Mklpb3JDeTVjdklTNHVqZ0VEQnNET3pnNUdSa1lBZ0xkdjM5SUw3bVZsWlpDUmtSSG9IdXJxNnVEdjc0K2dvQ0JrWkdUZ3k1Y3Y2TnExSzhhTkc0ZDE2OVpCVTFPVDQ1eW05NktucDRjdFc3WWdORFFVcGFXbDZOT25EMnhzYkxCcTFTcXUxL3Y3Nzc4eGFkSWt0bU1QSGp4QVJrWUdBTURUMHhOTUpoTzdkdTNpbXNNNE9EZ1lWNjllNVJrZFgxOWZqd2NQSGdoMDd5d2FHaG9FcXVmbDVRVXZMeS80K1BqQXhNU0VaNzFuejU1aDNyeDVHRFZxRkh4OGZIaldZemtFakIwN2xqNFdFaElDQ3dzTHRucXN5SGxQVDA5NGUzdXpsUTBjT0JEMzc5OFhxUDhzWEZ4YzBLRkRCNnhaczRhanJLcXFpcWR3b0Rrc2EraUhEeDlDV1ZtWm96d2dJQUFGQlFVd056ZUhrcEpTaSswOWV2UUlRNFlNRWVqYXpWbThlREdiKzBCVERoMDZoTHQzNzBKYlc1cysxcnQzYnpnNE9QQnN6OVhWRmYzNzkrZFpKek16RStmUG44ZkZpeGR4NWNvVjZPbnBBV2o4WGJLd3NFQkNRZ0l1WDc0TVBUMDlVQlNGaFFzWElpb3FDcEdSa2ZSR1VVQkFBSllzV1FJcEtTbk1uRG1UUTRSQUlCQUkveVcyYjkrT3dzSkMzTGx6QjhMQ3draEtTa0p3Y0RCR2poeUpGeTllNE02ZE96aDQ4Q0JtenB3Sk5UVTFMRml3QUpHUmtSQVRFME41ZVRrTURRM3g1czBiaElTRW9GZXZYaisxN3o5cWJuUHc0RUZVVmxheWlkN3E2dXBRVTFQVHF2NjFhOWVPcDBDenBSUVVCQUtCUUNBUUNBUUNnVUFnRUFnRUFvSHdLL2l0aFFZK1BqNVl1WElsR2hvYTBLRkRCM1R2M2gwNU9Ubll0V3NYd3NQRGNlZk9IWTQ4dTBCalZQeW9VYU9RbnA0T2VYbDVTRWxKb2JpNEdENCtQb2lNakVSU1VoS2JqWHhLU2dvbVRacUVpb29LU0VwSzRvOC8vc0RyMTYrUm1KaUkvdjM3MDBLRHRsQlNVZ0lEQXdPa3BLUUFBS1NscGRHbFN4ZThlZk1HWjgrZXhmbno1M0g4K0hGWVdscHlQZi9EaHcvUTF0WkdRVUVCdW5idGl0cmFXbVJsWldIMTZ0WDQrdlVySEIwZFc5V2Z6TXhNbkR4NUVvTUdEZUo1WDB3bUV3QjRMcGgvL3Z5WnE1MHlQMWkyeHZ5Z0tBb0JBUUdvcUtpQWhvWUczN3E5ZXZWQ1NVa0pUcHc0QVFjSEI2aW9xSERVK2ZEaEExY1JRbDFkSFNvckt6Ri8vbnowN2R1WDczVjhmWDN4OWV2WEZ2dmVIRlZWVlo1Mi9pMjVNRFRsL2Z2M0FJRGp4NDl6UlA3WDE5ZGoxNjVkWURBWXNMVzE1WnF2bWhmR3hzWWNHemE4YUdob29DTmZlZEd4WTBla3A2ZHpiT0RrNXViaTZ0V3JIUFdYTEZrQ2NYRngxTlhWMGNjcUtpb2dKaVpHdHpGNDhHREV4TVJBWDE4ZjA2ZFBSMGhJQ0lZUEh3NXJhMnRjdVhLRkZuRmN2WG9Wa1pHUnVIVHBFbGF0V2dVZEhSM1UxTlJnN2RxMU9IcjBLUHIwNllQdzhIQWlNaUFRQ1A5cEhqNThpTjI3ZDBORlJRVXBLU2xJVEV4RVlHQWdoSVNFc0dmUEhoZ1pHY0hBd0lBV01SNDRjQUNMRnkvR25EbHpjT1RJRWZ6NTU1L0l5TWlBdjc4L1Y4Y0FvSEhjVlZSVTVGckdFaHlHaElUd2RRN2F2bjA3N096c1duVnZiWjNibEplWFkrL2V2UnpIOSs3ZGk0MGJON2FxRDF1M2JvV0xpd3ZYc2l0WHJyUTQzMmpLdFd2WHVLWjVJaEFJQkFLQjhPdUlqSXhFV1ZrWjVzK2YvNnU3SWpBUkVSSEl5OHZEd29VTDBhbFRKNDV5YzNOelNFbEo0ZkRody8rS1ZJTVVSUW5Vajd5OFBNVEh4L05jUnhPVTdPeHNyRjY5R2lZbUpqOGxiZFhkdTNkeDgrWk56SnMzRC8zNjlmdmgxMnNyTlRVMXNMVzF4WkFoUTdCOCtmSmYzUjBDZ1VBZy9JOGg2SGhPSUhDanZyNitUYWxhQ2QvR2IvdU4zN2x6Qnl0WHJvU3dzREFPSHo0TWEydHJNQmdNNU9mbnc4aklDR2xwYWRpMGFSTU9IejdNY2U3bXpac2hMeStQeDQ4ZjB4dldzYkd4TURFeHdhdFhyMkJqWTROcjE2N1I5VmV2WG8yS2lncVltcHJDejgrUDNnUisrUEFoc3JPejIzd1BGRVhCMk5nWUtTa3A2TjI3Ti96OS9hR25wd2NHZzRFUEh6N0F5Y2tKUGo0K1dMWnNHVFEwTkRCMDZGQ3U5ekp5NUVna0pTV2hhOWV1ZVAvK1BVeE1UQkFURTRNZE8zYkF4c2FteFUzbHBpUW5KME5FUkFUNzl1M2orY0JuV2V0ekV4cnMzNzhmbnA2ZTZOcTFxOERYQkJvRkZ5MmxRN2g5K3paZXZud0pIUjBkREJ3NGtHOWRTVWxKT0RvNndzSEJBYzdPemdnT0R1YmFWOWJtT3pjV0xGZ0FmWDE5dnRjSkR3OFhTQ1FoS1BYMTlTZ3BLV254L2xpOGUvY09BSER6NWsyOGZQa1NmZnIwb2NzZVBueEk1NG5XMHRLaWp3c0xDN2VZSG1Ia3lKRjgweG8wNzNOTFFnTUFYQjB3c3JLeXVHNjhHQmtaUVVKQ2drM0VzV2ZQSHV6ZnZ4LzM3dDFELy83OUFRRERodzlIZE1xQ3lPWUFBQ0FBU1VSQlZIUTBwa3laZ3RMU1VuejQ4SUgrMnoxdzRBRDgvUHp3NWNzWE1CZ011TG01WWNPR0RRQ0ExNjlmNCtyVnF6QXlNb0svdjcvQTdpTUVBb0h3dXlJc0xBd21rNG5zN0d6WTJkbUJ3V0NBb2lpc1dyVUt1cnE2aUlpSVlCTUpXRmxab2Fpb0NGdTNicVhGZk1IQndmanJyNzk0WG9PaUtGUldWcUpIang1MHVoNUJLU2dvUUZ4Y0hHcHJhMXQ5YjIyZDIzaDZlcUtzckl5ajdvUUpFN0I3OSs1VzlXSFVxRkU4eS9yMjdZdEJnd1lKM0ZaclhhTUlCQUtCUUNBMEVoUVVoSWlJaURhZi8vZmZmMlA0OE9GY3kzeDlmWkdWbGNVbU5Iajc5aTN0b2lnSVk4ZU94WVFKRStpZnZiMjk4ZmJ0MnpiM2w0VzB0RFJYa2VUV3JWdVJscGFHYWRPbWNRZ05pb3VMY2U3Y09SZ2FHdjRyTmdOU1VsSmdhV2tKYjIvdkZ1ZVJscGFXU0V4TXhJQUJBOWhjRlZ2TGlSTW5FQlVWaFduVHByVzVqY3pNVEo0T25sSlNVdWpkdXpmOWMxeGNISnlkblRGa3lKQVdoUWExdGJWdG1oYzNSMVJVbEcydHBxR2hBV1ZsWlNndExjV2JOMjlRVUZDQXdzSkNkT3ZXalU0M3VXWExGdmo2K2lJa0pPU2JyMDhnRUFqL0JWalBUMTVCaHl3ZVAzNE1KeWNuTEY2OG1HY0FSM01DQWdJd2RlcFVyZzdkVFhGeGNjSEhqeDl4NE1BQndUcjlBOW0zYng4dVhicUVFeWRPMEd2OHpSazJiQmlrcEtSdzY5WXRnZEpMLzBqcTYrdXhmLzkrekowN1Z5RDN6bE9uVHVIRml4Zll2bjE3aTNVZlBueUlzckl5Nk9ucGNVMUp6ZUxKa3lmdzlQVEVraVZMTUg3OCtGYjF2eW5GeGNVb0xTMkZnb0lDdW5UcDBxcHpLWXBDVVZFUi92ampqeGJyWm1kbjQ5eTVjNWcrZlRwR2pCaUJ5c3BLaUltSjhSUUlaR2RudHpqM3FhNnVocFdWRlQ1Ky9Jakl5RWkrM3hmaCsvUGJDZzBjSFIzUjBOQUFWMWRYTmdWdDc5NjljZUxFQ1F3Wk1nU25UcDJDbDVjWHh3Wm5YVjBkb3FLaUlDY25SeC9UMDlQRG9VT0hNRy9lUElTRmhTRS9QNStlOEQ5NjlBaEE0NkRRTk5KODZOQ2hYRGYvQlNVeU1oSnhjWEVRRnhmSGpSczMyUDZZWkdWbGNlellNUlFYRnlNOFBCdzdkKzdrT29rWEZSWEYrZlBuNlg3SnljbkIzOThmU2twSytQTGxDNUtTa2xxMW1MOTQ4V0xNbkRrVHo1NDlnNWFXRnE1ZHU4YVI4NWkxR00vNlhydDE2OFozdzc0dGNFdEh3SElmRUhRRGZNV0tGZkR3OE1DRkN4ZXdmdjE2dHBRQXIxNjl3dDY5ZXlFcEtZbkt5a3F1NTRlRmhTRTNONWZ2TlVwTFN6bFNkSHdMaFlXRnFLK3ZGK2lCL2ZYclYxUlVWRUJlWGg0ZlBuekE3dDI3Y2VUSUVicGNUazRPaXhjdlpxc2ZGQlNFamgwN3NyWHo3Tmt6ZXJHRTlRSzhmdjM2VmtkTEJnUUVzQWs2VWxKU01HREFBUHBuYm1wRkF3TURucjg3TWpJeWRHNXRvSEZScUVPSERoeUR6dENoUTVHWGx3ZHhjWEdVbHBZaVBUMGRQWHIwZ0pDUUVNek56UkVkSFkyQWdBQk1uandacjE2OXdoOS8vSUUrZmZvZ09EaVlMV1VHZ1VBZy9KZlIxTlRFMDZkUDBibHpaekFZREdob2FFQllXQmc3ZCs0RXdDNVlBeHJIdjVLU0VnQ05DNTJ5c3JJQ3B4TlFWMWZIcVZPbld0Vy9TNWN1SVM0dXJsWG5zR2pMM09iNTgrZllzMmNQWkdSazhPblRKN2E2STBhTXdJZ1JJOXJVRjI0TUhqeTRWZlZaNlp3SUJBS0JRQ0MwanRUVVZKdzllN2JONTgrZVBadW4wSUFiYjkrK3hiWnQyd1N1NytUa3hDWTA4UFB6dzlPblQxdlZSMjRvS0Nod0NBMlNrNU9SbXBvS0V4TVRyZzZRaHc0ZEFwUEpSUHYyN2JGbnp4NnU3WGJvMEVHZ29JUHZBWVBCUUU1T0Rzek16SkNXbHNibVF0cWN2WHYzUWx0YkcydldyRUZ5Y2pMZmRtdHFhcmpPclJvYUduRDY5R21JaVluQjJOaTRWUUVtN2RxMW94ZS9odzRkeW5PT1BISGlSTnk4ZVpQK21lV3dKVWlVM3FaTm0yam5yVzloL3Z6NUNBd01CQURzMnJVTFc3WnNvZnNCQU4yN2Q0ZUNnZ0l0MkxoLy96NTlYWE56YzY0cHdMeTh2T2hOTlFLQlFQaGZKU3NyQys3dTdvaUppVUZKU1Fta3BLUXdmUGh3ckZtenBzWEF4T2JjdW5WTG9IcWxwYVdJaUlnUWVDUDUvdjM3c0xTMGhMR3hNZGNneTZaY3YzNGRSVVZGTFFvTlBuMzZoSG56NW1IeDRzVXdOalptSzh2S3lzTG8wYVBoNk9qSTVxTDk2TkVqeU1qSXNJbm4xTlRVMEtOSEQwUkhSN08xd1dReWNmRGdRVlJWVmZIY3RILysvRGtlUG53SVEwUERYeTR5QUJxZE54MGNIUEQwNlZPY09IRUNBQkFWRllYdDI3ZkQyOXViWTcwc1BEd2NDUWtKQWdrTm5KeWNjT1BHRGFTbnAwTk5UWTFudmRldlgrUHMyYk1ZUDM3OE53a05kdS9lamYzNzkyUGZ2bjFjVTNyenc4aklDSGZ2M2tWS1NncmZlUmpRS0J6WXRtMGI1T1Rrb0tXbEJXTmpZN3g1OHdhblQ1L211TSt0VzdmQzNkMGRSNDRjWWR2TGFvNjR1RGlZVENadTNMZ0JWMWRYYk5teXBWWDlKM3didjZYUW9LQ2dBUGZ1M1VPN2R1MW9DOSttREI0OEdKMDZkVUpaV1JtZVBIbkM4U0pvWldYRkpqSmc4ZGRmZjBGZVhoN3YzcjFEUWtJQy9YRHMyYk1uOHZMeUVCZ1lpREZqeG55M0I5ekZpeGNCZ0s4dDJ1clZxeEVlSG82b3FDZ3dtVXlPYXk5YXRJakRabDlSVVJIOSsvZEhabVltOHZQek9kcXNycTdtMk54dHFyRHUyclVyb3FLaWtKcWFpdG16WnlNK1BwN05iWUJsWjg5YWpOKy9mei9xNnVwdy92eDUzTGh4ZzM3Z3NpZ3JLNE90clMwV0wxNHM4SU93ZVlUNTI3ZHZFUklTZ2c0ZE9uQU1jcnhvMzc0OTFxNWRpMDJiTm1IanhvMjRmdjA2WGJaMjdWclUxZFhCMmRtWjUwUHAyTEZqTFNyM21Vd20zMEdndFR4Ly9od0F1TDdvTjRmbHBxR3RyUTF4Y1hINCtmbGgzYnAxdEt1QmtwSVMvUHo4NlBwSGpoeEJVRkFRbGk1ZHl0YU9yS3dzUGJDOGUvY09mbjUrR0RkdW5NQ2JLQlJGWWRldVhSZzBhQkJtekpqQjFpNkxyS3dzNk92clk4K2VQUnpScm9tSmlXd3BFZ0JnOU9qUjZOeTVNejUrL0FpZ1ViU1FtNXVMRFJzMmNGV3JSVVZGWWYzNjlaQ1ZsY1g5Ky9lUmtaRUJFeE1UVkZkWEl6azVHUm9hR3BnOGVUS0tpb3B3OSs1ZEpDUWt3TURBQUxObno0YVhseGViRXdTQlFDRDhWMkc1NlN4ZnZod2xKU1VJQ1FuaEVLZDkvUGdSUjQ4ZWhZZUhCejUvL295NWMrZGk5dXpac0xPenc0SUZDK0RtNW9iVnExZkR5TWlvMWVyb2IrRjd6MjJXTDErT3VybzZ1TG01WWNXS0ZXenR4c2JHdGpvYWNzcVVLWmd5WlFyWHN2WHIxN2NxZmMrOWUvZm9CV0VDZ1VBZ0VBaXQ1K0xGaTN4ZG1KcXpZY01HZUhoNHRQbzZHaG9hK1B6NXM4RDF1YmxHcXF1ckl5a3BxZFhYWmpGbHloUVVGaFp5SEQ5MDZCQVlEQVpYcDRQeThuSTZpT0gwNmRNODIxWlFVUGhwUWdNdExTMXMzNzRkR3pkdWhJbUpDVzdmdmcyZ01mVmtjd1lPSEloRml4WkJYVjBkRlJVVlhOY1EyclZyaDNidDJrRkJRUUVmUG56Z2UrMGVQWHEwcXEvUjBkRnNxU2gxZFhWcGQwVVdDeGN1NURpUEpYd1ZGUlZ0OFJxREJnM0NyRm16ZUpiWDFOVGcrdlhya0pXVnhlalJvM25XYTdvNVltNXVEbTF0YlhUcDBnVk9UazZJam83RzY5ZXY2ZktYTDE5aXpwdzVVRkpTZ3BtWkdVZGJBUUVCeU0vUFIrZk9uVnZzUDRGQUlQeWJDUTRPaHJtNU9lcnE2aUFzTEl5T0hUdmk0OGVQdUhIakJtN2N1TUUzTmVMUDVNQ0JBeEFTRXVMWTI0aUlpT0JZYXk4ckswTjFkVFhYRk1aVHBreWg5NWNLQ3d0eDkrNWR4TWJHUWxSVWxDMzlaSDE5UFQ1OCtNQ1JSbnJJa0NHWU0yY09MbDI2UkI4ckx5L25HcHdaRWhLQy9QeDhlSGw1MGRmMDl2Wm1jMSsrZCs4ZWdFYVJJUyt4NDh5Wk02R3Fxc3ExN0h0ejRNQUJDQXNMdzhuSmlUNVdVbEtDeE1SRWZQcjBDU1VsSmJoMzd4NW16cHpKOWZ4YnQyNmhjK2ZPSEVFbTJkblp1SEhqQm95TmpkbjJsL0x5OHBDZW5zNVdOeTB0RFVDanFLUDV2Mkd2WHIyK0tSaGFVQ1pPbklpclY2L0MwTkFRQ1FrSlhOMnJ1Y0ZnTURCNjlHZzRPenRqMkxCaDJMdDNMMnhzYk9oeU16TXpuRDU5R2t1V0xFRldWaFk4UFQxNTdza2RQWG9VZCs3Y3daTW5UOURRMEVCY0RYNGl2NlhRZ09Vd0lDUWtCRDA5UGE1MVdDOGJMR3Y1cHZDS0hHTXdHT2pidHkvZXZYdUhWNjllMGNjZEhSMWhiVzBOZjM5L3hNZkhZODJhTlZpNGNDSGZITUtDOFBqeFl3QVFhTkwvNWNzWEZCVVZjZVEyNXZWQTdkNjlPekl6TXprZS9BQjRQdlNhUGh3V0xGaUF1TGc0K1B2N1krblNwVGh6NWd4ZDFud3huclh4bjVHUmdlam9hQ3hZc0lDdDNhS2lJdGphMm1Ma3lKRWNaWUxpNit1THVybzZXRnBhdGlvVmhJMk5EVHc5UFhIanhnMGtKaVpDVjFjWFFLUGRqTDI5UFZ2RWZYTWlJaUphVkNocWFXbDkxOVFKTVRFeEFDQ1F2VjlXVmhZQW9GKy9mcGc3ZHk0dVhMZ0FaMmRucnBzUE5UVTEyTHQzTDhURXhHQnJhOHRXMXJWclY3aTZ1Z0pvL052eTgvUEQ5T25UQlZhMTFkZlhZOWV1WFJnMmJCamRUbk9pb3FKUVVGQkFLL21ycXFybzM1OVpzMlp4dk5pWGxaVkJUazRPbVptWkFCcEZFa0pDUWh5TEdERXhNWEIyZGtaeWNqSlVWVld4Y2VORzdONjlHMXUyYklHdXJpNTI3OTROaXFLUWtKQ0FQLy84RTdhMnRqQTFOY1dsUzVmZzR1SUNOemMzWEw5K0haczJiY0w2OWV1NUx1d1FDQVRDZjRtNHVEajQrdnJDeU1pSWZxR3NxYWxCV0ZnWUFnTUQ4YzgvLzZDMnRoWkRodzZGdTdzNzdacWtyNjhQVjFkWEhEbHlCTXVYTDRlTmpRMDBORFN3ZmZ0MkdCZ1kvUEIrZisrNVRYbDVPVmF1WE1sMWpwYVdsdFlxRzJRQTZOeTVNMCtoZ2FtcGFhdFNKMGhKU1JHaEFZRkFJQkFJdjVpR2hnYUVob2JTUDc5NTh3WmZ2bnloRjM4N2R1eUlDUk1tZlBPNmtaQ1EwRGUxd1cwQk5qYzNGeGN2WG9TUmtSR2RUbFJmWHg5RGh3NkZxNnNyM04zZFVWRlJBWFYxZFNRa0pIQzA0ZXZyQzN0N2U1N3JjVCtLZGV2V0lUUTBGSW1KaVhCeGNZR21waWJtenAzTDl4dzdPenV1eDlldlh3OTNkM2RZV2xweWlGVnJhMnR4NnRRcGlJbUp3Y0xDb3RYOWJCN2wxNjFiTjQ3NU1MZkYrZFk0R2xoYVdzTFMwcEpuK2R1M2I5RzllM2NNR2pTSTY2WVNOM3IyN0VuM3ZmbTZXMUZSRVNaTW1JQlBuejdoeG8wYkhPaytXWkdiVTZaTWFaV0loMEFnRVA2TkhEdDJEUEx5OHRpNWN5Zm16cDBMQ1FrSmZQandBVnUzYnNYaHc0ZXhiZHMyVEpreWhXK0t4SlpJVGs3Ry92MzcyWTZ4OXJIT25qM0xrVEp4OHVUSmJOSGUrZm41T0gvK1BPYlBuOC94VEo0L2Z6N0t5OHU1WHBkYlNvYVhMMS9TQWJjYUdocTRmUGt5WnN5WUFWTlRVNFNGaGZGY3kyZ3RGRVhCMWRVVlBYdjJaQXZvMkxCaEExZjNuOHVYTCtQeTVjdGMyK3JacytkUEVScWtwcVlpS1NrSjV1Ym1VRlpXNWxySDNkMGRSNDhlUlg1K1B1VGw1VG5LVjY5ZWphS2lJaFFYRjdQTjZUdzlQU0VzTE16aGZoVVdGb2ExYTlkeXZkYmh3NGM1VXNWYldGaTAyalcwTGF4YXRRclIwZEVJRFEyRnJhMHQ3VDdlRWd3R0F4czJiSUN1cmk3bXpKbUR5TWhJckZpeGdwNWZxcXFxSWlrcENaTW1UY0tlUFh0UVcxc0xFUkVSbnUyenhKVE5BNk5ZZUhwNll1WEtsVzI3U1FKUGZrdWhBY3ZDdHJxNkdxbXBxWHpyY3RzRWJockIxaHpXTDJoVEZkV3laY3NnSXlNRFIwZEhaR2RuWStYS2xYU1V2TDI5ZlpzZERsajN3VS90Mi9RUDV2K3hkOVpoVVdYL0gzK1JpcUJnSVhaaFlLME5xTmd1ZGlKZ0J3WWl0c0tLQ25hZ0lxSXJxR0FYb3FLWUdKaUFDZFlxSW9xRktHSVFTczd3KzRObjdwZGhobEkzZi9mMVBQdnNjdStaZTgvY21aMTc3am52ei91dHpHSSt0NXVCRE5sN1ZHWUJaMjF0clNCWTJMbHpwMElPOFlZTkd3Z05EV1hQbmoxMDZOQkJpQ3lRL2ZBcmV6QktUMDlYY0MzSWVhTllzbVJKZ1pVQW9hR2hORzdjV1BnN0pTV0ZqUnMzQWhUNVI2SlVxVkxZMnRxeWN1VktGaTllVEdCZ0lBQUxGaXdRZnRqeUlpTWpvMEFSd2MrMkw1YTVMc2dFRWZraHEycG8xcXdaclZ1M3hzTENncjE3OTJKdGJhM3dFTHRtelJxZVAzK09vNk9qZ2wyME1yNG5PaUUvenAwN2g2cXFxakF3K2ZMbEM3cTZ1c0orT3pzNzVzNmR5Lzc5K3dYcnBhcFZxeElYRjBka1pDUjc5KzZsWDc5K3dxQW5KU1VGYzNOenJsNjlpcTZ1TG12WHJtWEtsQ200dUxpd1lzVUtJRnN0MktKRkM3bCtGQzllbk5PblQrUGk0c0xxMWFzWk5td1lvMGFOd3RuWm1ZTUhEeElTRXZKVG96QkVSRVJFL2sxOCt2U0prU05IVXE1Y09UdzlQUUg0K3ZVcmp4NDlZc1NJRWFTbHBkR2xTeGRtekpoQjkrN2Q1U2FkeTVRcGc1dWJHdzRPRG16ZXZKbWRPM2R5OSs3ZFBQUDJmalkvZTJ6ajZ1cEsyN1p0ZWZic21jSzVaczZjbWVlazlmZXdkdTFhT1JlZ2d2Z1pGc29pSWlJaUlpSWlQMFo2ZXJyU3lYclp0b1lORy9MdzRjT2ZjcTZZbUJnaUl5UGxGdlpQbmp5SnY3OC95NVl0VTVqVVRraElZTUdDQlVvZFFDSDdlVi9tVEFqWkF2N0F3RURLbENuRDY5ZXZjWGQzcDB5Wk1qeDQ4QUEvUHorNWhZM282R2hjWEZ3b1g3NDg3dTd1UCtYOUZSWTFOVFcyYjkrT3ViazVEUnMycEVHREJyaTR1QlRxdGJJNUNGbUZuRXhNcXF4U2NzV0tGV1JsWmZIYmI3OFYrdmpmeTZkUG42aFZxeGJ3di9uTFhyMTZLY3d6Tm12V2pJc1hMLzZwZmNtUDlldlhDNHRhdVJlMDB0TFNHRGR1SEtWS2xjTEh4K2R2NnFHSWlJakl6Nk5kdTNZY1BYcFV6bkc1Yk5teWJOeTRrWWlJQ0M1Y3VNQ2VQWHZ5RlJyNCtQanc5T2xUQUtIQVR1WnUwN2h4WTNSMGRCVGlJZFBUMDRIc2l2YlkyRmk1ZmJubk8xeGRYVkZWVlJYcytROGVQRWl4WXNYbzI3Y3ZvYUdoY2pFNGtDMCtlUC8rdlZ4a2o0emNhd1ZkdTNabDA2Wk5qQnMzRG10cmE2S2pvK1htOGIrWEkwZU84T0RCQTdadTNVcng0c1Y1L2ZvMVhsNWVQSHYyVERoK1ZGUVV6Wm8xWStUSWtRb0w2am5KYjMzdlo3Snk1VW8wTkRSWXNHQUJrRDNHeW4wdEprNmN5THAxNjNCM2R4ZldKV1FFQmdieTZORWpGaTVjS0NjeWVQUG1EYnQzNzJiczJMSFVyVnVYMU5SVWxpeFpncjI5UFNOR2pKQnpSb0pzUjJoYlcxc1dMVm9rNXpJQlVMcDA2Wi81bHZObDI3WnQvUExMTDJ6WnNnVnpjM09GdnVTSG1aa1pOMi9lUkU5UFQwSEVXckZpUlM1ZHVzVElrU094dDdjbkxDeE1JZTc4MEtGRHRHL2ZIbjE5L1h6UDgxZk5RLzUvNHo4cE5KQXBheXRYcnN5Yk4yK0svUHJjUDdRNWtTbkhjay80V2xwYU1uRGdRQTRmUG95N3V6dlhyMS9IMGRHUlY2OWVDWXZnUlVYMjQ1S1h3Z3lReTZqUEhTZnd2ZGpZMkNqOFdKMC9mMTVoTWw1TFM0dHQyN2JScGswYnBrNmRpcW1wS1EwYk5sU28rc3VKcXFvcUppWW1jdHVTa3BLNGZ2MDZrSjNsRWhrWnliNTkrL0QyOXBaYjFIVjNkK2ZXclZzS1ZzdGJ0bXpodzRjUDlPclZxOGc1eGdEVHBrMWozYnAxbkQxN2xoczNibUJzYkt6VXBpNDNmZnYyTGRUeGl4S2RJSkZJaElmMk1XUEd5TzI3ZE9rU2YvenhCNmFtcGxTdFdyWEFZOGt5anRxM2J3L0FxbFdyT0hYcUZPUEhqK2ZCZ3dkQ1BFaFlXQmhMbGl5aFVxVktPRGs1RmFxZjNidDN4OHpNRE1nV1hMaTd1eE1YRjBleFlzV1lQMysrM00xY0twWGk2T2dvdkwvY0Q4U3BxYWtFQlFYUnNtVkw0Yk5OU0VpUSt6NlhMRm1TS2xXcXlOMFlxMWV2amxRcVplTEVpV1JrWk1qWkUybHBhZEc0Y1dQcTE2L1BzbVhMaE9PT0hUc1dIUjBkcWxldkx1U0ZCd1VGMGJWclY4ek56ZEhVMUdUdzRNR2twNmNqbFVveE5EVGt5cFVyTEZteWhOallXRkZrSUNJaTh2OGFTMHRMWHI5K1RhTkdqYkMydHVicDA2ZkV4TVJnYTJ1TG41OGZqUm8xRWdSZjQ4ZVA1K0hEaHd3YU5BZ0xDd3RodTRHQkFTNHVMcmk0dVBEa3lSTU1EUTBWem5QMjdObENWV3JscENCaDM4OGUyK1ErVms2a1VxbFN4Nmo4ME5MU3lsT1k2dXZyV3lTN3Q1eGlXQkVSRVJFUkVaRy9oMkxGaWdtMnRsbFpXWmlhbXFLdnJ5KzRIUHpNQ2ZCSmt5WVJFaEpDWkdTa1VLamk3ZTFOVUZBUWJtNXVCQVFFeU0xZjdOKy9udzBiTmlnZHoxeTdkbzBqUjQ0d2VmSmtJY0p6eVpJbGFHdHJzM3IxYWlaTW1JQkVJaUVvS0FnYkd4dm16cDFMdDI3ZHFGYXRHc25KeVZoWldaR2NuSXlQajArUmhKSS9pM3IxNnZIczJUTmhYRlZZNitvZVBYcnc0c1VMenAwN2wyK3U4TXVYTDFtNmRDbTFhOWNXNWpsK0ZJbEVvbEE0SkJ2YmFtaG9DSi9UL2Z2M2VmcjBLY2JHeG5MekpmNysvZ29XMkg4R0tTa3B3bnlwYkx3cDY3ZUxpd3NTaVVRaGx4dXloUWJ2M3IyalJJa1NjbTVnMDZkUEwzTCtzNGlJaU1nL2did2NleUY3enZ6Q2hRczhmLzQ4MzJQczM3OWZjQzZXSVN1K2xNVU01STdBT1gvK1BOMjZkY1BaMlpuWnMyZm5lZXlvcUNpOHZiMlpNbVVLTldyVUlEVTFsZW5UcDZPcXFrcTNidDJVT2pocmFXbWhycTVlYURkRkd4c2JuajkvVHZmdTNYK0t5Q0E5UFIxSFIwY2gzZ2hnK2ZMbGVIbDVVYjE2ZFNaTW1BQWd4RlFPSHo3OGgxMmhmcFRnNEdBT0hUckV0R25UTURRMDVQUG56OVN1WFpzSkV5YklYY2Q2OWVyUm9VTUhObS9lTEFnU1pDeGV2Smd5WmNvb09CUXNXTEFBRFEwTndjMWd5NVl0TEYrK25Bb1ZLakIxNmxTRk1aWnNEYlJTcFVwRmNzVDgyWlF0VzVZOWUvYXdlL2R1dW5mdnp0bXpaM0YxZFZWb0Z4OGZEMlJIZGVYbHJIVDI3Rm01dWJEeTVjdHordlJwSUR0V1BHZDgrdnIxNi9uNDhTUFIwZEg0K3ZyS3hVeGxabVlXZVk1UnBPajhKNit3ektZa0ppYUdqeDgvRnZuaFJxWW15MDFDUW9LZ09QL2xsMThVOXF1cnEyTmxaWVdWbFJXdXJxNDRPanJpNmVuSjBxVkx2MHNFWUdSa3hNT0hEd2tORFdYczJMRksyNFNGaFFIWi82TVZOUmZ1WjJCc2JNejA2ZFA1L1BtenNQZ3RpNlZROXVDc3JxN095cFVyNWJhOWVmTkd5UGRyMkxBaFRrNU83TjI3bC9qNGVPSEdFaFVWeGMyYk41azBhUklHQmdiQ2ExTlRVd1dGK2ZkVzJCc1lHREI4K0hCOGZIeFl2SGh4b1hPVlo4NmNLZWVzb0l6YzFqYjVjZXZXTFNaT25FaDRlTGpDVFFjUUZJZ3lOWHQrM0w1OW00aUlDQm8yYkNnOEpOZXFWWXMxYTlaZ1oyZEh2Mzc5T0gvK3ZKQ2ZuWjZlenZidDIvTzBsSkZoYUdqSXVYUG5xRmV2SGxXclZpVTZPaG9yS3l2aTR1TG8wcVVMUVVGQlJFWkdLdVEwZHVqUUFXZG5aNFlPSFlxdnI2L2N2b3NYTC9MdDJ6ZDY5dXdKWkZzN3BhV2xLYlVTeW9sc1VIVHAwaVg2OWV1bjRFNmdUTlZvYUdnb0o2YTRkdTBhSGg0ZWxDeFpVckRWUG5qd29Gek9qNXFhMmo4aVYwdEVSRVRrNytiRGh3OEFQSHIwaUdyVnF0R2dRUVA2OSsrUHBhV2xJRDZUVWJKa1NaNDllOGFjT1hPWU0yY09MVnEwRUVRSGRlclVBZktPZDZwU3BZcHdUeWdzejU4L0Z3UjJQMHBSeHphNXVYbnpKcWFtcGtVNjUrblRweFhpbUhyMTZrVzVjdVVZTTJhTTNGZzJLeXVMZWZQbVlXbHBxVlJnK2NjZmYzRDY5R25CNmxoRVJFUkVSRVNrYUl3WU1TSmYyL25jeUNvTWM2S2lvaUpNOU1xcXJqUTFOZitVeWQvbHk1ZlR0R2xUNXMyYmg2ZW5KL0h4OFp3NmRZcXhZOGR5NE1BQkprNmNTR0Jnb09BZ3VHM2JOcXBWcTBhdlhyMFVKbjlsY3hpbFNwVml6Wm8xeE1YRmNmbnlaVmFzV01IMTY5YzVkZW9VYytmTzVaZGZmc0hMeTR0MjdkclJxMWN2enA4L2o3VzFOYmR1M1JMR0tYOFh1Y1diQ3hjdUpERXhrZFdyVnlzVmR0NjhlWk16Wjg3UXFsV3JmRVVHbVptWkRCMDZsRy9mdnZIcTFTdWhlS013akI0OU9zOGlwS05IaitaWjFGQ3laRWtoMDNycTFLazhmZnFVZGV2V3ljMUZxYXFxRmpvSCtVZm8wYU1IbHk5ZlZ1Z2ZnTG01T2N1WEx5Y3lNckxBNHlRbEpYSGx5aFhCeFZWRVJFVGt2MGhCaSs4blRwd1FSRnV5ZFNaWmpQYVBMb3JPbmowYlhWMWRZWDNCMDlPVDJOaFk5dXpadzdadDI1UVc1cjUrL1pxa3BDVEJWU0UzczJiTlVpaitYTFpzMlEvMU15ZHVibTQ4ZS9hTWt5ZFBvcWFtUm5SME5OdTJiYU5aczJhTUhUdFd1RmErdnI3bzYrdlR2bjE3dVNLTHdsNnp3TUJBamg0OXl0U3BVL09OekM2SXJLd3NaczZjaVo2ZUhzN096Z0NzVzdlT3o1OC8wNnBWSzJFT1NjYTRjZU1ZTVdJRUJ3NGNFTGFkUG4yYWtKQVFWcTVjS2JjbWMrZk9IWGJ0MnNXaVJZc3dNREFnSlNXRmxTdFhZbVJrUktkT25aUitSdEhSMFVDMkswUlVWSlRDL2w5KytZVWhRNFo4OS9zdENoMDdkaFFjemI5Ky9hcjAreWJyYjM1amdheXNMQ1FTQ2V2V3JjUE96aTVQNS9iQXdFQm16WnBGOWVyVk9YNzh1SnpJSUNBZ2dNbVRKM1B5NUVseGp1eFA1ajhwTkdqU3BBa0dCZ2E4ZS9lT05XdldLRmlTeU1qSXlKRDc0c25ZdG0wYk0yYk1VQmlvYjl5NGtmVDBkQ3BWcW9TeHNYRytmYkMzdDhmUjBSR3BWRXBNVE14M0NRMEdEQmlBbjU4ZisvZnZaOTY4ZVVJMVlFNDJiTmdBd09EQmcrVVdSLzlLMXF4WkkzZHUyUStwbHBhV1F0dTB0RFNGaHpHcFZDcjN0NUdSRWYzNjljUFYxUlZyYTJzcVZxekloQWtUME5MU2txdGFoMnkxa2l3TExyZFRRbEdZUG4wNlBqNCtuRHAxaWp0MzdpZ3NXaXVqVzdkdUNvc0N1ZG00Y1dPQjhRb0pDUW5DaElCVUtxVjkrL1lNSHo1YzRUZ3lHN3k5ZS9mU3NHRkQ1czZkbSs5NUFVYU9IQ20zZmRLa1NWeStmQmxmWDE4R0RScEViR3dzejU4L3g4bkpxVkI1U2pvNk9uVHQybFZ3WG5CMmRpWWpJNFBObXpjelljSUVYRnhjV0x4NE1SVXJWaFJVbU1lUEgyZnk1TW04ZnYyYXhvMGJFeHNiUzhXS0ZZVmpIanQyRE1oZVVJSHNoM3pJdHY2VDhlblRKeUlpSW5qMzdwMndyWG56NWdCb2Ftb0tZcE1uVDU1UXJWbzEzcjkvWDZqc29WZXZYZ0Z3NWNxVlFva0pySzJ0UlhzZEVSR1IvN2Q0ZTN1anFhbEp2WHIxQ2x4d2QzTnp3OVhWbFFzWExyQjM3MTc4L1B5NGMrY084K2ZQNTlXclYwcGplblIwZEZpM2JoMDFhdFNnZi8vKytSNC9MUzFOYnB3V0ZSWEY4ZVBIRlFRUDMwdFJ4alo1MGJObnp3S3ppYTlmdjg3aHc0Y1Z0ajkrL0ppbVRadGlabVpHV2xvYVVWRlJsQ3RYRGowOVBhS2lvbkIzZDJmNzl1MkVob1lxakE4Yk5teUlSQ0xCM3Q0ZVB6Ky9uMUpkSUNJaUlpSWk4ditKamgwNzVwbXpxNHpRMEZDaENFUVp5aUlaSHp4NFVHUmhJbVRIR3VRdVRHalVxQkhqeDQ5bnk1WXRqQjgvbnNEQVFOTFQwN0d4c2FGeDQ4YXNYTG1TNmRPbmMvLytmVzdkdXNXdFc3ZFl1blNwMGtWMzJiaGl6Wm8xNk9ucDhlSERCK3JVcWNQTW1UTkpUVTNGeXNwS09IL0xsaTN4OGZGaCtQRGhHQm9ha3B5Y2pLMnRiYjZWbm44R25UdDNGdVlSUVA0YVNhVlNIajE2aEorZkh3OGZQc1RYMTFmQlFsZ1dmMURRZ3NtOGVmTUlDUW1oWXNXS2hiWUMvdkxsQzN2MzdzMTNYcWhGaXhiWTJ0cktiWnMxYTVaQ081bWdKZWNZT0NNamc2eXNyTC9FSWpxblE1aWJteHRKU1VuQ3RhdGR1emJObXpmbnhJa1RCUjduNGNPSEJSYnRpSWlJaVB4YkNRME5CUkFLTFBJaTUrKzJiTzdoWjFUb0J3WUdjdXpZTVRwMTZzU1dMVnRJVDA5bnc0WU50R25UaHFGRGg5S2hRNGQ4eHl5NVJYRnBhV2xrWm1ZeVpzd1lvcU9qNWRaeERBME5peVM2eTR2SXlFZ1dMVnBFOCtiTktWdTJMRmV1WE1IZDNaMk1qQXcyYnR6SXhvMGJGU3IrYzkvM0NodGZiV2xwU1dKaUlwR1JrUXFPRWtYaDVNbVQzTHg1azdadDIrTHQ3VTE2ZWpvZUhoNlltWmt4YU5BZzl1elpJOWQrMEtCQmZQdjJkSkcrbkFBQUlBQkpSRUZValJFalJnamp3ZzRkT3JCOCtYS21USmtpMTliZTNoNFZGUld5c3JKWXNXSUY5KzdkSXpZMmxoMDdkaEFURTVPbmNGRmJXNXNyVjY1dzVjb1ZZVnRXVmhiZnZuM0QydHE2U0VLRHpaczNDeEhlZVRGMjdOZ0NoYVVEQmd4UWlCSzdjK2VPc0xZNmYvNzhQS084SUh2dGI4NmNPZXpZc1lQRGh3OHJGQ3lkUFh1V0FRTUdVS2xTSlM1Y3VLQWdHQzFmdmp6djNyMmpmLy8rM0xwMTYyOXgyL3Ivd245U2FLQ21wc2FzV2JPWU0yY09hOWV1cFZLbFNreVlNRUVZakVkSFI3TisvWHBxMUtpaDFLWXJLaW9LYTJ0clBEMDlNVEF3SUNNakF4OGZIMkVoY3Q2OGVZSktTaUtSTUhqd1lCWXNXQ0FzakdabFpRbTVZNlZLbFNwVUJib3lMQzB0V2JObURXRmhZWFRyMWcwZkh4L0JCdi9UcDA4NE96c1RFQkJBbVRKbENtMTUvMmVRVytBZ3N3dFdOaG12b2FHaGtOUDMrZk5ucGs2ZEtyZk56YzJOeG8wYjA3OS9mNW8zYjg3Rml4YzVmUGl3WE1aS1JrWUc2OWV2QjFBUUlCU1ZSbzBhMGExYk42NWR1OGJkdTNjTEpUUTRmUGh3Z1ptSzc5Ky9WenJCTDFQYzdkKy9IeDhmSDk2L2YwL3AwcVZadlhvMVk4ZU9sYnVtNTg2ZFk4NmNPV2hvYUxCejUwNW16WnFGazVNVEpVdVdWUHBEL01jZmY3Qjc5MjUwZEhRVTRoY2dPNU02SmlaR3NKcXhzTEFvMGtUQTZkT25jWEp5NHU3ZHUyaHFhbkw5K25YaHU3OXc0VUllUFhxRXE2c3JzYkd4SkNZbWN1ellNUXdNRE5pOGVUTTJOalp5a3hsU3FWVFlMN3ZtMTY1ZEE1RDdETFp1M2NyV3JWdmwrckYzNzE0ZzI1RkNacjN0NHVKQ1lHQWdodzhmTHBLYnhOV3JWN2w2OVdxQjdabzJiU29JRFpZdFc0YTd1enRaV1ZrNE96c3JmSWRGUkVSRS9tdTBhdFZLNlhiWlBVMWRYWjNVMUZUaGdVOWRYUjF6YzNQTXpjMXhkM2RuMTY1ZHZIanhRcW5JQU9EdTNidUVoNGNMOW1mUG5qMWo4dVRKOU9uVGg4bVRKd1BaOS81dTNicVJtWmtwM0M4ZzJ3M0h5OHRMR0NmOUtFVVoyK1NGbVpsWnZuYUdBRjVlWGtxRkJwYVdsbno0OElFM2I5NFFIaDZPcWFrcHExZXZadmJzMmRTcFU0ZGR1M1poYVdsSm56NTlDQWtKRWFySlpOYy9PRGlZYytmT01YVG9VSTRmUHk1bk55ZmV2MFJFUkVSRVJQTEh4c1lHQ3d1TFFyZi83YmZmOHAyMGx6MjdTcVZTUm84ZVRhOWV2VEExTlZVb01BQ0lpNHZEMzk4ZkV4TVRwVTZheXJaQnRnUGkvdjM3bVR4NU1qRXhNYlJwMDRhV0xWc0MyZm5CVmxaV2JOaXdnYXRYcjFLaVJBa21UcHlvOURqcjFxMWo3ZHExbENwVkNrOVBUK3pzN05pNGNTT2FtcHBvYW1yS1ZlSmxaR1R3OGVOSHRMUzBTRTVPUmtWRlJjZ1IvcXV5a1FGTVRFd29VNllNaVltSm5EdDNqclMwTkdHZnFxb3F2cjYrVkt0V2piVnIxMkpzYk16eDQ4ZUZpZW9kTzNadzVzd1pPblhxUkxkdTNmSThoNCtQaitEK1VLdFdyVUpIcEVaRVJBaWZmMTdVcUZHRGNlUEd5VzFUNXRpcFRQZ3FFekRJNWp1dlg3OWVxUGtkMlRWNjhPQUJ2WHYzTHJEOS9QbnpoWWpSTjIvZTRPenNqS2FtcGx3L0l5SWk1TDRmZVJFWEYxZGdHeEVSRVpGL0kzZnYzaFZzNEpYZDR3dkw5T25UOGZiMlZ0Z3VpNitaTjIrZTBvSTVkWFYxTGwyNkJHUTdBTis1YzRlVWxCU2tVaW1CZ1lHb3FLZ0lpOUN5Q09TYzZ4YUJnWUZDdkFKazI5czNhTkNBOHVYTFkyaG9pTGEydHR3OWR2ZnUzVC8wUG1YRXhjV1JtcHBLV0ZpWVhDSHBxRkdqYU5PbURWbFpXVGc2T2hJUUVNRGp4NCt4dDdjWG90TlBuanhaNFBwTVRreE5UUWtNREtSTm16WS8xR2ZadkZad2NERGg0ZUdrcDZjamtVaHdjM09UYTVlY25Dem5RTEJnd1FJZVBueEljbkt5NEY0dCszZVZLbFd3dDdlblFvVUtTQ1FTbGk1ZGlwYVdGZ2tKQ1F3Y09GQW9FcFhGRmoxOStsUk8wQklURThQVnExZnAwS0dEVU9TNWNPRkNGaTFhVk9nSWNCa1JFUkZFUkVUazIwYm1XZ0RaYXpKMzd0d1IvaDQ2ZENoRGh3NVZlSTBzQmp0bmRIMSswUVoyZG5ZOGVQQUFIeDhmakkyTk9YRGdnRkQ0dTIzYk5pWlBua3pWcWxVNWYvNDgxYXBWUXlxVmtwcWFTbXBxS2lrcEtaUXZYNTdodzRlelk4Y09oZzhmenFsVHAvNjJZdTMvT3Y5Sm9RSEFqQmt6dUhIakJvY09IV0xxMUtrNE9qcFN0V3BWa3BLU2lJMk5CZjduQnBDYk9YUG00T0hoUWVYS2xhbGN1VEtmUG4zaTY5ZXZRTGFGM3FSSms0UzJXVmxaK1B2NzQrL3ZUN2x5NWREWDErZjkrL2Q4L1BnUlZWVlZObXpZVUtSSjZaeW9xYWx4NU1nUnpNM05lZkxrQ1IwNmRLQjA2ZEpvYTJzVEd4dUxSQ0pCVDArUFk4ZU81VGxwLzNlUWxKUUVvTlRPUkZWVlZlRUc5T1RKRXdCQ1FrSjQ4K1lOTFZxMG9FK2ZQdXpjdVJNTEN3dkN3c0tZTVdPR2dtSmNRME9EMjdkdnMyUEhEanAzN3Z6RC9mYnc4S0JNbVRKeVlvYjgyTE5uVDU1NXlqSlNVbElVaEFaU3FWUlEyeTlmdmh6SXJwUjNkM2RYaUFzNGRPZ1F3NFlORTlTSFE0WU1vWDc5K3JSdjM1NnBVNmVpcTZzclBPeEI5b0Jqd29RSlNLVlNwWlpHa0YxTjhlalJJK0h2b0tBZ2R1N2NtYTgxWkdabUpzZVBIOGZWMVpYcjE2K2pwYVZGaFFvVlNFMU5sWE1lVUZGUjRjQ0JBemc0T0FnM1ZuTnpjdzRmUGl3TUFISnk5ZXBWM3IxN0o0Z3IwdFBUMmI5L1AvWHIxNWU3RnFOR2paSVRWVVJGUlRGbnpoeFVWRlI0OWVvVjE2OWZ4OFRFUkxBdjdOQ2hnL0E5ekkvUTBGQisvZlZYSEJ3Y2xNWlY1RWIyLy9MV3JWdVpQMzgrN2RxMTQ5dTNiMHliTmcwakk2TjhKeVpFUkVSRS9pc2tKQ1J3OCtaTmdvT0R1WGJ0R3RldlgrZmh3NGRrWldYUm9FRURURXhNNk42OU96MTY5QkNzeWNxVUtaTnZCcXRFSXNIT3pvN3c4SEJHakJoQnhZb1ZLVnUyTEVGQlFieDQ4VUlRR21ob2FLQ3JxMHRBUUFEaDRlSENQVWhMUzR2SXlFZ21UcHpJelpzMzVSYldmd2I1alcxK05yZHUzZUxodzRmWTJ0cm0rYkJsWVdIQmI3Lzl4b29WSzFpN2RxMHd5ZENpUlF0YXRHakJybDI3dUg3OU9ydDI3V0xod29YQ2c2dDQveElSRVJFUkVmbHJDUTRPNXNtVEo3Um8wWUs0dURqdTNidkg3dDI3MmJGakIxNWVYZ3J0cjErL2pyKy9QNE1HRFNwUXNKaVQ4dVhMTTMvK2ZPYk1tUU1nTjlGdGFXbUp1N3M3TGk0dWZQMzZsU2xUcHVSWmdTaXJwbno3OWkxejU4N0Z4c1pHd2YxUUtwVnkrUEJobkp5Y2lJcUt3dERRa0duVHByRisvWHBtenB6SmloVXJzTEd4WWRTb1VYK0pJNkJzWGlXdlNua1ZGUlhXckZsRDllclZtVDU5T2lZbUp2ajYrbEt6WmsybVRKbEN5WklsbFM3b3lBZ0lDR0RpeEltVUtsVkttTnovTzVEWkMrZWNZNUl0K01pRUJ1L2V2U3QwSENoa0Z6RVZwbjFPSWNUaHc0ZUZ5dEc5ZS9kaVltSkM3ZHExaVlxS0V0d204eU8zcTZtSWlJaklmNEdvcUNqNjl1MkxWQ3BsNU1pUlAzVC9hOWFzV1pFRWp6TFUxTlJvMnJRcDc5Ky9wMnpac2p4Ly9wd21UWnBnYTJ1ckVMczRmUGh3bmp4NXdzNmRPNFVGNHpsejVsQ2lSQWxoZnNEZTNwNFBIejZ3YTljdTFOVFUyTHAxS3hLSmhMQ3dzRHpYMVVDeGNLTWdURXhNMkx4NXMrRGlPSExrU0w1OSt5YTRKYmR0MjVZV0xWcmc3ZTFOczJiTjVNNzk3dDI3SWdrTlRwMDZ4WWNQSHdxTWJDNklaczJhRVJNVFE3bHk1WGp6NWcwTkd6WmsxS2hSZ3NoVHhyZHYzeFRFaVYrL2ZrVkZSVVZoZS9QbXpiRzN0eGV1dDdhMk5qWTJOdmo2K2lvVTdnWUhCOU8rZlhzbVRKakEyclZyS1ZHaUJEZHUzR0RJa0NHY1BuMmFpaFVyOHVEQkE1WXZYNDZKaVFuVzF0WkZlbityVnEzQ3pzNHUzelk1SFphZVBuM0s3ZHUzeWNqSTROT25Ud3JYUVlhcnF5dDM3dHhod0lBQitQdjdjK0RBQVhiczJFRkFRSURTV0hnTkRRMjh2YjJwVnEwYUxpNHUyTnZiOCtqUkl6WnQyaVM0WE1UR3h0SzRjV05TVTFPVnhwbkpPSFBtREc1dWJrcGRvMFIrblArczBFQk5UUTFmWDE5MjdkcUZqNDhQOSsvZkp6bzZtckpseTlLclZ5K0dEeDh1Vk16bHBsV3JWb1NFaE9EazVFUklTQWdxS2lxWW1wb3ljZUpFUm8wYXBYQWVOemMzRGg0OFNGUlVGTStmUDZkcTFhcjA2dFdMT1hQbS9IRCtYdlhxMWJsejV3NGVIaDRjT25TSXlNaEk0dVBqTVRRMEZNNWhZR0R3UStmSVRaOCtmUlFXMEZOU1VwVEdUQ2hEbHJzaWUvaEpUazdtelpzM3ZIbnpCb2xFZ3BPVEU4K2ZQeGYrK2ZqeEl3RGJ0MjlIVjFlWFpjdVdFUmNYeDdadDI0Umo3dDY5R3lNakkyeHNiT1FXRHlwVnFsUW9ONGZDMk9jVWRRRGc3KzlmWUhSQ3k1WXRGU3p5dkx5OGVQcjBLUURWcWxYRDA5TlRJWXM2T1RtWldiTm1zV1hMRmdCV3IxNHRMTFEzYTlZTVgxOWYrdmJ0eTlpeFl5bFhyaHc5ZXZRQVlPblNwWVNFaEZDN2RtMWhna0ZHZEhRMHMyZlA1c2lSSTZpcnE3TjgrWEtTa3BKWXRXb1ZZOGFNWWYzNjljeWJONC8rL2Z2TExXeUVoWVhSdTNkdlltTmpVVmRYWjl5NGNTeGF0QWc3T3p0QkpRblpObjRYTGx6QTM5K2ZMVnUyMExKbFMrenM3QWdNREtSbHk1Wk1tVElGS3lzck9Zc2FtYksvVDU4K1FMYXdJajQrWG01Q1pkeTRjWExWR0o4K2ZjTEV4QVFWRlJWOGZYMnhzckppMWFwVitQdjdFeGtaaWJHeE1XcHFhb1d5bTVJSkJ6UTBOSXBrVCtYbjUwZVZLbFc0ZE9rU2FXbHBHQmdZNE9mbkp5N1VpSWlJL0dlNWQrOGVhOWV1NWRhdFd6eDU4a1M0cjFhdFdwVStmZnBRdG14WkhqOStUTmV1WGJsNDhTS1hMbDNpdDk5K28wcVZLdlR1M1pzK2ZmclF1WFBuUEt2YmZ2LzlkOExEdytuWHI1OWd5YXFucDBmbnpwMEpEQXpreXBVcmdsdUJ2YjA5QVFFQmJOeTRVWENRYXR1MkxZTUdEZUx3NGNONGVYa3BQQkQ5N0xITm44bW1UWnNBR0Q5K2ZMN3RsaTVkaW9HQmdTQ0EvZmJ0RzArZVBLRk1tVEpBOW5qajFxMWJMRnUyakxadDIySnViaTdldjBSRVJFUkVSUDVpVnExYWhiR3hNUlVxVkNBNU9ablRwMDlqYW1yS3BFbVQ2Tm16SnpvNk9xaXFxdVk3SmtsSVNDalVHR1R5NU1sQ3ZLRzV1Ym5jdnJWcjE5S21UUnMwTkRRS0ZEQmtaV1V4WnN3WWRIUjBXTHQycmJBOUppWUdIeDhmZkh4OGVQWHFGZHJhMml4ZnZweFpzMmFocWFtSmpZMk5FSisxY3VWS1ZxNWNTY09HRGRtMGFkTlBjNTM2RWFaTW1VTEZpaFVaUG53NFBYdjJwSExseWlRbko3Tjc5KzQ4blVqOS9Qd1lQbnc0R2hvYUJBUUVZRzV1enN1WEwvUE1zTTdOcDArZmZsci9QMy8rakpxYW11QmtCZjl6TkpETmJmVHQyMWNoRjFvWjc5Ky9wMGFOR3BpWm1YSDI3TmtDMjJ0cWFnci9MWnVyazBna09EZzRvS2FteHVYTGwrbmR1M2VoaEJoaWRJS0lpTWgvamFDZ0lLeXNySWlQajZkang0NUtoWVFGa1pLU3d0YXRXN2x3NFFJVEprd29NQkw0K2ZQbk9EZzRZR0Zob2JDSXJLK3ZUMVpXRmhNblRxUmN1WEpLbzRHMmJObkNzR0hENk5LbEN6Tm56bVQ1OHVWa1pXVUphd0tob2FINCt2cGliVzB0ckgvSWloMzE5UFNVQ2cxeXVsMFdCWFYxZFNaTW1BQmtSemZGeE1Td1k4Y09PVEhBZ1FNSCtQanhJMHVXTENuU3NYT2pxcXI2d3lJREdiS0Y4V25UcGxHNmRHbWxZanQ5ZlgyNWUrTzJiZHV3c2JGQlgxOWZMaUk2SjZWS2xRTGc0c1dMYk4rK0hUYzNONnBXclNyWHBtM2J0cmk3dStQZzRDQkVsc3JtNldUWFg3WTJ0R1hMbGlLTFB6UTFOWXUwVnJKdjN6NGdXekNiVnpSWWFHZ29DeFlzb0VlUEhvd2RPeFovZjM5VVZWVzVlL2N1clZ1MzV2ang0M0lGclRseGRuYW1VcVZLdEczYkZrMU5UY3pOelZGVFU2TkJnd2JvNit0VHNtUkpTcFVxUmNtU0pTbFpzaVE2T2pybzZPaWdyYTJOam80TzZ1cnFqQnc1RWljbko3cDA2YUlndkJINWNmNnpRZ1BJL3VFWVBYcDB2cFhhZWRHc1dUUEJXajQvVkZSVW1ERmpoa0pPakRJTURBeVVMbmpudFYyR3RyWTJjK2ZPWmU3Y3VRV2VRMFpCU3E3OGN0TisrZVVYQlhYN3RXdlhGQmJNZCszYWhabVpHVFZyMWhTMlJVUkVDQmErc2t5VStmUG5DeEVIa0gzRHFGV3JGdlhxMWFOang0NlVLMWNPUjBkSE5tell3TGh4NDlpMmJSdU5HemNtUGo0ZUZ4Y1h6TXpNc0xHeFljS0VDYmk1dVRGaXhBaUdEaDJxa0Vrc0l6RXhFVzF0YldGQjRlelpzMGlsMG45TVJyR0ZoUVZMbGl5aFk4ZU9iTm15UmU0aFVTcVZzbS9mUHViUG44L0xseS9SMGRIQjA5TlR3UVdpWjgrZXVMcTZNbXZXTEN3c0xMaHc0UUp2M3J4aDBhSkZxS21wc1h2M2JzRkI0UEhqeDZ4WnM0WTllL2FRbnA1T2t5Wk4yTEpsaTVDRjA2OWZQMmJPbkVsSVNBaURCdyttUW9VS1dGbFo4ZXV2djlLdVhUdWFObTFLeTVZdGFkQ2dBZmIyOXNMbm1wcWFpa1FpWWZ2MjdadzhlWkp6NTg2Um1KZ0laTi9BaGd3WlFvOGVQWEJ6YzhQZDNaM0preWRqYjI5UDNicDFNVFUxeGNYRmhRVUxGbEMvZm4yNmRldkcxNjlmaFZpU25DNE5LMWV1RlA3NzA2ZFBkTzNhbGFkUG43Smx5eFlHRHg3TXRtM2JPSHIwS0VPR0RPSGp4NDgwYjk3OHovbmdjcUNpb2lKa0phbXFxcUtxcWlyYTdvaUlpUHlua2QxYnFsYXR5c2lSSStuVXFSUHQyN2VYR3dQSUhnelMwdEs0Y09FQ3g0NGRJeUFnQUM4dkw3eTh2TkRXMXNiYzNKeStmZnRpWldVbGlBNGlJeU9aTzNjdUpVcVVVRkJwVzFoWUVCZ1lpSyt2cnpCQjNiVnJWNnBXcmNyKy9mdFp2WHExc0xDK2N1VktqaDA3eHNLRkN4a3hZb1RjL2ZWbmoyMEtnNHVMUzRIV3RiSUhjUmt2WHJ4Z3o1NDl0R3ZYVHJpZnlWd1VjdHZNcXFxcXlzVWVuRHAxQ29sRUlsZ0FhbWxwc1cvZlBnWU9IQ2c4SUlyM0x4RVJFUkVSa1lKSlRVMHRVdVY2UmthRzB1M2g0ZUdjT0hFQ1QwOVBZWDdKd01DQXdNQkFuajU5U3RteVpWbS9majByVnF6Z3dJRURjaGEwa0QwLzBLdFhMMkpqWXdrUER5L3ducjEvLzM1aGtYbjkrdlZ5dHZiRmloVkRSVVVGcVZRcVBMZm54Y0tGQ3psNzlpd25UcHhBVjFlWHJLd3M0dUxpbUR0M0xydDM3MFpmWHg5bloyZnM3T3prSnV1MXRMU1lOMjhlOXZiMmJONjhtYzJiTi9QcTFTdkI0ZXFmZ0lXRkJYcDZldno2NjYrOGV2V0twazJiNW1uN0hCZ1lpTFcxTmVycTZ2ajYrdEtoUXdjZzIrMmhzTkVKaFNsNk9YcjBxTUprdml5Mkt5ZHYzcnloUW9VS2N0OERtYU9CYkZ5dHFxcGFxTmdLV1JWaVlkdkxDQWtKNGY3OSs5U3JWNDhYTDE1dy9QaHh6TXpNK1BYWFgzRnhjY2x6MFNRbmhXa2pJaUlpOG04Z0t5dUxKVXVXc0hqeFlpUVNDY09IRDJmcjFxMkYrbDI5Y2VNRzE2NWRJeVFraE5ldlg1T2VuczZFQ1JQUTB0Sml5SkFoQmI3KzA2ZFBIRDU4T00vQ3lYWHIxbkh4NGtVQ0FnTGs1a1krZlBqQXJGbXpXTFJvRVpjdlg4YkJ3WUhuejUranJxN090Mi9mQk10OVUxTlRvcUtpS0YyNmRDR3Z4di9HUTRVdDZNaE5aR1FrenM3T2RPL2VYYUhZMTkzZG5XTEZpdEczYjErNU1acHNUaVgzdUsxWXNXTGYzWStpc0hQblRrNmNPTUdSSTBmUTA5UEx0MjFDUW9KY3dlek9uVHZwMjdldjBtdjg1Y3NYUm84ZVRhdFdyWmd5WllyY3ZnMGJOcUNtcG9hOXZUMXQyN1psMkxCaFNDUVNZZXdnbTBNS0NBamcwYU5IL3doeDMvdjM3N0cydGtaSFI0ZXRXN2NTSGg0T1pMdHVPVGc0WUdWbGhabVpHWHYzN3FWZnYzNUtqNUhUWGNuSXlJajQrUGdDcjNsT3dzUERpWWlJb0c3ZHVqLzJaa1NVOHA4V0dvaDhIMHVYTGhXcUNXVzBiTmxTUWJ5d1k4Y09SbzBhUmUzYXRhbFJvd2JGaWhYajh1WExwS1dsTVhyMGFPSGhaK2pRb1JnWUdGQy9mbjNxMTYrUG9hR2huTEx0elpzM09EbzZrcGFXUnIxNjlYajE2aFhWcWxYajVNbVRnbUx1L3YzN0xGeTRFRzl2YitiTm04ZnIxNi94OVBSVTJuK1pJcXBreVpLb3Fha0pDdkoyN2RyOTBIVTVkKzRjTjI3YzRNR0RCMEQyUS96dDI3ZnpmVTFzYkN5Wm1aa3NYYnFVRWlWS01IUG1UUFQxOWJseDR3YlZxbFdUYTV1WW1FamJ0bTJGNjl5cFV5ZTJiZHVXcDZCaTVzeVpQSHo0a0N0WHJsQzJiRm1zcmEzSnlzcGk5ZXJWbUpxYWN2djJiYVpPblVwb2FDZ0FGU3RXeE1uSlNjR0syZGpZbU9EZ1lFNmVQSW1ibXh0QlFVRjRlSGpnNGVIQnpwMDdHVGx5SkFFQkFYTG4vdkxsQzdkdTNTSTVPWm14WThlaW9hRkJwMDZkNk5PbkQ3MTY5UkxhNmVucHNYanhZcVpQbjg3Qmd3Y0pDQWdnS0NpSTZ0V3JVNzE2ZFZSVVZKZzVjeWFRblZIMDRzVUxwaytmcnRRcUp5RWhnUzVkdW5EMzdsMm1UWnNtVkhxdVdMR0NzMmZQQ2xtQXNvZi9QNVBCZ3djemZ2eDQyclp0UzJabUpna0pDUXdZTU9CUFA2K0lpSWpJMzBXalJvMTQrdlFwaG9hR0JiWXRWcXdZUFh2MnBHZlBubmg2ZW5MMTZsWDgvUHc0ZE9nUVI0NGM0YzZkT3d3Yk5reG83K3pzekxkdjMxaXpabzNDUGE5Ly8vN1kydHB5Ly81OVladUtpZ3BEaGd6aDJyVnJ2SDM3VmhBYUdCb2FNbnIwYUx5OXZkbXhZNGZjdzlqUEh0c1VCbU5qWTFxM2JwMXZtM3YzN25IKy9Ibmg3L2Z2MzJOc2JDeG41VmFuVGgyaFlpQStQbDU0dnptSmpZMFYxT0E1Yy9DYU5tM0treWRQaEFkczhmNGxJaUlpSWlKU01EbUY3ei9DakJrektGbXlwR0JqSzZOdTNiclVyVnVYckt3c05tM2FSRkpTa3RKSllGVlZWWFIxZFRsejVnekhqaDJqZi8vK2VaNHJKU1VGWjJkbkRBME4wZFhWeGRYVmxRa1RKZ2pSa05PblQwZExTNHYwOUhSbXo1N05xVk9ubEI1bjkrN2RMRjY4V0hBem1EWnRHbS9ldkNFek01UDQrSGk2ZGV0R1pHUWtDUWtKckZpeEl0LzNiMjl2VDc5Ky9ZbzBDZnhuazVxYWlvZUhoeUFBdUh2M0x1UEhqOGZMeTB2Qi9jckV4QVJEUTBNOFBEemtIQ0pNVFUyNWR1MWFvYzRYRVJHQmtaRlJ2bTNxMXEyTHBhV2wzTGJjVlpIcDZlbEMxR2p1OXdQeTlzVi9Ka3VYTHFWUm8wWTBiTmlRRnk5ZTBMeDVjL2J2MzAveDRzVnhkWFhsd29VTGYway9SRVJFUlA1dVVsSlNHRHAwS0VlUEhoV0tKZ3B5SmN6SjBLRkRlZjc4dVNEK0wxKytQTDYrdnJScDA0YXJWNjhXNkp3akUyMWR2SGhSYUZ1dFdqWHM3T3k0Y09FQ2pvNk9qQnc1a3Q2OWV4TVhGMGQwZERRcUtpb1VLMWFNYTlldTBhaFJJOWF1WFl1Ym14dFNxUlFWRlJVU0V4T0ZhbnFBMnJWckYrbWF5S0xIdnlkeU1qMDluU0ZEaHFDdXJpNDRQQU84ZnYwYVBUMDk3dDI3QjVCbjhVZE9NUVZrQ3kzeWkrLzhHZHkrZlJzN096c0dEUnJFZ0FFRCtQejVNNjlldmNyei9jK1lNWU8wdERUYXRtM0xuVHQzc0xXMVpkMjZkWnc3ZDA0dS9qb2pJd01yS3l2aTR1STRjK1lNR1JrWlBIdjJqT2ZQbjlPbVRSdWVQMytPdTdzN3ZyNis3TjI3bHovKytBTlZWVlh1M0xrRC9NOFJRVk5UOHg5UnVmL3QyemY2OU9uRHExZXYyTFZyRjVVclZ4YUVCZ0M5ZS9mbTRzV0w5TzdkbTRFREJ3ckZ0UVdocDZkSHYzNzlLRldxRkx0Mzd3Wmc0OGFON05peGcxT25UcUd2cjgvcTFhdFp2MzQ5MTY1ZFk4R0NCWUx3VnVUbkl3b05STDZibWpWcmN2SGlSWjQ5ZThhelo4K0FiQVg3dUhIaldMMTZ0ZEN1ZGV2V0JVNjBRN1lkOGN5Wk04bkl5R0RLbENseUQwcWxTcFhDemMyTmhRc1hzbXZYcmp3VjU1RHRSdUh2NzA5Q1FnS1FuVEhZdVhQbmZMT0RDc1BKa3lmbG5CbDI3ZHBWNk5jdVdMQ0FzbVhMQ292cXVVVUdrUDBlQnc0Y2lMYTJOaTR1TGtJY1FuNTRlWG54NWNzWDlQWDE4ZlgxeGRmWFYzRFhhTkNnQVI4L2ZxUkJnd1pNbmp5WnNXUEg1cXVvN05XckY3MTY5ZUx4NDhmczNidVhxS2dvUm80Y3FiU3RycTR1clZxMTR2Mzc5MHliTm8wQkF3Yms2eGhScGt3WmJHMXRzYlcxSlRrNUdZbEVvdkNqYm1kbng5V3JWMW0wYUpIU1k1UXFWWXBCZ3diUnVuVnIxcTFiSjJ4djJyUXBXN2R1eGNIQkFUTXpNN3AwNlpKblAzNFdOalkydkgzN2xrMmJOcUd1cnM3Njllc0xqTkVRRVJFUitiZFRHSkZCYmxSVlZlblFvUU1kT25SZy9mcjFCQVVGSVpWSzVRUnZzcHc5WmU1UTVjcVY0NDgvL3FCZXZYcHkyNWN2WDY0d0dRelpvb1VPSFRySUNSbUtRbUhITm9XaFo4K2VCVTRPZUhsNXlRa05qSTJORlNhdXRiUzA4UFB6WS9iczJlemR1MWRwNXB5V2xoYjE2OWRud1lJRi9QTExMM0w3Y3FyNHhmdVhpSWlJaUloSXdWaGJXOU93WWNOQ3R6OTc5aXhYcjE2VjIvYmx5eGV1WGJ1R282T2ozS1I5VG80ZlAwNWtaQ1IyZG5aeUVZTTVjWFIweE5mWGwyWExsdVVyTkpCWkRSODVja1J3a1hKeGNjSFQweE0vUHordVhyM0t5cFVyaVk2T1p2UG16Wnc5ZTVaZmYvMVY0VGpxNnVxb3FLaWdwNmVIUkNLaGJkdTIxS3haazdwMTY2S25wOGVJRVNNd05EUVV4a241WVd4c1hDajN6NytLdDIvZlltbHBTWEJ3TU0yYk4yZk5talZZV1ZuaDdlM054NDhmMmJkdm45eWNpYTZ1THZmdjMvL1RGL0ViTkdqQXdvVUw1YmJsdHQxKzhPQUJHUmtaQ3Q5TFdmV2lMRHJoenlRNE9KalRwMC96KysrL2MrWEtGV0Y3Mzc1OUFXamZ2cjJjVzFkbVppWk9UazVNbXphTnlwVXJDOXNmUDM1Y3FEbENFUkVSa1g4cUVvbUVBUU1HRUJnWVNKMDZkZkQzOXkvU3VBR3lveEtyVnEyS3ViazVKaVltUUhiUklXUzdMNjVhdGFwUXh3a0pDU0VrSkFUSXZ1L2EydG95Y09CQU1qTXpPWDM2Tk1XTEZ4Zm1FQ1pObXNTbVRac0lEdzluOU9qUlRKbzBTWWhKenNqSTRPUEhqejhVS3lBcjlsUldIRkVRZG5aMmhJV0YwYnAxYStiUG44L2p4NDk1L1BneEdSa1pKQ1ltNWprZjQrdnJ5KzNidHhYMi85bVJUVktwbEY5Ly9aVnYzNzV4NDhZTlNwVXFSVkpTRXBBZG01VzdpUExvMGFOczM3NGRUMDlQenA4L2o2NnVMdHUzYjZkLy8vNTA3TmhSS0NTRmJGZXFzMmZQb3FXbFJidDI3ZVJpbU42L2Y4KzZkZXZvMUtrVEkwZU9wSDM3OWtSRVJLQ3BxVWxzYkN6QVQ0dUcrQmxrWkdSZ2JXM05yVnUzc0xXMXpWUE0yN3AxYTRLRGcrblNwUXV6WjgvbXlaTW53cnlWakVtVEptRmlZc0xJa1NPRmRhWGJ0MjlUdlhwMW9jMmJOMis0YytlTzhKMVBTRWdnSmlhR3pNek1Jams0aVJRZFVXZ2dJbUJ2YjQrMXRiWFNSWEJsbGZzK1BqNTRlWG1SbXBwS2Ftb3FXVmxabEM5ZnZzaXFvQ3BWcWhUS1RnNnlGNXZ0N2UzemJUTnYzanptelp0SFptWW1VcWxVTGt1dXFGaFlXQWg5Njk2OXU0S2w4ODltNGNLRmVTNjBLME5UVTFPb1VEQTJOaGJpRUNCYlBSZ2FHbHJrbTd1UmtWR0JWczhxS2lvY1BYcjB1MzZnODhyM3FWaXhJaGN2WHN6eis2T2lvaUpuL1ppVHNXUEhNbmJzMkNMM3BWMjdkb1grN3VYdWk3T3pNODdPemtWK3JZaUlpTWovVjlUVTFPaldyWnZDZGgwZEhSd2RIZk44WFc2UmdleFl5cWhhdGFxY0dQSFBIdHMwYXRSSTRUNWlZbUpTNkh1TFRJUlhFRjI3ZHVYdTNidUZPbVoraVBjdkVSRVJFUkdSZ2hrMGFCQVdGaGFGYnArY25Ld2dOTkRUMDJQWXNHRkNQcTR5WEYxZFVWVlZ6WGN4dmxtelpuVHIxbzF6NTg0UkdCZ29WMWt2SXlvcWl1WExsMk5tWmlZNEZYWG8wQUZ2YjI5R2pSckY5T25UTVRJeVl1Yk1tWHo0OElGZHUzWXhaODRjQmJjblFLaktLK2hadjJIRGh2bU9UUXFLbThyS3l2cExLOHFPSFR2R2hBa1RpSXVMdzh6TWpJQ0FBUFQwOUxoOCtUSmR1blRCMzkrZkhqMTZjT3pZTVRsaGlES1J3WXNYTDVnOWUzYWh6cHR6Y2VCSE9IbnlKS0RvMUNtTHl2aXpoUVlaR1JuWTJ0cFNybHc1Um8wYUpTYzBrSkg3T3hNUkVjSFdyVnQ1K2ZLbDBIK0ErdlhyNCsvdm42ZmR0NGlJaU1nM01ENjVBQUFnQUVsRVFWUS9uV1hMbGhFWUdFalRwazBKQ2dvcVVyeUFqUHlLRXB5Y25KZzllell4TVRGOC9mcFZxZFY3ZUhnNDdkdTN4OEhCZ1FVTEZnRFo4eVNxcXFxWW1wcVNtcHFLb2FFaHRXclZva2FOR3RTb1VZUDY5ZXNqa1VqUTF0Ym00TUdEZUh0N00zVG9VREl6TTNuMDZCRlpXVm5VcUZGREllSVJrRnZ3emMyZE8zZG8wYUlGcjErL0JyNXZvVHNvS0FpQW16ZHZjdlBtVFhSMWRXbmN1REhHeHNab2Ftb0s5OTJYTDE5U3JWbzFZUXp4OE9GRGJ0KytMZXgvOU9nUkRSbzBLUEw1aTRxcXFpcE5talRoNjlldjFLcFZTM0RGckZtekppMWF0SkJ6am5yMDZCR2pSbzJpVFpzMlRKdzRVU2cyNmRHakIvdjM3MmZ3NE1IMDZOR0RDeGN1VUxKa1NSbzBhRURqeG8yRnowOTI3S3BWcTFLdVhEa3lNelBwMmJNbndjSEJ2SHIxQ2xWVlZUSXpNM244K0RFNk9qcVVMbDFhNFRPVVJXZitsYVNucDJOaFljSHg0OGZwMzc5L2diRlRkZXJVNGVyVnEzVHAwb1d0VzdkaVlHREE0c1dMQVVoS1NtTHIxcTBjUDM1Y0xsWWpPVG41THhGYmloU01LRFFRRVNoWHJweENmbkZCYUdob29LR2hvV0JQODA4Z3Z4dmdQNVdmL2FEOVBRckN3dkpucU1CRTZ4b1JFUkVSa1ovSmYyMXNJeUlpSWlJaUl2THZ3ZHZiTzg5ODRLQ2dJSUtEZ3hrMGFGQ0JybEVPRGc2Y08zZU9sU3RYS2hVYTJOblpJWkZJNU9JbFY2NWN5ZVhMbC9IMDlPVHQyN2ZzMmJNSERRME5LbFdxaEwyOVBhdFhyMmJuenAwS3g4cXZVQ00xTlZWdUh1Qjc1bHdpSWlJWVAzNDh0Mjdkd3RUVWxGMjdkbEcxYXRVaUg2ZXdSRVpHNHVqb3lOR2pSd0dZUEhreTY5YXRFejRYSXlNakxsKytUT2ZPbmJsMDZSSWRPM2JrekprelFrR0hNbUpqWXhVY0IvTGlld29iY2lJVEVodzZkQWcxTlRYNjlPa2p0Lyt2Y2pTUVNDVEV4TVF3Yjk0OHRMVzFGZmI3K1BnUUhCek1oZzBiNk5peEkyWExsdVhNbVROTW1US0ZkZXZXY2VEQUFheXRyWUZzMFVKUVVCQ3FxcXFpMkVCRVJPUmZSMUpTRXF0WHIwWlZWUlUvUDcvdkVoa1VoS2FtSm1wcWF2VHUzUnVBR3pkdUtNenh5MzczTlRRMEZJcjZ6cHc1aytleHExU3BRa3hNalBDM25aMmQzSDRIQndjY0hCd1VYdmZnd1FNYU5XcWtzUDNRb1VQWTJ0b1NIeC9QMDZkUGdhSkhMZ0RNbVRPSGI5KyswYmh4WXhvMmJDam5oQ01qTFMwTk16TXpxbFNwSXJnNDVHVGF0R2w0ZVhueDhPRkQ2dFNwVStRK0ZKVkxseTRWMk9idDI3ZU1HaldLWXNXS3NYLy9mb1cxajRFREI3SisvWHBjWEZ5SWpvNm1TWk1tUWhTcE1yeTl2UXVNNkZBMjlodzBhQkNIRGgwcXNMOC9reE1uVG5EOCtISGF0bTNMdm4zNzhpd1l5a24xNnRXNWN1VUtjK2JNa2ZzZWhvYUdJcEZJQk5jUHlCNERKU1ltNWp0bUUvbnIrUGV0eElxSWlJaUlpSWlJaUlpSWlJaUlpSWlJaVB5RHlVdGtBTmx4VHlvcUtncVcrY3JvMnJVcjlldlg1OUtsUzl5OGVWUE9kajR4TVpIU3BVdnoyMisveWRrMm01aVlZR2hvU0owNmRSZzZkS2pjeE94dnYvM0cxYXRYcVZHalJwN256TXJLNHNtVEo0U0doaElTRWtKd2NEQ0dob1lFQkFRVTJOKzhTRTFOcFhmdjNuejQ4SUVCQXdadzlPaFJySzJ0Q1E0Ty91NWo1aVF4TVZIdWIxZFhWNXljbkpCSUpGU3JWZzB2THkrbEVaVjE2dFRoOHVYTGRPclVpZkR3Y0JZdFdzVHZ2LytlNTNsTVRVMFZvcTd5SWlJaUFpTWpvM3piWkdSa0VCRVJRVlJVbEJEZmxaQ1F3SlVyVjlEUjBXSEdqQms4ZVBDQXZuMzdLa1JzL0VnZWRsRW9Ycnc0UzVjdXpYTnhZL1Btelh6OCtCRnRiVzArZlBnZ0NDd1dMVnJFZ1FNSGNISnl3dExTRW05dmIweE1UUER6OHlNb0tJamV2WHYvNVJXV0lpSWlJajlDU0VnSXljbkoxS3RYcjlEeGt1L2V2YU5Qbno2b3E2dHovUGp4UWhWRHFLbXA0ZXpzek1pUkl4a3laQWluVDUvK0tiK1hEZzRPQ3ZmTGxKUVVYRjFkeWN6TXBIYnQyb3dhTlVwaFFWeVpTOEhldlhzNWUvYXNJQ3k0Y2VNR0pVdVdWT29vV1JDVEprMHFzTTJXTFZ0NC9mcDFubTBIRGh5SWg0Y0hVNmRPNWZUcDAwcmJuRHAxQ245L2Y2WlBuMTdrdUl2dm9VeVpNcFFvVVFKdmIrODhyNHU5dlQyV2xwYUZXakJ2MmJJbFM1WXNVZGdlR0JqSXRXdlhVRkZSWWN5WU1kU3NXVk51ZjBGamtUK0RnUU1IY3VqUUlUcDE2bFFrUVdTbFNwWFl1M2V2M0RhWmMxam56cDJGYlk4ZVBRSW9rbUExTmphV2xKUVVhdFdxVmVqWGlCUU9VV2lRZzRjUEgvN2RYUkFSRVJFUkVSRVJFUkVSRVJFUkVSRVIrWnZ3OGZFcFZKV2FqTkRRMENJZC85Q2hRd1FIQjJOdGJhMVFIU2lWU3BXK3h0N2VIbnQ3ZTlhdVhZdXZyNit3dlZTcFVseThlQkdKUktMd21uTGx5dkhnd1FNRmw0SXlaY3JrMldjM056ZU9IejlPV0ZpWTNFSkUzYnAxbFVaZ0ZZV3dzRENlUFh2RzVzMmJtVEJoQWt1V0xNSFoyWm0zYjk4cVpCa1hsWmN2WHpKMDZGQWdPeWJCeWNtSi92Mzc0K0hod2FSSms1ZytmYnJTU253WnRXclY0dkxseTh5Y09STlhWOWNmNmt0TzhuSTBtRGR2SGtGQlFhU25weE1RRUtBZzRDaFdyQmoxNnRXamV2WHFiTm15UlhoTmJ1TGk0Z0RrNGg0S1EwWkdCbEEwVjhuY1ZhOHlIang0d0sxYnQ1VDJyMlRKa216YnRnMERBd05VVlZWeGNYR2hTWk1tekpremgxbXpadUhyNjh1UUlVT0sxSGNSRVJHUnY1T1hMMThDOE9USmt3Si9ROCtkTzBmWHJsMDVjZUtFRU4xNDVzd1p1YmpIL0JneFlnUW5UNTdFMTllWEZTdFdLUDJkTGFpdjkrN2Q0KzdkdTl5N2R3OE5EUTBPSERnZzF5WXJLd3NiR3hzeU16T3BWNjhlVDU0OElUZzRtTzNidDFPeFlrV2x4NVZGSkp3NWN3WlRVMU1DQWdKNCtmSWxZV0ZoZE8zYTlhY0lJbDY4ZUVGd2NERFhybDFqL2ZyMVpHUmtzR0xGQ3ZUMTlaazZkYXJTMTNUbzBJR2hRNGV5Yjk4K2poMDdScjkrL1JUYVdGdGJrNVNVeFBQbno3bHc0Y0lQOTFNcWxSSVpHVWxZV0JqaDRlR0VoWVZScjE0OTJyUnBBMlFMOVpRNVV1UkdtY2pnMjdkdlBIandnSHYzN2dtZjQvTGx5eFdpcGYvNDR3OVdyVnFGZ1lFQktTa3ArUG41NGVIaHdlalJvMy80L1JXVkR4OCt5UDA5YU5DZ24zSmNXV1JUVHVHczdQTnIyclJwb1k5ejU4NGQrdmJ0eStIRGg0VzRNWkdmZ3lnMEVCRVJFUkVSRVJFUkVSRVJFUkVSRVJFUklYL0w0WjlCOWVyVitmWFhYM0Z4Y1ZIWTkvanhZd0NGQ0tkUm8wWng3Tmd4aGcwYnB2U1llZG5SVnFsU0pjOStTQ1FTM3I1OUt5ZEVlUHIwS1pjdlg2Wmh3NFowNk5DQjl1M2IwNkZEQjRWS3hwaVltSHduc0JNU0VoUzI1VjZRa1VVdi9HaUU0dHUzYituU3BRc3ZYNzVrK1BEaDdObXpoeTVkdXJCanh3NGh1N2d3MUtoUmd5TkhqdnhRWDNJaksyaksvWGxHUmtaeS9mcDFTcFVxUllNR0RUQXlNc0xJeUlnR0RScFFyMTQ5YXRXcWhhcXFLalkyTmlRbEpXRnRiVTNyMXEyUlNxWEMrNUZLcGZqNyt3TW96ZS9PajF1M2JnR2dxNnY3bzIrUkZTdFdDSDJGYkR2dm5DS1Y3dDI3QTltTFJ1L2V2V1BTcEVsTW5EaVJwVXVYc256NWNxeXRyY1VZVFJFUmtYOE5za2lib3RDMWExZHExcXlKaG9hR1hFVjJZZkR3OE9EbXpadUZya2gvOGVJRm8wZVA1dDY5ZTN6NThrWFlYckprU2NhTUdTUFg5dVBIajR3ZVBab1RKMDR3ZVBCZ2ZIMTkyYkJoQXc0T0RqUnUzSmpObXpjckxCUm5aV1VKQXJqZXZYdHo4T0JCdExTMFdMSmtDVktwRkV0THl5SzlQNERrNUdTdVg3L083ZHUzdVhYckZ0ZXZYK2Z0MjdmQy9vMGJOekozN2x4aVkyUHg4UERJVnpqbzZ1cUt2NzgvTTJiTXdOemNYQ0g2dVUyYk5nUUdCdEt1WGJzaTl6TW4wZEhSREJzMmpIdjM3Z2t4UmlvcUt0U3BVNGZCZ3dmTHRTMXF0UFd5WmN2WXZYczNUNTgrRlFTb0tpb3FHQm9hS3JoaCtQbjVNVzdjT0NRU2llQ1dNWFRvVU1hTUdjT0pFeWZZdkhtejRJWWtsVXFGdnVhRlRJaVlucDVPY25KeW9mcGJva1FKVkZWVnVYdjNyakEyM0xwMUt6WTJObm02RGFpcnE2T3RyWjF2WkplTUwxKytFQklTUW8wYU5RUTNyclMwTkx5OHZORFEwRkFhSzVZWG56NTlJaXNySzkvdmtNajNJUW9OUlA3Zmt2TUJUVVJFUkVSRVJPVHZSN3czaTRpSWlJaUlpUHpkN042OW0vNzkreGU2dll1TEMyNXVib1Z1MzZwVkt3SURBNEhzeXFvSkV5WlF1blJwaWhjdnpzV0xGd0ZvMGFLRjNHdDBkSFE0ZS9ac29jK2hqTEN3TU1hTUdZT2VuaDdGaWhVak9qcWE2T2hvdWZmcTdPek1zbVhMQ3B3VVQweE16RGZyTnkwdFRXRmI4K2JOcVZXckZqTm56dVRjdVhPY09IRUNZMlBqUENzbUM4dUFBUU40OXV3Wml4Y3Zac0dDQlRScDBvUzVjK2RpWkdSRTY5YXRxVisvUG1YTGxrVlRVeE1ORFEyNWYyZG1acEtXbGtacWFxcndUMXBhR21wcWFuaDZlaFo1QWR6YTJwckV4RVIwZEhTUVNDVENaNVl6N2dKZzVjcVZyRnUzTGw4aHlLeFpzOWkyYlJ0VnExYkYwOU1UZ01hTkcvUHQyemYwOVBUNDh1VUxMMTY4b0hidDJqUnIxaXpQNDN6NDhJRmF0V3FocTZzcjlDczZPaHJJL2t4K0ZIMTlmU3d0TFFXYjVtYk5tckYvLzM0R0RCZ2cyRktucDZjTG9vZytmZnFncmEzTm9rV0wwTkxTUWlxVkZpcTNXVVJFUk9TZndMUnAwNWcyYlZxUlhsT2pSZzJlUDMrdWRGOVdWaFpKU1VrSzBUZ3k5UFgxaVlpSVVGaVFsUW42aWhVckpyZTljdVhLUEh6NGtEcDE2dENxVlN0YXRXb2wzQXRsY3kxeGNYRnMyTEFCRHc4UEVoTVRHVHQyTEwvLy9qc3FLaXBNblRxVmpoMDdZbVZsaFlXRkJhTkhqOGJEdzBNUXpLbW9xTkM1YzJmcTFhdkgvdjM3MGREUUlEZzRtRTJiTmxHNWNtWEJYYWdvWEx0MlRTN2FxRnExYWd3Wk1vUTJiZHJRcGswYjd0Ky96L3IxNjJuVXFKRkNiTUxidDIvbHhBU1ZLMWRtNnRTcHJGcTFDZzhQRHh3Y0hPVGFuenAxaWc4ZlBpaU5naWdLVmFwVUlUbzZHbU5qWTlxMmJVdmJ0bTB4TmphbWRPblNBT3pac3dmSWpudklMV0NWTFpqUG5qMWI0YmhUcDA1RlZWV1ZwS1FrK3ZUcFErdldyWVhQVVU5UEQ4ait6cHc3ZDQ2bFM1ZHk5ZXBWS2xTb3dQSGp4Mm5ac2lXUVhmMi9jT0ZDbGk5ZlRraElDTnUzYjhmYzNKeEhqeDdSdUhIalFyMC9SMGRISEIwZEM5WDIxcTFibENoUmdtN2R1cEdXbG9hdnJ5OFRKMDZrZGV2V2JOaXdnUUVEQmlqYzU3dDM3MTVvSWNPWk0yZkl6TXlrWThlT1FMWlFkdXpZc2J4NDhRSmJXOXM4LzkrQi84V1laV1ptQXZEczJUTUFNVHJoVDBBVUdoU0J4TVJFSEJ3Y0dEOSt2TUpEMzE5QmZIdzh5NVl0bzBxVktzeWFOZXN2UDM5T2twS1NXTHg0TVpVcVZXTEdqQmw1dGhzNWNpU2ZQMy9Hejg5UFFVR21qTStmUDdOMzcxNzY5KytmN3dQWGovTCsvWHVNakl3WU1tUkl2dGw3QlpHYW1zcVdMVnZRMHRMS002dnVSM0IzZHljcks0dXBVNmZtKytEbDdPeE01Y3FWR1Rac0dEbzZPb1UrZmtaR0JrdVdMS0ZyMTY2MGI5OWVidCtKRXlkUVVWR2hWNjllMzkzL240VjRuZjhadkg3OW1xOWZ2MUtoUWdWaDRDUWlJaUx5TTVrMmJSb1hMMTVrNTg2ZFB6elcycjE3TndjT0hHREhqaDJVTDErZXJLd3NwWlBGcnE2dUhEbHloT3ZYcnhmNjJPS1k4SDg4ZnZ5WTMzLy9IVXRMUzRWN0hNRE5temRadFdvVml4Y3ZMbElHWWw2ZlYwNFNFaExZc1dNSGt5ZFBGcW9paTBwb2FDang4ZkgwNmROSGJ2dWJOMjg0Zi80OG5UdDNMbExHcFBqZEVCRVJFZm4zVTd4NDhTSTk3OGttTWIrSGF0V3FFUjRlTGxqczYrdnI0K1RrSkV3Vy8weHExNjVOU2tvS2lZbUpaR1ptVXF4WU1RWU5HaVFua2lqc29yK1JrVkcrOGFNR0JnWUsyNG9WSzhieDQ4ZVpPSEVpWjg2Y3djek1qSzFidHhiOWplU2lhOWV1MUtsVGh3VUxGZ0F3Wjg0Y3VuVHBncGVYRjVjdVhlTGd3WU5GcmtBZE1tVElkMVhacDZlbkM3blFLaW9xVktoUWdYSGp4bUZsWlNYWFRwWm5uUi94OGZHVUtWT0dFeWRPQ0lzTFRabzB3ZGZYbHhjdlhxQ21wa2FMRmkzdzl2Yk85enRZdm54NWRIUjBpSW1KRWJhVktGR0M3dDI3RjNteFRCbnU3dTV5Zjd1NnV2TDU4MmZPbnovUDBhTkhnZXhyVWFsU0pUWnMyQ0NJSXFaTW1mTEQ1eFlSRVJINXR6Sno1a3dlUEhoQWNuSXljWEZ4bUpxYTV0bFdVMU9UeU1oSVpzK2VUZG15WlNsZXZMaGdHNS9iNlVCRFE0TzR1RGlsQlJ6bno1OW54WW9WWEw1OEdZbEVRczJhTmZIMDlGUVFCelJwMG9TYk4yOHliTmd3ZHV6WXdlWExsN2w0OFNMVnExY0hZUFhxMWFpcHFhR21wa1o0ZURnREJnd2dNek1URHc4UHRMUzBGTTQ3Yk5nd0JjRmRUdHExYThmMDZkTXhOVFdsYmR1MlZLNWNXVzYvaDRjSEFCczJiT0RGaXhmTW16ZVAwcVZMOCtIREI4NmZQNCt4c2JGYys5OSsrNDNNekV3RlVRS0FxcXJxRDRzTUlQczZ2MzM3dHNDeGdwK2ZYNUdPYTJGaGdhT2pJM1BuemxYWWw1NmV6dXpac3psOCtEQnYzNzVGVlZXVkVTTkdzR3JWS3JueG03cTZPa3VYTHFWMTY5WU1IejZjSGoxNnNIRGhRa2FOR2xXazZ2L0NvcXVyeStqUm80bVBqOGZYMXhkTFMwc01EQXl3c3JKaThPREI2T3ZyMDdScFV5cFZxb1M2dWpycTZ1cHkxMDBxbFNLUlNKQktwV1JtWnBLUmtVRkdSZ1pWcWxSaDNicDFRcnhVeDQ0ZGVmYnNHZVBIaitmaXhZczBidHk0d0xpck9uWHFBREI1OG1SKytlVVhkdTNhUlpreVpVU2h3Wi9BUDhxYnlpWXNyTG9rUS9JaTU3WkZEUnRRVGJ0RWtZOGxrVWpZdjM4LysvYnQ0ODZkTzN6NjlBbGRYVjFNVFUxeGNIREF6TXlzeU1kY3RXb1Z2LzMyRzJ2WHJtWG16SmxBOXNManExZXZDbnh0M2JwMWNYSnlFdjcyOWZVVjhteHlvcXVybStkQ3FwMmRIWjZlbnJSczJaSWJOMjdrV2ZIMzVjc1hoYXlXSDJIVnFsVUtkaUtwcWFrMGJ0eVkyTmhZSWlJaWxJb0NNakl5ME5QVG8xNjllb1NGaFJYcVhPN3U3c3lZTVlNMWE5WXdhOVlzTWpNemVmVG9FVisvZmxYNEp6azVtWThmUHhJZkg4K0hEeC80OE9HRDhOOVhybHpKMTFKbzA2Wk5USjQ4R1VkSFIxYXVYRm0wQzVLRHhNUkU2dFNwUTBwS0NwR1JrVW9mcG4rRTZ0V3I4L1hyVitMajQvTnM4K1RKRTR5TWpLaGF0U3BQbmp3cGxLQkR4dEdqUnhrd1lBQ3RXN2ZteG8wYmN2dDBkSFJRVjFlWHMxbjZ1eEN2ODkvUHc0Y1BhZG15SldscGFlemV2YnZRZVdJL2t4U0poRTFSejNpWThEOGJ4aXl5OXU0MGJ2M1hkMFpFNUY5QzFzRVd1bEsxWW5JL01DcG1HMUFwLy8zVlN4RVJFYXhjdVpJTEZ5NFFGeGVIam80T3JWcTFZdnIwNllJMTZ2Y2dsVXFwVXFVS256NTk0djM3OXo5czVUcDA2RkRPbmozTHMyZlBHRHg0TUNZbUppeGV2RmlobmEydExaczNiMWJJME0zUFhlSGZNaWI4S3poejVndzlldlJndzRZTjJOdmJ5KzE3Ly80OUxWdTJKRDQrbmt1WExpbE1BQ2pqL2Z2M2pCa3pocFl0V3lyOXZIS3lZTUVDbGk1ZGlxdXJLM1BtelBtdS92ZnYzNTlyMTY0cGpBRk9uRGhCbno1OThQZjNMMUpWcS9qZHlBZXBCT2s5TjRnKytyOXRXVmtKYWhhaGVuOWZwMFJFUlA2dFhQQU9xeTZWeU04ZkdROXNRTWx5Ulo4LytpY2dsVXBSVVZFUkxlUy9neTlmdmxDOGVQRjhuOUVsRWdrU2lZVE16RXd5TXpPRkNlM2M0ejhaMnRyYVNoZExDa0oyVEZWVjFSLytMQk1TRW9pT2psYWFQWnlXbG9hcXFtcVJSQzQ1MysrLzJVRWdKU21ONFAwUDVMYXBaYWsxN1d6Yi9ON2YxQ1VSRVpGL09JY2ZyYW1lbWFFcU4yYjRQL2JPUEo2cTdmM2pIOGVRdVJJTnJodWxvZ25kQm1WSWJvTnVLTklvcGVTVzVwRUdFYzBhYUtCQkF4cUZwRFFwcmdwWHM4WXJLVU0wU0tqTXpuSFc3dysvczcrMk16aW4xSzN1ZnI5ZSsxVjc3N1hXV1dlZFphKzExM3FlenpPbzR4aTBWaFlzNi80dDhQRHd3Sll0V3dBQWVucDZpSWlJZ0lHQmdkRDA3OSsvUit2V3Jhbm51SktTRWthUEhvMlFrQkN4bitucDZlbjQ3YmZmTUdEQUFFeWVQQmxPVGs0aXh4RXVsNHRWcTFiaDlldlhDQWtKRVRpdW5UaHhBaTR1TGxpMGFCRTJiTmdnVmoyQU9rVUFMUzB0c1IwK3NyT3owYUZEQjFSVlZhRkZpeGFvcnE2R2pJd01ldmJzaVFNSERqU0pRazlUd3VGd1VGVlZKWEUrWGhnQ1lUZzVPU0VoSVFIanhvMkRtNXRib3lFMS92bm5Iemc1T2VIZ3dZTWkxWSsrbElNSEQxTEtFenlLaW9wdzhPQkJuRDE3RmprNU9TZ3VMa1pOVFExcWEyc2JMVTlLU2dyKy92NVl1SEFoTEN3c2NQMzZkZVRrNUNBb0tBaGJ0bXpCNzcvL2pvaUlDRDQxZytYTGw4UFB6dzk1ZVhuUTB0SkNUVTBOSms2Y2lBc1hMcUNxcWdvYUdocll2bjM3Wnlsdi9OdFUxSlFpSlRjV0paVUY5Uzl2R0crNDJQUGZxbE45dnFzM21LWTBORWhJU01DUUlVTUFBQzFhdEFDTHhVSnhjVEdBT3N1bC9mdjN3OFhGUmV6eUtpc3IwYkZqUnpScjFnd1pHUm1VTEExUHZrVVl0YlcxcUtxcWdwbVpHWktTa3Fqcmd3WU53clZyMS9qU0d4Z1k0TUVEL3JueGt5ZFBZR2hvaUY5Ly9SVTVPVG5ZdVhPblVPdmYvUHg4b2ZGUFBvZkN3a0srK0M4QWNQNzhlZGpZMkdEczJMR0lpSWpndTUrVWxJU0JBd2ZDMjlzYnZyNitqWDRPSVFUZHVuVkRVVkVSY25KeW9LaW9pSnFhR2lncksxUHhZUVFoTFMyTkZpMWFvR1hMbGxCWFY0ZUdoZ2E4dmIzUnAwOGZyRisvSHFXbHBYeDV6cDQ5aS9UMGRKcThtN2lZbVpuQnhzYUdPdCszYngvYzNOenc1NTkvVWpHS0tpc3JKVFptaVlxS291TE1BSFhHSEVwS1NqQTFOY1gxNjllRjVuTnhjVUZJU01obmJmNDZPRGdnT2pvYW9hR2hjSFoycHQzNzNqYkFtWGIrOTZpcHFVSGZ2bjJwWjEyYk5tM3c4T0ZEdEc3ZCtwdldnekUwWUdDUW5LWTJOQWdQRDhlVUtWUEFack1oTFMwTlZWVlZsSlNVVVBkWHIxNE5IeDhma1dYY3ZIbVRrazZ0VDNGeE1mYnYzdzlOVFUxTW5qeFo0cnI1K1BqUUZwaTF0YlZoYkd5TWlJZ0ltSm1aSVMwdERjK2VQZU96amhkbWFHQm5ad2RWVlZXRWhvYlNYdlIrcERuaHQwQ1lvY0dIRHg4d2FOQWdQSGp3QUFjT0hPRHo1S3VQckt3czFZNGZQMzZFa1pFUmNuTnpjZTdjT1l3WU1VSm92ckt5TXVqcTZxS3FxZ3FabVpsaWpVdFhyMTZGdXJvNmV2VG9BVUJ5UXdNdWw0c3JWNjRJOUFSZytrWWpNSVlHREF3TVRjalBabWpBd01BZ0hveWhBUU1EZzZSOGo0WUdBQ2lqTjBtTnhnQjh0a0Y1YVdrcEZRYWhxZUFaQVRCOGZTb3FLdENzV2JQdnptQ1F3K0dBeStYeWhmZ1FCQ0dFWnZESlU3T1VrcElDaThXQ3RMUTBuMUZMZm40K3RMUzB3T0Z3Y1ByMGFZd1pNK1kvWjV6N3ZSc2EvTlNoRTV5Y25MQjgrWEpLcGpVM054ZHVibTY0ZE9rUzVzMmJCMXRiVzJob2FJaFYxcTVkdS9EMjdWc2NPWEtFRnZ2bTc3Ly9GcHFIeldiRDF0WVdjWEZ4ZkZJdEZ5OWU1TFBlTVRjM0Z5aEhYbFZWaFVtVEprRkJRUUhYcmwzRDdObXpzWExsU2d3ZE9oVDYrdnBDUDMvUW9FR0lqWTBWNi9zSll0aXdZVWhOVFJWNjM5cmFHazVPVGxSOGxJYUVoNGNEQUVhT0hDblc1MTI4ZUJGUG56N0Z4bzBib2FoWXR6Z2dKeWVIbzBlUElpc3JDeW9xS3REWDE0ZUtpZ3J1M2J1SDFOUlVCQVVGVVpLR01URXhlUFRvRVR3OFBLamZhTmV1WFNnb0tCRDZtWUlNSkJxanFxcUtabWpBMjRDdWIzVklDTUhidDIrcDgwK2ZQbEh4bGhwYTJSY1ZGYUdxcW9xYUtQQjQ4ZUlGdUZ3dXVuWHJKclF1V1ZsWk9ITGtDSHIzN28xSmt5WUJxRnZZRHdnSXdLaFJvMFJhODcxKy9Scm56cDJEdXJxNnlNVi9RZXphdFF2RnhjWHc4dkw2WnA1eVREdi9leDZKN3U3dWVQandJWVlPSFlwZXZYcGg4K2JOY0hGeHdibHo1LzYxT2pFd01Qdzc3TjI3RjIzYXRNSDY5ZXN4ZHV4WUtDZ29vS2lvQ0t0WHIwWlFVQkI4ZlgweGJOZ3dtSmlZQ0MwakxTME5mbjUrUXUrL2Z2MWE1SDFoTEYrK25IcjJQMzM2RkM5ZnZxUVVubGF2WG8xaHc0Wmg5ZXJWT0hEZ0FHeHRiYWtZeUx3WXd2VWxrcmR0MjRZelo4NWd6cHc1Zk0vZkgzRk8rRFdvcUtpZzVtc05lZi8rUGF5dHJhbk5jRmRYVjdpNnVnb3R5OW5aR2FHaG9RRHF2UFdQSGoyS2dRTUhZc3FVS2JoLy96NjB0TFNFeHU5YnNXSUZzckt5d0dhekJhYVJscGFtZVNUYTJOakF4c2FHbXFkS1FrNU9EcVpNbVlLa3BDVHMyYk1IYm01dXRQdE0zMkJnWUdCZ1lHQmdZR0JnWUdBUUIxNzRBVW40MHZYaHBqWXlBTUFZR1h4RGhLM0IvTnRJRXNwU1NrcEs0dENYUERWMUdSa1pqQjA3VnFLOEROK0duOWJRWU5DZ1FSZzhlRER0bXJhMk5vNGRPd1l0TFMxVVZGUWdQajRlRXlkT2JMU3NrcElTK1BuNW9WZXZYdFFtSTRmREVma0hRUWlCaTRzTDR1TGlNSHYyYkQ0NURnVUZCVnkrZkJucDZlbFVUTFRpNG1KMDZ0U0pyNno1OCtmandZTUgyTE5uRDlxM2I0L2c0R0FZR2hyQzF0WVdOMi9laEpxYW1zQTZTRXRMU3hSWHNDSDFCNjdhMmxwWVdGZ0lUSmVkblkyUWtCRHEzTUhCQVhQbnpzWEpreWZCWXJGdzZOQWgydjM2V0ZoWVVBK0hMVnUyb0ZXclZwZ3padzZBT3NPQm5qMTd3dDdlSHRyYTJ1amV2VHV1WExrQ29NNGI3ZkRodzVnN2R5NzY5dTBMTHBjTFQwOVBaR2RuWTlLa1NWU2NsVWVQSHZFdDBLNVlzUUtob2FFSURBeUVnNE9EeE8yaXBLU0V0TFEwaElXRlVkZjY5KytQNTgrZlkrSENoVkJXVnNhNmRldVFuNTlQM1YreVpBbjgvZjF4K1BCaFBzODhHeHNibkQ5L25tOWpQRE16RXdBb2p6dEJlSHQ3ZzhQaFlOdTJiWlFWMTRjUEg3QnAweWJFeGNVaE5UVlZxSFZYUUVBQWFtcHFNSC8rZkluQ0FGeThlQkdMRmkwQ2w4dUZoWVdGVUVPVHBvQnA1Mi9UenFMWXVIRWpkdTdjaWJadDIrTG8wYU5RVTFORFVsSVN6cDgvRDNkM2Qwcm1pNEdCNGIrQm1aa1pZbUppcURpeEFOQ3FWU3NFQmdiaTZkT25TRWhJd05HalIwVWFHamc3Ty9OSjBmTWs5bi85OVZla3BLUjhsbVZ5L1ZBTDBkSFJBSUNoUTRkUy8vYnUzUnVob2FIdzlQVEVsQ2xUcUhuTnFWT25jT1BHRFVxSm9iS3lFcXRXcmFJTUt1cnpvODRKbTVMUzBsSllXMXREVDA5UFlGemw1OCtmdzlyYUdpOWV2SUM3dTd0SWxZRTllL1lnS3l1TFQ0bkwxTlFVUzVjdXhlYk5tK0hrNUlTSWlJaEc0eWp1MnJWTDRIVmpZK05HNVJnckt5dXhkZXRXNmx4UFQ0L1dCOWxzTm9LQ2d1RHQ3WTNxNm1xc1c3ZU9MM1FCMHpjWUdCZ1lHQmdZR0JnWUdCZ1lHQmdZR0JqK1JhYmZ1NmM5OWVadFV2L0lMU3NuVFkyQmdRRUJRUGJ0MnlkV2VqYzNOOEppc2NpTkd6Y0lJWVRFeE1RUUhSMGRjdTdjT1lIcGEycHFpS3VyS3dGQVJvMGFSZGhzdHNCMDQ4ZVBKeDA2ZEtET0ZSVVZ5Y3laTTJscDFxeFpRd0NRS1ZPbTBLNWZ2WHFWeU1yS2tnRURCcERpNG1MYXZieThQQUtBREI0OFdLenZKd3hUVTFNQ2dCUVdGaElPaDBOMGRYV0pycTR1YWQyNk5RRkFORFEwcUd2MUR4OGZIM0x3NEVFQ29ORmp6cHc1aEJCQzR1UGpDUUN5YmRzMlFnZ2hoWVdGUkVWRmhmVHMyWk53dVZ5eWRldFdBb0JFUjBkVDkyVmtaSWlycXlzaGhKRFEwRkFDZ0d6ZXZGbmtkeW9wS1NIS3lzcWtkZXZXcEtxcTZyUGI1c1NKRTBLL1U2dFdyZmpTejVvMWl3QWdDUWtKZlBlR0RCbENBSkQzNzk4VFFnaHAzNzQ5YWQ2OE9WRlFVQ0FBaUtLaUltbmV2RGwxQkFjSEUwSUl1WFhyRnBHU2tpS09qbzU4WlM1YXRJZ0FJQWNPSEJEYURpb3FLa1JGUllXdi8vQlFVbElpelpzM3AxMTcvUGd4VVZWVkpRQ0lqOGFsb1NzQUFDQUFTVVJCVkkrUDZFWnFBcGgyL2pidExJemR1M2NUQUtSWnMyYms2dFdyMVBYczdHenFPZURoNGZITjZsUEI0WkN0VHpOb1k0VHp6VnRIdjlhWXhNRHdNMEFpZWpldlBXVkM2aC9jZDNlL3l0L29saTFiQ0FCaVpXVWxjVjVQVDA4Q2dQajcremRKWFhyMzdrMlVsSlJvMXk1ZXZFaWlvcUw0MHM2Y09aTUFvTTZuVFp0R0FKQlRwMDd4cGYzUjVvUmZDeE1URXlJdExVMHlNakxJeFlzWENRQ3lhOWN1RWhVVlJabzNiMDZhTld0R1RwMDZSVDU4K0NEd083UFpiR3JNTmpFeEVUZ25xNnlzSklhR2hzVEx5NHQ4K1BDQnJGNjlXcXhqMmJKbFpObXlaZFQ1L3YzN2FlVXFLU21SOGVQSFUrZWpSbzNpbTJNNE9EaVEyTmhZQW9ETW5qMmJkTzdjbVFBZ3ZYdjNKZzhlUEJEWUpremZFSU5hRHFtOXQ1bjJQS3FOR3ZEOXhvNWlZR0Q0cmtrNGNFLzd5cjdicFA3eHFiRHAxNDhZR0JpK0x5bytWWkdHZi90LzdiMW4rRzgva3hnWUdMNWZUdjJ6VmZ2a0EzOVMveWdvZmZsdlA4NFlHQmdZeEthOCtoTzUvT3dZYWZBc1c5LzRFL0RiOE5NcUdvaWlxcW9LZ0hpeUxqZHYza1J3Y0REYzNOeGdiR3dNTnBzTkR3OFA1T2ZuUTFOVGt5OTlZV0VoeG93WmcrdlhyMlBnd0lHSWlJZ1E2c24wOXUxYnlzdXJxcW9LRlJVVmFOV3FGWFYvM2JwMThQYjJocW1wS2ZidDIwZkxhMkZoZ1gzNzltSDY5T2t3TnpmSGhRc1gwTDU5ZTZIZm82S2lBcHMzYjI3MCszcDRlQWlVWUpHV2xzYno1ODhCQUVlT0hNR1VLVk93ZnYxNlBtOHVvTTU3aXlmUnVuZnZYc3FyQzZpVFE5YlQwNE9qb3lQMjdkc0hPVGs1MU5iV3d0M2RIZTNidDZmVUREWnYzb3pTMGxMNCsvdmo0OGVQbURoeElwS1RrOUcrZlh0OCtQQUJNakl5V0w1OE9RWU1HSUIzNzk1aDFhcFZNRFEwaEl1TEN6NTgrSUJtelpyUlpISjU3TjI3RjJWbFpWaXlaQW11WExtQzVPVGtSdHVrUHU3dTdtalZxaFhHalJ2SDU0MFpFeE9EaVJNbnd0TFNraThmcjg4SmF0dWFtaG9Bb0NSMkJ3d1lnTEt5TXR5NmRRdVZsWlZVZWUvZXZjUHQyN2ZCWnJOUlcxdUxXYk5tUVVWRmhlYUJ4MlBWcWxVSUNRbkI4dVhMNGVEZ1FQTThCWUQxNjllanRMUVVwcWFtQXVWM0JaR2Jtd3NiR3h0OCt2UUpqbzZPOFBiMkZwcDIxNjVkbEdSMWZROVRTV0hhV1hRN2Z5MElJVmkzYmgxV3IxNE5XVmxaUkVWRjBSUk5kSFIwa0pDUUFFdExTMnpldkJubDVlWHc5L2NYS3c0VEF3UER6NCtrei8zeThuTHMyYk1IcXFxcW1EUnBFcFl2WHk1Ui9sNjlldEZDMDl5L2Z4OTM3OTZGa3BJU0xkM3c0Y01iTFNzd01CQWhJU0ZZdkhneFJvOGVUYnYzbzg4Sk16TXpFUkFRZ0JFalJ0QkNRSDBPSzFhc2dLMnRMZGF1WFV1YjU2V2twRUJKU1FseGNYRXdNRERBd0lFRDBhSkZDMFJGUlZIOTRzV0xGM0IyZGtaS1Nnb3NMUzF4NXN3WldwZ0JIdkx5OHJoNzl5NGxKY2xUbkdnTVB6OC9iTjI2RlVlT0hCSHJOd2ZxVkRseWN2NFhzbE5HUmdieDhmRUFnTjI3ZDBOWFZ4ZkhqaDNEeElrVEJhcHQvT2g5ZzRHQmdZR0JnWUdCZ1lHQmdZR0JnWUdCNFlmbld5Z2EzTGh4Z3dBZ1dscGFqWHEwbDVlWGt5NWR1cEEyYmRxUWQrL2VrVStmUGxIZWVzdVdMZU5MZitiTUdmTHJyNzhTQUVSR1JvYkl5TWdRTnpjMzh2cjFhNEhsNit2ckV4c2JHMExJLzFRSXRtM2JSc3JLeW9pam95TUJRUHIxNjBjK2Z2d290STdCd2NGRVNrcUtxS3FxVWg3WWdoUU5DZ3NMeFZJWUtDd3NwUExVVnpTb1QxaFlHQUZBRGgwNkpMQk91M2J0b3NwYnQyNGQ3ZDd0MjdjSkFPTHA2VWxkNDZrZjJOcmFrcDA3ZDVMTm16Y1RSVVZGWW05dlR3Z2hZdFc3NGNGVFNxaFBjWEV4YWRteUpXblpzaVVwTGk0bUN4WXNrTGpjek14TWdkKzV2THljYUd0ckV3VUZCWktUazhOM2YrTEVpUVNBUUM4NFkyTmpBb0RQazAxZlg1L282T2hRNTBlT0hDRUFTRlJVRk9WSjcrenNUTTZmUDArT0h6OU85dXpaUS96OC9NaktsU3ZKdkhuelNLZE9uUWdBc256NWNscTVtWm1aUkU1T2pnQWdwcWFtQXI4UElYUlAreWRQbnBCZmZ2bUZBQ0FqUjQ0VTZuVkhDQ0gzN3QyajJtdk5talZDMDMwT1REdC9mY3JLeXNpWU1XTUlBQ0lyS3l2UW81ZEhXbG9hVVZOVEl3Q0lrWkVSK2VlZmY3NXEzUmhGQXdZR3lmbVdpZ2FqUjQvbUcrUEZZZlhxMVpTQ1MwbEppY1JqODZSSmsyamwvZm5ubndRQVVWSlNJamR2M2lTN2R1MmlqZzhmUHBDc3JDeHkrdlJwNnJDeXNpSkFuZEtWckt3czBkRFFJSkdSa2RUOUd6ZHUvTEJ6d3ZxTUhEbVNVcW41MHZHRnkrVVNQVDA5SWkwdFRYYnUzRWtwR25BNEhGSlFVRUNsMjdseko1R1JrU0U5ZS9Za21abVpaTzNhdFVSUlVaSEl5TWlRbFN0WEVnNkhJOUhuWHI1OG1Rd2ZQcHhTSjJwSVdWa1owZERRSUVwS1NyUjYxRWVRb29FZ2xTU2Vvb0c3dXp1cHFhbWgzU3N1TGlacjE2NGxyMTY5K2luNnhqZURVVFJnWUdCb1FyNjFvc0dOR3pmSXpKa3pQMXNaa2NQaDhJMi9YQzZYaElhR2ttdlhyZ25ObDVlWFI3aGM3bWQ5NXVkU1dGaElqaDgvL2xsNXAwNmRTdjc4ODg4bXJ0R1BRM0Z4Y1pPUHRXdlhyaVY2ZW5va1BqNWU0cnlWbFpWODEzSnpjNG1QajQvUWZzWGxja2xlWHA3RW4vV3RZQlFOR0JnWUpJVlJOR0JnWVBqUllSUU52Z000SEE1ZXZYcUY4K2ZQdzl2Ykc4ckt5Z2dORFJYb1BWV2Y5UFIwUEh2MkRBQm84V1gxOWZWcFhsWHA2ZWxZdEdnUjR1TGlvS2lvaUFNSERtRG8wS0ZZdW5RcDl1N2RpOE9IRDJQUm9rVll2bnc1bEpXVnFYeHYzNzZsWWhnWEZSVUJxUE9vbWpGakJvNGZQNDdCZ3dmRDN0NGV1M2Z2RmxuUGRldldZZDI2ZFFnSkNjSFVxVk5GcGgwL2Zqd09IRGpBZDkzVjFSVW5UNTRVbVpjSGg4TUJBSUh0bDVlWGg1VXJWNko5Ky9aNC9mbzE4dkx5YVBkZnZYb0ZBTFJZdkNvcUtnRHFZdEtucEtUZzQ4ZVBrSmVYeC9idDJ3RUFrWkdSQUlDNHVEZ2NPSEFBd2NIQmpYcUhDNHBkdTJiTkdwU1VsR0RUcGsxbzJiSWxObTdjMktoM1hFRkJBUndjSFBEa3lST1ltWm1oWGJ0MkF0T3RYTGtTdWJtNTJMUnBFN1MxdFhIOStuV1ltNXRUWG04ZlAzNEVBTnJ2ejZPNnVob3NGb3ZteVZaUlVZRm56NTdCM3Q2ZXV2YjI3VnNBUUZwYUdnSUNBZ0FBWVdGaENBc0w0eXV6V2JObWFOR2lCZVRsNWJGejUwNHNYTGlRaW0yOGFORWl5cnRmSEc3Y3VBRnJhMnNVRnhkajFLaFJPSG55cE1oNHcrM2J0NGVtcGlZS0N3dlJwMDhmc1Q5SEhKaDIvcnJjdW5VTDA2ZFB4K1BIajZHaG9ZR29xQ2dNSERpUXVyOTA2VktVbFpWaDI3WnRVRkpTZ3BHUkVlN2N1WVBSbzBmai92Mzc2TjI3TjVZdVhZcEZpeGFKcmVEQXdNRHdjM0QvL24zRXhNUUFBSnljbk1UTzkrYk5HMnpkdWhVYUdocFl2SGd4bEpXVlVWSlMwbWkrNE9CZ0xGKytITEt5c2hnMWFoUjEvZjM3OXpoKy9EaDFmdUhDQmZqNitsTG53NGNQeDZWTGx6QnYzankrTW1mT25BbWd6dHQ4N05peDFQVlJvMGJCeTh2cmg1d1R5c3JLVXZjR0RCaUFzMmZQb20vZnZsODh2a2hKU2NIRHd3T0ZoWVhRMGRHaHJrdExTOVBhWjk2OGVaQ1hsOGVNR1RQUXVYTm5BSUNscFNXMmI5OE9Bd01Edm5KWHIxNk5iZHUyVWVjbUppYTRmUGt5ZFo2ZW5vNjR1RGowN2RzWFo4NmNRYytlUFduNUF3TURVVmhZaUpVclY5THE4U1dZbUpqUTJoRUE4dlB6NGVYbEJSa1pHUXdkT3ZTSDd4c01EQXdNREtMaGNybFlzR0FCYnQ2OGlmTHljaHc1Y2tTaS9COCtmSUMxdFRVTURRMXB6K3ZYcjE5ajNyeDVhTm15SlI0OWVnUlZWVlZhdnRldlg2TmZ2MzR3TWpMQ3laTW5xYldUcjgyTUdUTVFFeE1EV1ZsWmpCa3pScUs4Rnk5ZWhMeThmS1BwQ2dzTGtaYVdoclMwTk55N2R3K2VucDRBUUp2SGlVSlRVeFB6NTgrWHFHNmZ3NGNQSDJpcVIvWHAyclVyMzdyWXpKa3pFUmtaQ1FVRkJZbm14S0o0Ky9ZdE1qSXlVRnBhS2xHK3c0Y1BZOW15WmJoMjdScTZkT2xDWGQreFl3ZjgvZjNSdkhsekxGeTRrQytmajQ4UEFnSUNFQm9heXFmd3hjREF3TUR3YzdKanh3N0V4c1lpSkNTRXRtL3pyWWlOallXaW9pSUdEeDVNdTE1V1ZnWkxTMHRNbmp5NXljZjk4dkp5REJreUJNT0dEYU90RzlYSHc4TURiRGFiMmlPUWhLQ2dJQXdlUEpoUy9tNkluNThmMnJWcmh5bFRwa2hVN3JGangxQlNVb0p4NDhZSlhmZnc5ZldGbHBZV0prK2VMSllDY1hKeU1nSURBN0ZvMFNJWUd4dUxUT3ZwNlluaTRtTHMyYk5IclBwKzdYYitIaEhXbnhtK0VVMnRhSkNhbXNybjllYm82Q2pVSzcwaHRiVzFaTUdDQmNUTHk0dHMzYnFWdEd2WGpraExTNU1iTjI0UU5wdE5vcU9qeWJCaHc0aVVsQlRsa1orZG5VMHI0K3JWcThUQXdJQUFJTzNhdFNOaFlXR0V5K1dTcXFvcW1oZDBmSHc4QVVCaVkyUEpxMWV2eUpJbFMwaE5UUTJsS2lEcWlJMk5KWGZ1M0tFc2prVXBHalQwK3VNeGFkSWtzUlVOOXU3ZFM4Vmduak5uRHUzWXRHa1RrWktTSWhjdlhpU2RPM2NtL2Z2M3ArWDE4ZkVoQUdnVysxVlZWYVNrcElRUVFraHljaktSa3BJaWZuNStoSkE2UzJvMm0wM1liRFpadTNZdEFVREYreFYxTlBTUWUvandJZVZkWGxGUjBmaVAvLzk1dExXMUtZLzI2dXBxZ2VrdVhMaEFwS1NrU1AvKy9RbUh3eUUzYnR3Z0xCYUx1THE2VW1sTVRFd0V0aVVoZFo1cWlvcUt0R3U4dnJ0NTgyYnFHaStXOFpzM2I4alFvVVBKckZtemlKK2ZId2tORFNVWEwxNGtkKzdjSWJtNXVhU3NySXpLNCt2clN3Q1FlZlBtRVVJSUNRa0pJUUJJbHk1ZHhQSzBsNVdWSlVwS1NnUUFtVDU5dXRpZWg1V1ZsVTBlQy9pLzNzNFBIandnVmxaV1RYNEVCUVdSVDU4K2tmbno1eE1XaTBVQUVFTkRRNEdLRWExYXRSTFl2aFVWRldUcTFLblVNMGxGUllWNGVubzJ1ZWNObzJqQXdDQTUzMExSSURNemsvTFFiaGdqdmpFbVRKaEFBQkFQRHcreDBuTTRIT0x1N2s0QUVIVjFkWktVbEVTN3o3dlhwMDhmb3FTa1JFcExTOG1iTjIvSWhnMGJLR1dpOHZKeTh1Yk5HK3JZc21VTGtaYVdKZ01HRENEUG56K24zWHZ6NWcwcEtTbjVZZWVFRFNrb0tKQllSYUF4TGw2OFNDa2E4TWpOelNYNzkrOG5nd2NQSml3V2k3QllMR0p0YlUydVhyMUtDS21iSjJSbVpwS2lvaUphV1VlUEhpVU9EZzdFd2NHQnlNbkpDUncvSXlJaWlMeThQRkZXVmlZeE1USFU5WC8rK1ljb0tpb1NOVFUxYWw0cENIRVVEY3JLeWloRmc5T25UL09WY2ZyMGFRS0FSRWRIL3pSOTQ1dkFLQm93TURBMElVMnRhRkJhV2lyeWVQandJVkZXVmlhdFc3Y21hV2xwSXRNS1VpNndzN01qQUVoUVVCRHQzdjc5K3drQU1ubnlaTnIxcXFvcVNwVnYwcVJKQXQrdDlQVDBpSzZ1N2hjZkRjZTY3T3hzMHFKRkM2S29xRWdlUFhva1VUdTJhZE9HYUd0cjgxMi9mZnMyc2JhMkpqMTc5aVNxcXFxME1VcFZWWlVjT0hDQW5EaHhnZ0FnOHZMeVJFbEpTZWdoSlNWRkRBME5KYXJYNThLcms2QWpQVDJkTDMxT1RnNVJWVlVsS2lvcVlxODlOc2FjT1hPRXprbEVjZVBHRFNJbkowZTZkT2xDbXh1Vmw1ZVR6cDA3RTNsNWVmTGt5Uk5hbnVqb2FDSWxKVVdVbFpYSjNidjg3d3hCUVVGTjB1Y3NMUzAvcnpFSW8yakF3TUFnT1Y5TDBlRGR1M2NrTGk2T2JOcTBpWXdiTjQ0OGVQQ0FQSGp3Z0N4YnRreXNZOGVPSFY5Y2g2Wmk1c3laUXNjMllWUlZWZkd0bnpSMkNGT0dhdGFzR2RIVDArTzdIaEFRUUFDUWMrZk9mZlozRThiU3BVc0pBT0x2N3k4MGpaNmVuc0I1emR1M2I4bml4WXRKZm42K3dIelBuejhuQU1qY3VYT0ZsdDJtVFJ0aVpXVWxjYjI3ZE9sQ1dDd1czN29DanpkdjNoQVdpMFU2ZE9nZzl0bzhUK0U1TWpLUzcxN0RmUUJEUTBPQnFwRENhT3AyZnZIaUJURTJOaWF4c2JHTmZuWmNYQnlSbHBhbTlocEY4UzM2ODVmd3ZTc2FmRmMwdGFGQldsb2EwZFhWSlRvNk9rUkZSWVdTS0RVek15UDM3dDJUcUt6ZHUzY1RBTVRiMjVzUVFzaGZmLzFGTFJqKy92dnY1UHIxNjBMenN0bHNzbTdkT3RLc1dUTWlKeWRISGoxNlJISnljZ2dBTW1yVUtMSnIxeTdpNnVwS0FKQ0ZDeGVTeE1SRUttOUZSUVh0aGZYRGh3OThMN0VORjR5L3RxSEJqaDA3aEw1b3hjVEVVSEp1dHJhMlJFRkJnZmFTYld0clMyUmxaUVZ1OWxkWFY1UHUzYnNUSXlNaktnOXZNSkgwcVArd3E2bXBJVVpHUnRROWNUaDQ4Q0JSVUZBZ01qSXlaT3ZXclVMVFpXUmtVSnV2SjA2Y0lEVTFOYVJuejU1RVJrYUczTGx6aDByWHJWczNBb0JQZXBjUVFqcDA2RURVMU5SbzEzamhKNUtUazZscnBxYW1SRXRMUzZ6Njgzai8vajB4TnpjbnAwK2ZKcm01dVVSVlZaVW9LaXFTbEpRVWtSdmdGUlVWUkVGQmdmcWJFZFVHM3dLbW5RbEpURXo4ckwrRnhvNDVjK1pRMHN2UzB0Sms2ZEtsQXVVVkNSRnVhTURqd29VTFZDZ0pGeGNYaWRwUUhCaERBd1lHeWZuYWhnWUpDUWxFWFYyZEFDQ0RCZzBTMjVpUGtMb05ZL3ovczJqMTZ0V05wbi85K2pVWk5HZ1FBVUI2OWVwRnNyS3lhUGNMQ2dxSW9xSWljWEJ3SUhQbXpDRktTa3JVUGQ3enZ2NkNMNXZOcHNJb09UZzRpRjMzSDJsTytDMm9iMmh3NjlZdDByRmpSK3AzMWRmWEp6NCtQbnd2d0VsSlNRUVFIV2FqVmF0V1FzZlBwS1FrMHJKbFM4SmlzY2ltVFp0SVpXVWx0VkV2Nk1XNFB2VU5EU29ySzhuUW9VT0prcElTV2JGaUJiRzJ0aVphV2xxa1c3ZHU1TktsU3dRQUNRME41U3VEWjlDU2taRkJ1ODcwalVaZ0RBMFlHQmlha0tZME5DZ3RMVzNTZDZ3VEowN3dmY2FuVDU5SXg0NGRpWXlNREVsSVNLRGRHemh3SUFGQXpwNDlTMTNqR1hJUEdUSkU0UHN0SVlRMGI5NWM1SVo4WTRlc3JLelErb2FIaHhNQXBHdlhyalFqKzhZUVptaFFVRkJBdW5mdlRrYU1HRUdjbkp3SVVHZGtuNVdWUlMyQzh6YjFHeHZMZFhWMXY3bWhnWWVIQnpseDRnUTVjZUlFNmRteko1R1NraUk1T1RrQ0RVMENBd09Ka3BJU09YcjBxTUQ3d241UFlYeXVvUUVoaEFRR0JoSUFaT2pRb2JTNVFFSkNBZ0ZBZXZmdVRiWC9vMGVQaUxLeU1wR1ZsU1Z4Y1hFQ3kvUHo4L3VpUHNkenNQaVN4WGZHMElDQmdVRlNtc3JRNEVjMW1uTjNkK2R6Rm0xNGRPL2VuZG83YWl6dGloVXJDQ0dFUkVaR1NqeEhpbzJOSmVYbDVTUTdPNXNXL2svUXhteGVYaDVwMGFJRmtaS1NJc09HRFJQb1FCY1dGa1p5YzNNYkhYc2FqcUhKeWNsRVdscWFEQmt5aEhDNVhNTGhjRWhBUUFEZkhLM2hCbmhSVVJGWnVYSWx6V0ZRRVA3Ky9nUUErZXV2djRUK0xwOWphTUFMQzI5blp5YzBUVkJRRUcxZFFoeEVHUnAwN2RxVmRPblNoWnBIU0dKbzhEWGErZm56NTZSVnExWkVTVWxKb0ZGa2ZYanJWUnMzYm15MHJsKzdQMzhwMzd1aHdVOGRPc0hJeUFqUG56K256cDg5ZTRhZE8zY2lLQ2dJeHNiR2lJK1BwOG1DQytQSmt5ZFlzbVFKQmd3WUFDOHZMd0Ixc3E5aFlXRXdNakxpazIxdGlJeU1ERHc5UFRGbXpCZzhlZklFUFhyMHdNMmJOd0VBWjg2Y3daa3paNmkwMjdkdkI0ZkR3YUJCZ3dBQWhCQW9LeXVEdytHZ1g3OSs2Tk9uRDRLRGc2bjA1ODZkdytYTGw3RjQ4V0thZE8zWHBLeXNEQUFRSHg5UFNhbnMyN2NQUzVjdWhaS1NFaVVKTW1EQUFNVEd4aUlsSlFVV0ZoYW9xcXJDMWF0WDBhdFhMeWdvS1BDVjYrM3RqWXlNRE55OGVaT1M5QjB4WWdUYXRtMExBUER5OG9LVWxCVFdyRm5UYUIzcnk5ZDVlWG5oL3YzN1luKy9rSkFRVEo4K0hXM2J0a1ZFUkFUTXpjMEZwbnZ6NWcyR0R4OU95ZGg2ZUhqZzBxVkxlUFRvRVRaczJJRGV2WHRUYWQrK2ZZdVdMVnNLbEttdHJLemtrOXRMU2txQ2dvSUMrdmJ0Q3dDb3FhbkIvZnYzSlpaYmFkV3FGYTVmdnc2Z0xnVEZwMCtmc0h2M2JwcHNYa1BpNCtNeGMrWk1WRlpXUWxaV0ZsZXVYSUdGaFlWRW45dVVNTzFjeDIrLy9ZYlUxRlNKNmlVT2JkdTJSVzF0TFo0OWU0YkF3TUJHNVpGRThjY2ZmK0R4NDhjSUNBakE5T25UbTdDV0RBd00zeHVFRUt4ZHV4WnIxcXhCYlcwdG5KeWNzSC8vZnJHa2NvRTY2ZmxaczJaSjlKbjkrL2ZIeTVjdjRlTGlncUNnSUlHZlJRakJoZzBic0hQblRwRmxwYVdsd2MzTkRiZHUzUUpRSi9Pcm9hSEJsNjZvcUlnMmRqQnpRbjRlUG54SS9iOVhyMTdvMDZjUFpzeVlBV3RyYS9UbzBlT3JmS2FabVJtU2s1TXhmUGh3TEYrK0hNSEJ3Y2pLeW9LcnE2dEFpV2N1bDR2cjE2L2orZlBuWUxQWlNFeE1ST2ZPblpHVmxRVXVsd3NBMkxoeEk1U1VsS0NucDRlQkF3ZENYMThmVWxKUzhQYjJSbVptSmhYT0lEczdHNGNPSGNKdnYvMUdHK2VadnNIQXdNRHc0Nk9qb3dNcks2dlB6di9nd1FQY3VIRkQ0RDBWRlJVY1Bud1lDeFlzb01MdDhRZ0tDc0s1Yytjd2JOZ3dBSFhqbG95TURIcjE2b1hvNkdpaDRXNCtmUGd5VzYxWnMyWmg3OTY5QWlWMXg0OGZqK2pvYUp3NWN3YlhyMStIcHFZbVFrSkNHaTJ6dExRVUZSVVZORW4rMzM3N0RWT21UTUhqeDQ4QkFEazVPVGg2OUNnNmRlcUVEaDA2Zk5GMytGYVltNXZEeHNZR0hBNEhibTV1Nk5PbkQ1WXNXWUpUcDA0SnpTTXNkTUxHalJ1eGZQbHkyalZYVjFjOGYvNGNseTlmRmt2aVdGem16Sm1EdUxnNDlPdlhqM2I5OTk5L3g0WU5HekI4K0hBcUZHVjFkVFVVRlJXeGUvZHVxaTgyeE1QREF4NGVIcDlkbjRLQ0FyUnQyN1pKdnlNREF3UER0Nko5Ky9iSXljbUJ0clkyREEwTmNmVG9VVXlmUGgyZW5wN1EwZEdCbEpRVXdzUERBUUJIamh3UkdYNUlVTmpucjhYeDQ4Y2JuVE5VVjFjREFFNmZQazJOQzhKbzA2WU5ObXpZQUFNREEyelpzb1c2ZnZmdVhZU0hoNk43OSs1Q3czdDM2OVlORnk1Y3dOaXhZeEVRRUNBd2hBOVF0LzgwZXZSb1ZGUlVZT1RJa1FDQWE5ZXVnY1BoME5idFpXUmt3T1Z5VVY1ZURrdExTNHdZTVlKV3pwTW5UeEFhR2txRkFnZUE0dUppVEo0OEdlcnE2amg4K0RDa3BLUlFVRkFBSHg4ZktDb3E0djc5KzN3aENUSXlNckJqeHc2RWhZV2hvcUlDSFRwMHdMSmx5NFIreitqb2FHaG9hSWkxOXlnT3ZQMDQzbnYrOU9uVHFXdEEzVjRZYjc3SW02OVpXbG9pUHo5ZllIbS8vUEpMbzc4ekFMeDc5dzdwNmVrWVBIZ3dwS1dsSmFyejEycG5YVjFkbkRwMUNrT0hEb1dOalExdTNib0ZMUzB0aWVvbWlLL1puLzhML05TR0JnM3AwcVVMQWdNREFkUzl5QzFmdmh4Ly8vMjN5RHp2M3IyRHJhMHRGQlFVRUI0ZURoa1pHVlJVVkNBakl3T09qbzdZdm4wN0xaYXNLQ1pQbmt6Rk4rdmR1emRmRE9MYTJscW9xNnRUQytkVHBreEJTa29LWHJ4NFFXMjgxNDlUQzlURlhJdU1qTVNpUll2RXFrTlR3QnVZdExTMHFFWFgydHBhQUlDU2toS1Y3dmZmZndkUU4wQlpXRmpnd29VTEtDMHRGUmpqN2VMRmk5aThlVE84dkx4Z2FHaUkzTnhjWkdWbFFVZEhCeE1tVEVCTlRRMWNYRnpnNk9pSUNSTW1pRjNYa3lkUHdzL1BEMjNhdElHbXBpYlMwdElBMU1Wd0ZrWmVYaDZBdWo3U3RXdFh2clJ5Y25KNC8vNDloZzRkaXV6c2JKaWFtaUlsSlFYNStma0lDd3VEcnE0dTdjWHI0OGVQS0M0dVJxOWV2UVIrWG5WMU5WODgrK1RrWlB6MjIyL1V5MWRTVWhMS3k4dXBOdDI3ZDYvWUQ2Ni8vdm9MSmlZbXNMZTN4NHdaTXpCcjFpeUIzejhuSndlclZxM0NzV1BIcUd1S2lvci9xcEZCVmxZVzA4Ny9qNnFxS3ZyMzd5OVdYVDZIMjdkdk4wazV6Wm8xNDFzMFlXQmcrTG1vckt5RW82TWpZbUppb0tpb2lPM2J0K1BQUC8rVUtMK2RuUjJLaW9vd2ZQaHdYTHAwQ1FCUVVWR0Jpb29Lb2ZtS2lvcGdiR3dNUHo4L2xKV1YwVjZxQUVCTlRRMm5UcDBTYWVSVlVWR0JCUXNXSUNnb2lESWdtREZqQm1Wd3h1UDgrZk9JaVlrQklZUzZ4c3dKK1ltS2lzS0tGU3VvODNQbnprRkRRd041ZVhuWXUzZXYwSHh2M3J3QkFNVEZ4Vkh6U24xOWZjeWRPMWZzeis3V3JSdFNVMVBSdDI5ZlpHVmxvVm16WmxpL1hyQXhONHZGd3JoeDQxQllXQWlncmgvbzZPaGc0TUNCNk5hdEc3cDE2NGF1WGJ0Q1cxdWI5cklkRkJTRVhidDJZZGV1WGRSY3Qzbno1ckN6czZQOTFremZZR0JnWVBnNU1EUTBGRGwrTmNiV3JWdjVEQTBhcmwvbzZ1cGk3ZHExQXZNN096dlR6dHUxYThjM3h3b0xDK016b0FlQTE2OWZRMU5UVTZMNjhoYmRoVzM2N3Q2OUc2dFhyMGEzYnQwUUZSV0ZIVHQyaUYxMi9iVGp4NCtYT1A3dzk4ck5temZ4OGVOSGpCbzFDbTNidHFVY1k1NCtmWXFFaEFRTUdqUUkzYnQzRjFsR2ZXY0pIbmZ1M01HREJ3OG9BOGd2SVNvcUNsRlJVZFM1Z29JQ0hqOStqRW1USnZHbGZmRGdBVi9kenA4L2ovUG56MVBYYkcxdEJlWjk5KzRkMU5UVXFQbUhPRFRXNXhnWUdCaStaMXEzYnYxREdzMEoyMnl1ajV1YkcvYnQyNGU3ZCs5Q1gxOWZySEs3ZE9tQ3BVdVhVdWZHeHNaZ3NWZzRlUEFnNWNoV1VGREFaMkI1Nzk2OVJzdTJ0N2ZIN2R1M3NXZlBIcmk1dVFFQWV2VG9BVGs1T2NURXhORFM1dVRrQUFENjlldEhxdzhBeE1URUlEUTBsRG92S3l1RHJhMHQ4dkx5RUI4ZmozYnQyZ0VBTkRVMXNXM2JOcmk2dXNMWjJSa1hMbHlnMWdieTgvUFJ0V3RYRUVMUXUzZHZMRnk0RUJNbVRFQjVlYm5BTVRBakl3UEp5Y2xZdUhBaDJHdzJLaXNyQlg1SFFnaHFhMnY1MXJaNHlNaklVTy85S2lvcXRIdTJ0cmEwYzU0UjQ4T0hEM0huemgwQWRZWUd3aWd0TGFYMjllcHo5dXhadkgvL25tcnoyTmhZQU1EdzRjT0ZsaVdJcjkzT0ZoWVcyTHQzTDZaUG40NEpFeVlnT1RsWm92b0o0bXYyNS84Qy95bERBeDRUSmt4QVVGQVFidDI2QlM2WEN4YUxKVEJkYlcwdGJHeHNrSjJkRFFNREEweWJOZzNQbno5SFhsNGU1T1hsVVZGUmdlVGtaRnk1Y29XV3I3eThIQ3dXaTg5cjM4VEVoTEs0a3BHUlFZc1dMV2ozZVl2cnZIeTZ1cm80Y3VRSTd0eTVnejU5K21EUW9FRUlDQWhBWm1ZbU9uZnVqT3JxYWx5NmRBa0RCZ3dRZTBDN2UvZXV3STNUdTNmdmlwVWZxSHVaQU9xOHVIbndIb2oxRFEzNjllc0hiVzF0SER0MkRCczJiRUJnWUNCWUxCYWZWWGRaV1JrbVRKZ0FRZ2pDd3NLd2NlTkdzTmxzQUhXR0FoMDZkTUN0VzdkUVdWbUp3NGNQVTVhQmdtalRwZzFldkhnQm9NNjdmZHEwYVpDVGswTjBkRFEyYk5pQXRMUTBsSldWQ2ZSYWJJaURnNFBBNjFaV1ZqQXlNa0pXVmhaOGZYM1JwVXNYcEtTa1lOT21UUWdORFVWNmVqckdqaDJMME5CUXFLcXFVdDZTZ2w0bWdicmZ2ZjZDQUp2TlJ1dldyWkdTa29MRml4ZGp5NVl0MUhlMnNiRUJVUGR5VmwxZERRY0hCNkVXVzJscGFiaCsvVHIxb2lvakk0TjkrL2J4cFNzdUxvYVhseGYyNzk4UE5wc05Bd01EYk4yNkZmYjI5bzIyMGRlRzU2SEl0RE1EQXdQRDkwRnRiUzNzN2UwUkZ4ZUh6cDA3NC9UcDA0MHVwalprNWNxVnVIdjNMa2FPSEFsUFQwL0swTURiMjd2UnpkaWJOMjhLSGNOVFUxUHh4eDkvaU13dkl5T0R1TGc0V0Z0Ylk4bVNKYkN3c0lDbHBTWGZKc0RidDI5cEw2OC80NXp3UzdsOCtUSW1UWm9FR1JrWjFOVFVBS2d6V3F2L0VpOE0zcGo1NE1FRHBLZW5BNmg3Q1piRTBBQ28yMnpoR1MxVVYxZkQxdFlXNTgrZmg3cTZPbC9hd01CQUtDb3Fva2VQSG53R0JjS1lOV3RXbzhvYlROOWdZR0JnWUJERnlaTW5JUzB0TGJicWt6Q3FxcXBRVzF1TEF3Y084QmthbkR4NUVvNk9qckN6czhQaXhZdGhhbW9xVnBtTmJmcTJhdFdLV3ZleG1YdXgwd0FBSUFCSlJFRlV0N2RIYVdscG8yWHE2dXBDWGw0ZVQ1NDhvYTdKeXNxaXFLaUlNcDU3OWVvVmdEb2pVcDRLcVpxYUdwVStQRHhjcENwbGNYR3h3TVh4YjBGY1hCd0F3TTdPampZSERna0pRVUpDQWh3ZEhTVXl3SldFcXFvcXNUWWpIajkrakpNblQwSkJRVUhvZXFjNGNMbGNWRlpXUWt0TGk4L1FnTTFtWTlpd1lTZ3BLY0c4ZWZNd1k4WU1xS3FxTmxvbVkyakF3TURBOE8veDhlTkg2djI1SVR3SGdPenNiS0g1TzNUb0lORFlFUUJDUTBOeDY5WXR6SjQ5bTlxVVBYWHFGQ1pObW9TREJ3OEtORmdUaGF1cksweE5UYWtOYjZET3FMS2hrNGdrY0xsYzlPL2ZIMCtlUElHbHBTVWVQbnlJcTFldm9xaW9DSVdGaFNnc0xJU1VsQlF1WGJxRTRPQmd6Snc1azhvN2J0dzR6SjgvSHlZbUp0UzE4UEJ3K1ByNjR2VHAwelNGNEFNSERnQUFwazJiQmljbko1SHFSL0h4OFh4R0JEd0dEeDZNK1BoNDZyeHQyN1lZTldvVUxjM0xseTl4OGVKRjZweTNwdWJpNGlKdzdlemd3WU40Ly80OU5RN2Z1WE1INzkrL3A1eHNZbUppY09yVUtRd2ZQaHc2T2pxSWpJd0VVS2Ntd1p1ejVlZm5vN3k4blBiYjhEQXdNSUNibTlzM2FXY1hGeGRVVkZSZytQRGh1SC8vUG80ZTVZK3V6RE5DdVhEaGdsREhZMmRuWno0RnlxYnV6LzhGL3BPR0JyeUp0b3lNak1oSnQ3UzBOT1hkL3ZqeFkram82S0JIang1d2NIQ0FrWkVSZ0Rwdi9ZWW9LeXVqUjQ4ZVFpWHplTERaYkR4NjlBZ3BLU2xJU1VtaEZya1ZGUlVCQUtOSGo0YVBqdzhpSXlQUnAwOGZXRnBhSWlBZ0FBa0pDZWpjdVRNU0VoSlFXbG9xVWNkKzl1eVp3QUdEdDdFdkRqazVPWkNYbDZkNWg1ZVhsd09nVzFkSlNVbGgyclJwOFBIeHdkU3BVNUdZbUFnSEJ3Zjg4c3N2dFBLVWxaV2hvYUdCRGgwNm9IUG56dWpVcVJNNmR1d0lIUjBkNmcrWjk2QmdzOW1ZTzNjdU9uYnNTQ3VqdUxnWXZyNitOSXVpdG0zYjRvOC8vb0N0clMzdDRTUW5KNGRseTVZSi9YNjNidDFDWW1JaUprMmFKSEJ6V1U5UEQ3cTZ1cENSa1lHM3R6ZTFPZDJ4WTBla3BxWmkzTGh4T0gzNk5OVFUxSERnd0FIS0Vwem5KVjhmTHBlTDZ1cHEyaUt6ckt3c3JsMjdobEdqUmlFZ0lBQ1BIei9HMzMvL0RWTlRVK2pxNnRMeXo1MDdsNUxOYmNqMjdkc3BPWDlSS0Nnb0lDRWhBUm9hR2xpelpnMm1UWnNtMXN0b1Nrb0tORFEwUkhxT2Zpa2pSb3hnMnZrYnRETURBd09EdUt4ZnZ4NXhjWEV3TWpMQ1gzLzl4YWNVSXc2VEowL0d0V3ZYY1BUb1VXUmtaRkRYZi8vOWQ1RWVVZjcrL3REVTFCU3FiTlJ3ZmlFSU9UazVYTHQyRFczYXRNSFRwMDhCMUcxUU4xeTA1VzJjOC9nWjU0UmZRbHhjSE96czdLQ29xQWdmSHgvS2lIWDkrdldVcWtCbVppWmV2MzR0VUxFbk9Ua1o1dWJtOFBEd3dMcDE2eVQrL09ycWFpeFlzQUQ3OXUyRG1wb2FJaUlpNE9ucGlaczNiOExNekF5WEwxOUcrL2J0YVhuR2pSc0hvTTR3Z0Rkdi9SenFTeElDVE45Z1lHQmcrQmxRVWxKQ1hsNmV3QkNQa2pCanhneU1HVE9HYjJGMzBLQkJ0SVhpejhIR3hvYm1aVjZmZHUzYXdkemNITkhSMFlpT2pzYUFBUVBnN3U0T096czdrWVoxdkhXZytwc0dYQzZYNWxYUFlySEFZckVnTFMwTlpXVmxsSldWaWR6a2w1S1NncFNVRkY4YVQwOVBQb1BTclZ1M1l1dldyZFI5WHNpbDgrZlBVNGFvZ3Fpb3FPQWI1NzhWc2JHeDBOWFY1VE8wNWJXWnBMTENrakJ4NGtTaDl4d2NIR2dxQmtDZFVhaVptZGxuZjk2ZE8zZUVidWp3RER3REF3UGg3dTZPdFd2WDRzOC8vOFNpUll0RXpza0Y5VGtHQmdhR0g0VWYzV2d1TWpLeVVXTzRocUVINnBPV2xrYTk0OVluUHo4Zjd1N3UwTkhSd2NhTkc2bnJnd2NQUnZQbXpiRmt5UkxZMk5pZ2VmUG1ZdGQxelpvMXlNM05wZVlKUU4zK1UwSkNBbCs3OFRiREc0UEZZdUhYWDMvRmt5ZFBrSmlZaU1URVJBRC8yNXRTVjFlSGxaVVZybDI3Qm5kM2Q4cVJSVXRMUzZEamEyRmhJZDY4ZVVOYlB5b3RMY1doUTRmUXZIbHpHQmdZd043ZW5pOU14cVZMbC9Ea3lSUEl5Y21odHJZVzFkWFZjSEp5NGhzL08zZnVURHZYMWRYbFU5NDZkKzRjWldpUW01dUw0OGVQbzJmUG5qaHc0SURBT1dCTVRBek4wT0RBZ1FPSWpJeWtsS2lXTFZzR1gxOWZMRnUyREZ1M2JrVjhmRHhrWkdTb3RnTHFWRXE1WEs3QWpmMC8vdmdEczJmUC91cnR6SVBuckJJZUhpN1NjU2twS1FsSlNVa0M3L1h2MzU5bWFQQTErdk4vZ1ovVzBLQ21wa2FvaFd4RVJBUUFpR1VCRlI0ZURsVlZWZWpyNjMveFN5ZVA5UFIwVEo4K0hXbHBhYWlxcWdJQXFLdXJVektwdk0vcDJiTW5PblRvZ0ppWUdQajUrV0hnd0lGZ3NWaTRldlVxM056Y0VCMGREUmtaR1dyaFZCd21UcHdvOENIZzVPUkVrM0lYQmlFRUR4OCtSTisrZldrdlVKOCtmUUxBTCtNeWYvNThiTisrSFpHUmtaQ1RrOE9tVFpzRWxzc2JrQVZSVmxhRzQ4ZVBZK2pRb1hqMzdoMlNrcEt3YWRNbTZ2ZXRyYTJGbFpVVkZCVVYrYnpvamg4L3p2Y0NJNm9lUU4zTGJtSmlJdHpjM0lTK2xCRkNCTWJZYWQ2OE9jNmZQNDgxYTlaZy92ejVxS21wd2NtVEo2R29xTWduYVFQd2U2WHhVRlZWeGFWTGx6Qng0a1JxY2RyVjFWVm9uYjhFQlFVRlhMeDRFVzNhdEtFV3JjVWhPRGdZaHc4Znh0bXpad1YrdDZiQTNOeWNhZWR2ME00TURBd000bEJhV29vdFc3YUF4V0loTWpMeXM0d01nTG80dmFtcHFYemo4NGdSSTBTKzFBWUdCcUpUcDA0aXgzQnhhTk9tRFNXRER3QlRwMDRWR20rdFBqL2JuUEJ6ZWZ6NE1VYU5Hb1hhMmxwRVJVVUpORmJsY3JrWU9YSWs4dlB6a1pDUXdCY1grRXMvZityVXFiaDc5eTUrK2VVWFhMaHdBUVlHQnVqWHJ4OUdqQmlCNU9Sa21KcWFJaTR1RHQyNmRlUExuNVNVSkZKQ3NESFdybDJMVmF0VzBhNHhmWU9CZ1lIaHg4YlkyQmovL1BOUGs1WlpVRkJBVTN6OG1nd2NPQkJYcjE1RmNuSXkxcTlmajB1WExtSDA2TkhvMXEwYlZxeFlnWWtUSndyY0FPZkZZNjQvSnhzeFlnVGx0US9VTFRqejVsN3A2ZW13dHJiR25EbHpzR1RKRW9ucU9HM2FOR3A5WmYvKy9iaHc0UUl0WEpDZW5oNGw0Lzg5eGJXdVQzNStQdTdmdnkvd3UvTVd2d2toUWxVSFpHVmx2MmlEdlZldlhueXhqT3ZmKzVZb0t5dGo3ZHExY0hkM1IyQmdJQUlDQXJCdDJ6YnMyclVMenM3T1dMRmloVUFsSlVGOWpvR0JnZUZIWWVQR2pUK0YwWnkzdDdkRXlnREhqeC9IaVJNbkJONHJLU25CNk5HalVWeGNqT2pvYUpxNlRZc1dMYkJod3dhNHVyckMwOU9UQ21rdURnc1hMc1RIangrcDh3c1hMaUF4TVJHVEowL21NL1lUTmpZS1l1dldyWmcxYXhiYXRXdUhObTNhb0hYcjFueXFVejQrUG9pS2lzS0hEeCtvc0lpQ3lNek1CQURhZUxkejUwNFVGeGRUbTlBTkRmNEpJVGg1OGlUbDZkK2xTeGZjdW5VTG5UcDF3dXJWcThYK0hvSllzV0lGT0J3T3ZMMjloUnFhMXRiVzB2Wk03OSsvVDl0azE5UFR3L1RwMDNIeTVFbHMyTEFCdGJXMUNBNE9waG1vR0JrWklUOC9YMlJvOHEvZHpnMXhjSERnQ3pzSjFEa3Z6NXMzRDBGQlFYQjBkQlNZdC81OC9XdjE1LzhDUDYyaGdabVpHV2JQbmcxN2UzdnFEN3Vnb0FCK2ZuN1l1WE1uQVBERkVmZjM5OGYyN2R1eGJOa3l6Smt6QndDRXhrM25jcm1vcXFxU2FNT1FoN3E2T3JLenMyRnZiNC9CZ3dmRHpNd01lbnA2MUdaNy9US3RyS3l3ZCs5ZVBIMzZGUHI2K2pBeU1zTExseTlSV1ZtSnFLZ29EQjA2Vkt3d0FHcHFhc2pMeXhQNm9ydHIxeTVzMnJTSlpua25pQWNQSHFDa3BJUlBpby8zNEc5b2FLQ3Fxb29lUFhvZ09Ua1plbnA2ME5iV2JyU3VRSjAxNE45Ly80MEJBd1pneDQ0ZEtDMHR4Y0tGQzlHdVhUdjA2OWNQa3lkUHhwRWpSMEFJd2RTcFUvSFhYMy9oNk5HamZGN2ZYK3ZsUlpSWGdJeU1ETmFzV1FPZ2JwUDQ3ZHUzbURObmprQXJSWjVIbmFCRjZXYk5tbUhSb2tYVUJyaTN0emY2OWVzbmNOSDhTL2tjS1YyZTFKS2cvaGNRRUlDWEwxOWk5ZXJWZkpLL2tzQzBzK2gyWm1CZ1lQaVcvUDMzM3lncks0T2VucDdZQzd4Y0xoZVRKazNDN2R1M2NmandZVXBoNk45Y1hBd09Ea1poWVNFVklzbkx5NHRQRGVmSWtTTTRkT2dRN2RxUFBpZk15TWpBdG0zYllHMXR6U2UzSndsZHUzYkZiNy85Qm1kblp3d2VQRmpnNGdrdmpwMmxwU1ZHakJpQjFOUlVQbXQ4U1NrcEtjR21UWnNRRUJBQU5wc05jM056UkVaR1VtcFdLaW9xdUhUcEVteHRiWkdZbUlpQkF3ZmkvUG56TkdrOW9FNFpxYjVWdXFRSU1vRDgwZnNHQXdNRHczK2RBUU1HME1Mc0NTTStQaDVWVlZWVXFEMVI4RGIyalkyTnFYZkxPWFBtQ0F5eko0cXpaODlpeElnUjBOZlh4L3YzNzBWNnpKdVptZUhpeFl0SVNVbUJwNmNucmwyN2hzbVRKK1B4NDhjQ0RUVjVtK1AxNTJYMjl2YlExOWRIVVZFUm41T0tscFlXcEtXbHNYejVjdlRwMDBmbytDZUk3dDI3VXhzRG5wNmVBSUJ1M2JyQnpzNk9TdE8xYTFlaHlsWDFFZVdvOGpYaGhSd1ZGQ0tBdHpqdTZ1b3ExSG5CemMwTmUvYnMrZXpQOS9iMnByV1hNTFMwdEdCc2JBeFZWVlVVRkJTSXBmcFZuejU5K3VER2pSdFFWbGFHc2JHeHlIVThWVlZWckZ5NUV2UG56NGUvdnorMmJkdUcvZnYzNC9qeDQ4ak56YVdGWEFVRTl6a0dCZ2FHSDRXZndXZ09xSE8rRldjdXcrUE9uVHNDcjNPNVhCZ2JHeU16TXhPNnVyb0lEdy9IamgwNzhPN2RPeFFVRk9EZHUzZFVTSVk5ZS9aZzJyUnBRa01lTjZUK3h2YTdkKy9nNStjSEFFaE1USVM1dVRtY25aMnBPUkZQSHYvV3JWczBCUVFBdEZCT1FOMThwTEN3RUFVRkJTZ29LQkQ0MmYzNzk0ZW5weWRrWldYUnVYTm5QSG55Qk11V0xhTVo5V1ZuWnlNaUlnS2FtcHJVT1B2eDQwZjQrL3VML0Y3WHJsMURUazRPVnF4WWdZY1BIMEpSVVJHV2xwWTRjdVRJRnhrYWxKZVg0K25UcHpBek14UFo3emdjRG1Wb3dPRnc4T2pSSTB5ZlBwMld4dGZYRjB1V0xJR3hzVEhVMWRYNXdxQ0x3OWRxNXhjdlh2QzEwOUdqUnlFckt5dHdENHBuRE5HdFc3ZEc5NmkrWm4vK0wvRFRHaHBrWldWaDJyUnBtRDU5T3RxMmJZdnE2bW9VRlJVQnFOdWczTEpsQzZ5dHJXbDUvUDM5OGVyVkt3UUVCRkNHQmp6S3lzcHcrL1p0cEthbTR1Ky8vMFpLU2dwMjc5NHRVcnBNR0JvYUdnTGo0ZkJlVE9vYkExaFpXZUhldlh0VUxMejQrSGkwYk5rU0owNmN3TWVQSDhXV1FXV3hXRUpqekFOQXk1WXR4ZkpNNUNrR0RCczJqSGE5cUtnSXpabzFvNzBzY0RnY09EczdJems1R1lxS2luajA2Qkdjbkp4dzVNZ1JQcldKWjgrZVVaS3dLU2tweU1qSUFDRUVzYkd4MkxKbEMweE1UQ2d2eDlEUVVFeVpNZ1h2M3IxRGJXMHRVbEpTY1BEZ1FhRldTZjhXSlNVbFdMVnFGWlNVbFBpTVduandsQ0FFR1lDOGZ2MGE0OGFOZzdLeU1rYU1HSUdJaUFpWW01dlR2QXYrVFhoeTF3M0RETnk3ZHcrTEZ5OEdVR2ZnNHVYbDlWWHI4Vjl0WndZR0JvWnZUVzV1TG9DNjUxSmo4ZTJ2WExtQ0lVT0dJQ3NyaTVJK08zVG9FQzJVMGJlRU44ZWFPblVxVWxKU2FDR1V1blhyeGhjZUp6azVXV2haUCtxYzBOM2RIYkd4c1FnTEMwTjVlYm5JTUJXaWtKYVd4c1dMRnh1VmlUTXhNY0h1M2J2aDZ1b0tXMXRiUEg3OFdPelByS3Fxb3NuaUpTWW13czdPRHA4K2ZZS2lvaUkyYnR5SWhRc1g4bTIyS0NrcDRmejU4eGcxYWhTdVhMa0NWMWRYUEh6NGtOWmYyN2R2TDNTKzhLWDhxSDJEZ1lHQjRiOE9UeTYyTVRwMTZvUzNiOThpSmlaRzdMTHJoOGpwMTYrZldPRjdidHk0UWIwSDhzTHROVnc0RjRXcHFTbXVYcjJLdUxnNGJONjhtWG8vYjRnZ0dYdGVuTnpIangvekdScW9xS2dnUER3Y0ppWW1tREJoQXU3ZHU0ZDI3ZHFKWFMrZ2J1MkhweDd4OGVOSFJFZEhZL1RvMGJoMDZaTEloWEZCV0ZwYUlqWTJWcUk4WDRLdHJTMzY5KzhQUHo4L3VMaTQwTmJZZUdQd21ERmphQ0U5Z2JyMXN2RHc4RysydVY3ZjJPSGp4NDlpYlJDVWxaWGh6Smt6NEhBNDFEVjlmZjFHUXp6eFVGWldocmUzTitiT25ZdE5telpCV1ZtWno4Z0FZRUluTURBdy9OajhERVp6QUhEeTVFbVJZUjBhSWl4a01JdkZRcjkrL1pDWm1Za1hMMTVnejU0OVVGZFhoNmFtSmpwMDZBQVRFeE8wYTljT0xCWUw2OWV2aDV1YkcyN2V2Q2xSWGQrOGVZTmh3NGJoL2Z2M21EeDVNclV4dm5uelpzcVJna2R5Y2pKdTNicEZ5MTlmelpLSG01c2JMWXhuUTNSMWRhbmZ4OGZIQi9mdTNjUG16WnY1MHJWcDB3Wjc5KzZsMWhzOFBUMVJYRnlNVnExYTBjYlQrb1NFaEVCYVdocjI5dmJ3OXZZR1VCZm0wY1hGQmNuSnlaOGQ4a2hKU1FsMzc5NUZYbDRlL3Z6elQ3UnIxNDV5MEt3UGg4T2h4dUM3ZCsraW9xSUMvZnYzcDRYTmF0MjZOZmJ2MzQvaTRtS3NYNy8rczFVYnYwWTdGeGNYVS9Qd3Fxb3ExTmJXQ2xSdjUzSHYzajBBNGpsL2ZvdisvRFB6MHhvYW5EbHpCbnYyN01HZE8zZnc2dFVyY0RnY2RPclVDWU1HRGNLOGVmTmdZR0RBbDJmcTFLbll2bjA3WEZ4Y0FOUVpLMnpZc0FHM2I5L0dreWRQcUFlVHRyWTJoZzBiQmtORHd5YXRzeUJWQURzN085cGd4VE1HT0h6NE1CUVZGVVZhTTlmVzFncVZiQk9IK2c4WUFIajU4aVgyNzkrUEhqMTYwQ1JucTZxcThQRGhRL3o2NjYvVXRROGZQbUQ4K1BHNGZQa3lyS3lzY09USUVZd2RPeFlSRVJGNC9mbzFqaDgvVHFWUFNrcWl2TU5ZTEJZTURRMnhhTkVpR0JvYVl1blNwZUJ5dVpRS0JWRDM0aFllSG81ejU4NEJxSXRWK0QzS3dVNmZQaDJGaFlVSUNBZ1FhdVRCMjdScHFDUlJWRlNFVWFOR29hQ2dBS2RPbllLZG5SM1UxTlN3ZCs5ZWJOaXdnZks4ckt5c0ZQb2JDNHBiSXduTm16ZkhtemR2OE83ZE96NEpvc2VQSCtQbHk1ZG8wNllObjRlY2pvNE9ORFUxVVZoWTJLUlN5Y0w0cjdZekF3TUR3N2Vtc3JKUzRqdzZPam9ZUEhndzB0TFNNSDc4K0s5UXE4WWhoRkF4alcvY3VBRXZMeStzWHIyYWtsOWpzOW1VTkQyUGhpK0ZQL3FjRUtqYitJK05qVVgvL3YwLzI4aUFoN2l4NktaUG40NnNyQ3dNSERoUTdNK3NycTZHblowZFNrdExjZi8rZmFTbnA4UEV4QVFkTzNaRTc5Njk0ZTN0TFZKaVVrRkJBV2ZQbnNXMGFkUGc1ZVhWcUZITWwvSXo5QTBHQmdZR2h2L3g2TkVqekowN0Y1TW1UY0tNR1RPYXRHeG5aMmM0T3pzTHZjK0xDWnVSa1FGTlRVMXMyYklGdzRjUC8relBzN0t5Z3BXVkZYWCs5T2xUSEQ5K0hKOCtmY0wyN2R1cHVWMURLVnRSOU83ZEcrdlhyNGU3dXpzY0hSMFJIeDh2VW1XaElRY1BIa1RMbGkxUlVsS0NuVHQzb3JLeUVpZFBub1NCZ1FFV0xseklsejQwTkJTdlg3L0d5cFVyK2U1OWEyOVFGb3VGYmR1MndkVFVGSnMzYjZhdFUvRTg1dGF0V3djOVBUMWF2clMwTklTSGh3c043L28xYWQ2OE9WK0kwZm9RUW5EczJERXNXN1lNSEE0SEV5ZE9sTWlvcFNGcWFtcTBUWUxLeWtxY08zY094NDhmeDVvMWF6NnJ6ekV3TURCOGIveklSbk5BblZxU3JLeXMyT21GU2RvRHdPYk5tekYzN2x4b2FtcWlYYnQya0pXVmhhdXJLL1QwOU9EdTdrNmxlL0xrQ2ZyMDZTTXc5S0lnMkd3MndzTEM0T0hoZ1pLU0VqZzZPaUkwTkJSU1VsSTRlZklrUER3OFlHTmpnd2tUSmxDS2hZc1hMK1pUY0lxSmlZRzl2VDFmK1ZwYVdraE5UZVc3Ym01dVRqczNORFJFVmxZVzh2THlhSHNEeXNySzBOTFNvdFk1N3Q2OWl6MTc5bUQwNk5Hb3JxNFc2THlTbloyTkV5ZE93TmJXbHJiTzcrRGdnSG56NW1IdDJyVWlIUis1WEM3Zi9rVDl0U3dwS1Nsb2FHamc1czJiZVB6NE1Rd01EUGo2STV2TnBnd04vdjc3YndCMXlsNHBLU20wZEU1T1RyaC8vejdtejU4dnREN2kwTlR0M0xkdlgrcis4T0hEUmJZWG04Mm1mZ2R4REgyQnI5ZWYvd3Y4dElZR3BxYW1mUEwramJGdTNUcXNXN2VPT20vUm9nVkNRMFBSc1dOSHVMcTZ3c0xDQWdNSERxUmtPdGF1WFN1d25PcnFhcng0OFVKZ3ZGOFZGUlhzMnJWTFlEN2VIelNMeFJMNGdzV0RFSUlyVjY2Z1hidDJsUFVjQUF3Wk1vUW1lM1AxNmxXK1VBYWZDNWZMeFo5Ly9vbUtpZ29zWExnUTU4K2ZSM0J3TUZSVVZQRGd3UU84Zi8rZWtnbTZlZk1tSmt5WWdKeWNISXdlUFJvblRweUFuSndjTGx5NEFCc2JHeVFtSnFKNzkrN3c4dkxDN05tejBhOWZQN2k1dVdIbzBLR3d0TFNrRmtjZEhSMlJrWkVCUHo4LzlPN2RHeTlmdnNTeFk4ZXdjK2RPdkgzN0ZoWVdGaWd2TDhlNWMrZWdwYVdGVWFOR3djcktDdjM2OVlPMnR2Wm5MNklYRnhjRHdCZTlCSzVjdVJLblQ1K0duWjBkOVZ2VzF0YlNYc0E1SEE1Mjc5NE5BRFREbDZ5c0xQenh4eDk0OXV3WjFxNWRTdzJHdTNmdmhyYTJObWJQbm8zRGh3OERnTWhZMWwrS3Fha3BJaU1qMGE5ZlA1aVptVkh0V1YxZGpTdFhyZ0NBUUFNUE5UVTF2SGp4QXBXVmxaOGR2MXRjL3N2dHpNREF3UEN0V2JCZ0FSWXNXQ0JSSGhrWkdjVEh4My94WjFkVVZLQzZ1dnF6eG1aQ0NHcHJhNkdscFlWang0N3hTZDlQbVRJRlU2Wk1FVm5Hano0bkJPcENocm00dUVCZFhWM2tkMjFxMXE5ZnozY3RQVDBkQVBqQ0hiSFpiSXdkT3haeGNYR3d0YlhGOWV2WE1XVElFQnc4ZUJCMzd0d1JleU5EWGw2ZUw0YWt2NzgvNVRIUVZCUVZGZjBVZllPQmdZR0I0WDg4ZlBnUTE2OWY1MXNBL1pwVVZWVmg2OWF0MkxoeEk5aHNOcFl1WFlyVnExY0xEQXNvS1M5ZXZFQmtaQ1FpSWlLUWxwWUdBSlFCV25WMU5RREpOMzBYTDE2TXMyZlA0dXJWcXpoNzlxekFCWHhCVkZWVklUUTBGSFoyZGdnSkNjRzhlZk53NnRRcFRKa3lCWW1KaWJUMU9CN3g4ZkY0Ky9hdHdIdi9CaVltSnVqZHV6ZU9IajBLZjM5LzZ2MzkxYXRYQUNCUTRZRzNDUDI5YmE3ZnZYc1g4K2JOUTJwcUtucjI3SWtUSjA0SURCRWxLZFhWMWJoOCtUSWlJaUp3NXN3WlN1M0J4OGZucy9zY0F3TUR3L2ZFajJ3MEJ3REhqaDJUNkozUXg4Y0h2cjYrQXU5cGFtcnloWjg2ZVBBZ0xDd3NhQnV6dkpERjRwQ1Rrd016TXpPOGV2VUs4dkx5MkxoeEk1WXRXMFk1RVV5WU1BRzJ0cmJ3OGZHQmhZVUZ0TFcxVVZsWktYQXZhT1RJa2Fpc3JPUmJTNUtXbGhib3NOaHd6ZUgyN2R1UWtaR2h5Zm5YaDdjUDhlalJJeWdwS1dISGpoMXdjM01UbUhiTm1qVmdzOWw4Q291cXFxcVlOR2tTZ29PRGtaaVlTSFB3clU5cWFtcWplMzBLQ2dxSWlJaEFuejU5TUhYcVZIVHAwb1cySDhKbXM2a3dqSXNXTGNMUW9VUFJvVU1IUGtNRGJXMXRSRVpHaXZ3c2NXanFkcGFFUzVjdW9hU2tCRUJkQ016WTJGZ01HREJBWko2djBaLy9LL3kwaGdaTmdacWFHdDY4ZVNQUWs3aTR1QmhSVVZFQzh6VnIxb3lLaWRvUWRYVjFhdUhRMTljWHQyL2ZocWFtSmpVZ2RlalFBUm9hR2podzRJREl1c25MeTZPa3BJU1dybm56NXJSQlFsdGJXeXlwSG1FY08zWU0rZm41QU9vc25DNWZ2b3lCQXdkaTJyUnB1SFBuRHM2ZVBVdWxOVFUxaGErdkw5YXRXd2NmSHg4QW9Ed0dlUThCUlVWRlhMaHdBYXRXclVKQVFBQThQRHhRVmxZR1gxOWZnWEhxcGt5WkFtVmxaZWpwNmNISXlJaUtjV1JrWklSRGh3N2hqei8rQUNFRVVWRlJDQXdNeE9IRGh4RVdGZ2FnN3FHUW5aMHQxb2JFd29VTGNmdjJiY3JiL2NxVks1Q1hsLy9zV01LZW5wN1l1SEVqek0zTmNmejRjZXI2NmRPbjRlVGtoRmF0V2tGUlVSSEZ4Y1VvTGk2R3Fxb3F6Y3ZUMGRFUno1NDlnNStmSHp3OFBLanJVbEpTZkFPUm01dWJVRW45cEtRazJtOGtLUUVCQVNndkw4ZGZmLzJGWThlTzBlNHBLeXZEMmRsWllKeEhvSzUvZnUwWFI2YWRHUmdZR0g1ZU1qTXpNV2JNR0xSdTNSb3FLaXJJeU1nQWg4TkJ6NTQ5SlM2THhXTGgyTEZqVUZGUjRWTzJBZXJHazRhaEU0NGRPMGJ6L3ZyUjU0UThHaXJuZkN0Mjc5Nk5RNGNPb1VXTEZwQ1Nra0pTVWhJQThNV3pXN1ZxRldKalkyRmxaWVhvNkdoY3UzWU40OGFOd3g5Ly9JRk9uVHFoVDU4K2FOdTJMZVRrNUNBbkp3ZFpXVm5xLzRRUVZGZFhvNnFxaWpwNDU3Nit2akEwTkJRYU0vbHprWmFXL21uNkJnTURBd05ESFUrZlBnVUE5T2pSUStEOXFxb3FrZDZLSTBlT2JOU0FzU0U3ZCs2RWw1Y1hMQ3dzc0hmdlh1anI2MHVVdnlFWkdSbUlqbzVHVkZRVUpSa3JKeWNIYTJ0cmpCczNqakkwNEhuQlNTcUp5Mkt4RUJZV2h0VFVWTEdOREFBZ09EZ1loWVdGbURoeElrSkNRdENpUlF1Y09uVUsvZnYzUjJSa0pQcjM3eTlSUGY0dGhnMGJobzBiTnlJOVBaMmFtMlptWmtKTFN3dXFxcXA4NlhudC9MMkZDekEzTjRlVWxCUzJiOStPdVhQblNyeUFYNS9LeWtyRXhjVWhPam9hWjg2Y29jSlhkdWpRQWJObXpjTDQ4ZU5oYUdoSXJaMThyZ3d6QXdNRHc3L04vN0YzNW5FMTdQOGZmNTFXYmFSUUVxRkxXZU1pVzVMa2xqVlNTZGJJVXJxcGk4U05sS1FTUlpZVzJVa2tJa3JKMnRmU1RYRlRaSTJTZGtuNzZaenorNlBIeksvcHpLbFRrbnZkZVQ0ZUhqb3pjejR6WjVyT2ZPYjlmcjFmNzU5Qk5QZlhYMysxYVB1WEwxOStweU9ocDNmdjN0RFYxWVdVbEJRMmI5NE1YMTlmZ2ZjTlFRSjlncFNVRkF3Y09KQnYrWWNQSDJnRm5aV1ZsZWpidHkvNWVzNmNPWkNYbDhlelo4OG8yOTI5ZXhlN2R1M0MrL2Z2Y2ZmdVhaaWJtNFBINHdsMFcwNVBUOGZKa3llaHI2K1AwYU5IODYxZnYzNDlRa05Ec1g3OWVqeDgrSkRXY1VKVlZaV3ZMZUtiTjIvNFlncWFtcG80Y09BQWxpNWRDbk56Y3p4Ky9KaHN2VmhUVTBPWmp3aWE3d0tDaXpXcXFxckE1WEpwejE5MGREUWx2dGJXNTFsZVhsN2c4VGFHY0doeWNYSEJvVU9ITUhueVpJU0ZoY0hZMkZqb01SaUVoeEVhTklNZ3UvS0dOaDJ0UlY1ZUh0ZXVYUU9QeDRPb3FDZ0dEeDZNa0pDUU5oa2JxRmZFZlV1Q01qRXhrUlFhNk9qb1lQUG16YkN4c1lHSWlBaEdqUnFGNHVKaWNEZ2NTRWhJa0JhNnVycTY2Tk9uRDBKRFEybVYwQjA2ZElDdnJ5L216cDBMZjM5L1NvVlZZNHlNakdCb2FJZ1BIejZncnE0T0d6ZHVoSm1aR1NVb3pXS3hZR1ptQmpNek0zejY5QW5YcjE5SGNuSXlSbzBhSlhUVm83S3lNbDYrZkFrMm13MHVsNHUrZmZ0aTY5YXRyYXJHLy9UcEUrN2R1NGRaczJiaHpKa3psSnZnMEtGRElTb3Fpdno4ZkZLRk5XclVLUGo3KzFONitPM2V2UnVabVpsa0M0K21tRGR2SGw5eWhFQk1UT3liRXVBOWV2VEExYXRYd2VQeFVGbFpDUjZQQjZEK25EZnNDL3dqWU00ekF3TUR3ODlOcjE2OVVGUlVoSnljSExEWmJFaEpTY0hVMUJRYk4yNXMxWGhxYW1vQzF3MGVQQmdHQmdhVVpYVDlhUC9OYzhJZmphcXFLbEpTVXNoN25LS2lJaHdjSERCbHloVEtkZ1lHQnJoeTVRck9uVHNITVRFeFRKNDhHYytlUGNQQmd3Y1JIUjJObUpnWXNuVkFTL1o5OU9oUnNvM0g5NEM1TmhnWUdCaCtIb2pndXlCSEF3NkhnOWpZV0lIdmIyaWI3Kzd1VGxvck53WGg5TVBoY01qQ0RVRm9hbXJTYnBPU2tvS0xGeThpTWpLUzNLZVltQmdNRFEweGI5NDhNb0RiRU1JS21haHNhd2w5K3ZTaDdYZEwzT3NiVTFaV0JpOHZMeGdZR0ZDS09vWU9IWXFrcENRTUhqd1lFUkVSeU12TG83d3ZQejhmUEI0UCsvZnY1eHZUd3NLaTNaMmFBSkNCOFlLQ0FnRDFkcnlabVptWU9YTW03ZlpFRlg5N0pOY3pNakpvZXpMVFVWTlRnNDRkTytMQmd3ZTB0c1lOY1hGeDRVdEdsSmFXNHRxMWE0aU1qRVJzYkN4cFM5eXJWeTloS1Ztb0FBQWdBRWxFUVZTc1dMRUM1dWJtZk8wMHYrV2FZMkJnWVBnbjhET0k1b1M5VHpSSFptYW13R2ZzQnc4ZThDWGR0YlMweUxhV3pkR3dxSkROWnFPbXBnYTdkKytHaUlpSVVPKy9kZXNXTGwrK3pOY2FuRUJCUVlHMlZWQlRNYWVLaWdwRVJFVGc0TUdEU0VwS2dyS3lNalp0MmdRcEtTbElTa3JDeXNxSzluMXNOaHVMRnk4R2w4c1ZlTzc3OWVzSEt5c3JIRDU4R092WHI4ZmV2WHY1dGxGVFUrUEw5VVZIUjlNV0x5eFpzZ1RuejUvSDFhdFhZV3RyU3hibk5teWQwQnlEQmczQ3dvVUwrWlpIUkVTZ29xS0NkcDJ5c2pMbGRWdWZaMkc1ZE9rUzd0NjlpNzU5KzJMYnRtMHdNelBENU1tVFlXSmlndjM3OThQR3hvYnZQZC96ZXY0dndBZ05maUNFQlRHYnpZYUlpTWczcVljYm9xcXFLdkRocmlVMDdpWFQwUHFXeFdMUlZnWHE2dW9pTXpPejJTLzlzV1BITm10VlF1eEhUVTJOVDgxRVIvZnUzYkYwNlZKYUMxcWcvb3VYRG1kblo3NEs5cFpnWVdGQmNZNjRjK2NPZUR3ZTN6bm8zNzgvK2VEVk1KbmNHR0hhZnRqWTJNRGEycnBKTVlXRGc0TkFTOTB1WGJvSWZZMzhVeExlekhuKzhSQjlKeGtZR0JqYWlwRWpSOUorVDBwS1NwSVd0SzFoNTg2ZHpkcmthMnBxZ3MxbTA4Ni9YRnhjNE9MaTB1cjl0NVR2TlNkc0Q0eU1qSnE5MTgyYU5RdGNMaGM4SGc5Y0xsZmc1NXN5WlFvU0VoSW8xWURkdTNmSDl1M2J5UllFUEI0UGJEWWJIQTRIZFhWMXFLdXJJOGVtUTBKQ1F1aGd4RCtSZi9PMXdjREF3UEJ2NDh1WEw3aDU4eVlrSkNRRVBwdkp5TWdJTGZSNjhPQUI2ZUxURklTMWZuSnlNdG5lUUJCRXE4ZmEybHJjdm4wYlVWRlJ1SExsQ3JLenN3SFV1KzFNbmp3WkZoWVdtRE5uRGhRVkZRV09WVmxaQ1ZGUjBUYXJ0TS9OelVWeGNURkZiRUhnNnVxS1Q1OCtrZTBKRzBJa3NIMTlmZkhvMFNQYXNYLy8vWGUrWlRvNk9qOUVhRUQ4dnFxcXFnQUFDUWtKcUt1ckU5aHlzVDJUNjhYRnhRSmpYNDNoY3Jrb0t5c1RhbnZDQnZyOSsvZTRmUGt5b3FLaWNQZnVYZkpjcUtpb3dOcmFHdlBtemNPWU1XTm9ZekRBLzUrTGYzcnNnNEdCZ1lHT24wVTBkK3pZc1JhSjhQZnMyUU0vUHorKzVSSVNFclN0SHo1Ky9BZ3BLU20rZFlLcS9ZWEYzdDVlNkZiWmRYVjFUUllHeXNySzB1YVE2RnduUG4vK2pLVkxsNUlKZGlVbEpmajYrc0xXMWxhbzVMZTd1enRTVWxLd2R1M2FKbk1STzNmdXhNV0xGN0Z2M3o2TUhqMGFscGFXelk3ZEZJR0JnZmp0dDkvSWNiaGNMbXByYTRWMm9UWTBOSVNob1NIZjhvY1BIeUluSndlQmdZSE5qdEdlNTVuZzQ4ZVBXTGx5SllENmZLYW9xQ2lHRGgyS216ZHZZdkxreWJDMXRVVnRiUzFmYTlqMnZwNS9OaGlod1Q4QU9pdVVmelAvNW1CdVc4QmlzUVErVkRYYzVsc1FGUlg5endlYW1mUE13TURBd0NBSU9UbTVabnZYQVJENkliVzkrTm5taEkxaHNWak4zbGZwZWhzM0hrTlkxNnFmaVovOTJtQmdZR0Q0SjNEbHloVXljYnA3OTI1UzVOWmFZbUppaE5yT3k4c0xtelp0UWxoWUdObldvRGx1M2JvRkl5TWpBUFgzeHZIang4UEN3Z0ptWm1ZVUp6OUJjTGxjRkJZV3RzckprU0FrSkFUYnQyOUh4NDRkSVNNamc5ZXZYNFBENGZDMVJnTHFoUkY2ZW5vd01EQkFWbGFXd00vRTRYQW95L1QxOVpHU2tvTFMwbEsrN1FVbDdsMWRYUkVlSGc1WFYxZk1ueisvRlorTW40OGZQK0xqeDQrb3FLaEFhR2dvQUpCV3pFRkJRWkNXbHNiY3VYTnAzOXVlUW9NSkV5WUlMWVRwMEtFRE5EVTE4ZVRKRTZISHQ3Q3dJSjIvdW5UcGdybHo1OExDd2dLNnVycEN4UUx6OC9NQjRKdXVPd1lHQm9ZZnhjOGltbE5VVkd4UmtwU3VMUkJRNzI1MCsvWnR2dVVzRmd2RGhnMmpYZmN0WkdabUNoMm5MeXdzYkhKOVpXVWxyUk5BUlVVRm54Z3VOemNYeDQ4Zng0Z1JJL0Q3NzcvRHdzSUNrcEtTcEdOUlU1dzdkdzZlbnA3bzE2OGZQRHc4S1BNWkhvK0h1cm82Y3BtNHVEaENRME14ZS9ac0xGNjhHR1ZsWmFUUXJ6V29xcW9pUFQyZHpJOFFBc24yYkYvVVh1ZVpvS2lvQ0wvOTloc0tDd3V4WU1FQ1N0SHFrQ0ZEY1BQbVRlanE2c0xCd1FFc0ZndjI5dmJrK3ZhK25uODIvbG5SVlFZR0JnWUdCZ1lHQmdZR0JnWUdCZ1lHaG5hRXkrVmkxNjVkQU9vRHMzNStmakEzTjhlUUlVTis4SkhSWTJCZ0FFTkRReGdZR0dEZXZIbm8yYk5uaTk2Zm5KeU02dXBxYUdscDhhMnJxYWtoSFMwek16UEI0L0ZvUmZ4OSt2UWhuUlNBZXFHK3JxNHV4UTJUWU5XcVZjMEtQT2tDMzBUeW1xNi9yeUNpb3FLUW1abUpjZVBHQ2YyZTVyaC8vejRsMkQ5NzltejA3ZHNYeWNuSmlJbUpnYTJ0cmNEaytkZXZYd0g4SEZYOEsxZXVoSWFHQml3c0xHQmdZTkJpMFM3aDhLR3VydjQ5RG8rQmdZSGh1L0p2RjgwUm1KbVp0YWl3cnJhMnRrMzNMeU1qQXpVMU5ZRUNCa0UwYnVIekxSUVdGbEtTMEFRY0RvZnZIdFd0V3pkRVJrYnl1UkZjdm53WnpzN09PSDc4T0hSMGRQakdpb3VMdzZKRmk5Q3hZMGZTNmFLaEV3WlE3NHBFekI4STE2enQyN2RqeTVZdHNMR3h3WUFCQXpCeDRzUldmODZHOHpkQytOaWVRb1AyT004RTZlbnBNRFkyeHBzM2J6QisvSGdjT25TSWI1dkJnd2ZqeXBVck1EQXd3TnExYThGaXNXZ0ZRQzJodGRmenp3WWpOR0JnWUdCZ1lHQmdZR0JnWUdCZ1lHQmcrTTl5L1BoeC9QMzMzekF5TXNMV3JWc3hZY0lFekp3NUV3a0pDZi9JcEtpb3FDaGlZMk9iM0liRDRkQW1FdDYrZllzMWE5WUFxRzl2MUpDU2toSVlHeHNqTVRFUlk4ZU94YVZMbDJCc2JJemR1M2Z6QmNmMTlmVlJWbFpHdGthU2taRVI2TUF6ZE9qUWxueThWbE5XVm9hMHREU01HREVDYW1wcWJUYnU1TW1UeVhaTTQ4YU5nNFdGQmFxcXFtQmxaUVY1ZVhsczI3Wk40SHZmdjM4UEFPamF0U3U1Yk9QR2pmamYvLzVIdm43OStqVzVuOGFpanJkdjN3SUFObS9lVE52bm1LQnYzNzYwVmJadGlaV1ZsY0FlMUFSMDExMWRYUjJDZzRNUkV4TURlWGw1VEpndzRYc2VKZ01EQThOMzRkOHVtaU93dExURWdBRURoTjQrTGk0TzhmSHhiYmIvcVZPbkNoUnFOTVhEaHcrRkZraWNPblVLZS9mdUZiaGVUVTJOOWhqb3JQTzdkdTFLMi9LZ3RMUVViOSsrUlhGeE1lMCtNakl5SUNZbWhxdFhyMkxvMEtFb0tTbkJuMy8rU2E3MzkvZUhrcElTS1NRaFdsbTV1TGlBeStYaXhZc1gzeVF5YUF3aGZHd1BoeVdDNzNtZUc3YlBEQTRPaHIyOVBXcHFhakI1OG1SRVJVVUpGSGlPSHo4ZVo4K2V4ZHk1YytIbjU0Y1ZLMVlJM1U2Q2p0WmV6ejhiak5DQWdZR0JnWUdCZ1lHQmdZR0JnWUdCZ2VFL3lkdTNiN0Z4NDBZQWdKdWJHN1MxdFJFUUVBQmJXMXRvYVdsaDI3WnRXTEJnd1hmYlAyRW4veTFCVGpwQ1FrSmdiMitQVHAwNlFWWldGaElTRWlndkwwZHViaTRBUUVORGc2K0t5OHJLQ29tSmliQ3lza0pvYUNqMjd0MkxqUnMzNHNxVkt4ZzZkQ2dHREJpQUxsMjZRRUpDQXVMaTR1US9NVEV4c0Znc1ZGZFhrLytxcXFwUVhWME5aV1ZsMGkyQ2p1cnFhdHBldlFDUWs1TURMcGNMRnhjWDJ2VlRwa3loQk9FZlBIZ0FMcGVMT1hQbXRQUjBOWW1DZ2dKQ1FrTEkxMncyR3lZbUpraFBUOGVsUzVjRTJsN241K2ZqMUtsVEFPclBOMEY2ZWpwRmFFQncvLzU5Z2Nmdy9QbnpKbytScmxLMnFXMWIwcWU1SmFpcXFxS2lvZ0lkTzNhRXRMUTBlRHdlY25OenlVcEtIeCtmbjhMZGdZR0I0Yi9IdjEwMFJ6Qm56aHpNbURGRDZPM0x5OHVGRmhvUTdnZEZSVVVJQ1FuQjY5ZXY4ZWJORy9MZnMyZlAwS3RYcjFZZDk0Z1JJNFIyMG1rUG0vdUNnZ0lBZ0lxS0N1MTZCd2NIL1BiYmIyU3JKUVVGQmNwODUvRGh3MlJMaGNaczNib1ZYQzZYc3V6Qmd3ZDhZcFhHN2hsTmtaT1RBd0RvMUttVDBPLzVKMEIzbm84Y09ZS0VoQVFBOVVJWUxTMHRpSXVMdzlYVkZVNU9UczBLVW95TmpSRWFHZ3B0YmUwbTUwTGY4M3IrMldDRUJnd01ETzBLbDhzVnFuY2ZBd01EQXdNREF3TURBd01EQThQM3BLU2tCRk9uVGlXdFhiVzF0UUVBTmpZMjZOeTVNMnh0YmJGaHd3WTRPVG1SejdINit2b1FFUkdCaUlnSVdDd1dSRVJFd0dhelVWdGJpOXJhV3JEWmJHemV2Qmx6NTg2bDNlZVlNV05RVlZVRmVYbDVpSXVMNDg2ZE94QVZGY1dnUVlQYTlMTU5IVG9VYkRZYlJVVkZLQ29xSXBkMzZkSUZwcWFtOFBEd2dKeWNIT1U5bHBhVzRIQTRDQWtKQVl2RmdvT0RBNlpObTRhZ29DREV4OGZqK3ZYckxVcG9BeEFvSWlDb3FhbUJ2Nysvd1BYUzB0SUMxM2ZzMkpFaU5FaE1UQVFBbUppWXRPZ1lXd0p4cmR5NmRRdjc5dTJqdUVMbzZla2hPenNiOHZMeUVCRVJ3ZlBuejFGUlVRRVRFeE1vS1NtUjIwVkVSS0N1cnE1Tmo2dXBvUHFaTTJmZzd1Nk9UcDA2UVY1ZUhtL2Z2Z1dQeDZOdG5mR3REQmt5QlBIeDhXVGxKSEZzMnRyYTJMeDVNNHlOamR0OG53d01EQXcvbW4rcWFPN0preWU0ZE9rU0FDQWxKUVZBL1QwaE9UbFo2REdJcEgxZ1lDQ1VsWlVCQU9ibTV2ajc3NytSbkp5TUR4OCtrUC95OHZJQTFBdnFWcTVjU1k0aElTR0IzcjE3OHlYUEFlRFZxMWVvcWFscHR0TCt5SkVqUXVjVWtwS1NoTnF1TVZWVlZaUldTQklTRWlnc0xLUnRJL1hzMlRNQTlZNUNnaUJFQnEyaDhXZnQxS2tUbjhORlFVRUIvdnJyTDhxeXAwK2ZJamMzbDNSakF1cXIvNDhlUFNyME1mbjQrSkFDd2NiazVlV2hzckpTb0p2VHJGbXo4T3V2dnpZNS9yZWNaMjl2YnpnN08rT1hYMzVCcDA2ZFlHeHNEQmNYRjZTbnA3Y282YjlreVJMSzY3Tm56N2JyOWZ5ejhaOFFHb1NFaElETlptUHAwcVUvNUJkODZ0UXBKQ2NuWThXS0ZXMys0TmhTRWhJU3NHdlhMb1NIaHd0VUx6MTY5QWgyZG5aWXUzWXRGaTVjS05TNEZ5OWVoSnljSFBUMDlGcmNvNjB0OFBUMFJGbFpHYnk4dk5wOTN3ekNrNStmandFREJtRCsvUGs0Y09EQU40ODNlZkprbUpxYXdzYkdSbURmeUpLU0VreWJOZzNXMXRhd3RyWVdhdHo1OCtkRFNrb0tSNDRjK2VaamJNeVNKVXZBWXJIZzUrZEgyOFB4Nk5HalNFaElnTCsvdjhDcUNFRmN1SEFCWGJwMEVXaXJkTzdjT1R4Ly9oeXVycTR0R3ZldnYvNUNURXdNVEUxTkJVNUdUcDA2aGZ6OGZGaGFXcUo3OSs0dEdwK0JnWUdoTVV1WExrWC8vdjJ4ZWZObTJ2WHU3dTVnc1ZqWXNtWExOKy9yL1BuejJMUnBFMDZmUG8zUm8wZC84M2h0RFlmRHdmYnQyMkZ2Ync4RkJZVjIzZmVUSjA5dytQQmh6Sm8xQzcvOTlsdTc3bHNRZFhWMVdMOStQWVlORzRhbFM1ZFMxbTNidGczaTR1SVVPOEsySmlnb0NFK2VQS0h0OTlmZUhEbHlCSVdGaFdRVkxnTURBd05EeTZtcnEwTlJVUkVHREJpQTRPQmd5am9MQ3dzWUdSbmgyTEZqaUltSndZc1hMMUJXVm9ZSER4NkF6V1lMckNJVEZSVnRzb2Vzakl3TWtwS1NTTXRYRlJVVmJOMjZGVDE3OW15N0R3WmczTGh4cUttcFFYVjFOV3ByYThIaGNOQ2hRNGNtSzluTXpNd3djK1pNU3RLNmYvLysyTDE3Ti9tYXkrV2lwcVlHdGJXMTVQOXNOaHM4SGc5aVltSVFFeE9EcUtnbytYTnpWdEdkT25WQ2VYbjV0MzlnQVAvNzMvK2dvYUhSSWt2b2xuTHUzRGs4ZnZ3WVlXRmhtRGR2SG1XZGhvWUdFaE1UeVhZSHlzcktzTEN3NEhOMCtCNU9BazJob3FLQzE2OWZrOWRzaHc0ZE1HWEtsQ1piUHJTVzY5ZXZvNnFxQ2pVMU5hU1lvbE9uVG1TeWc0R0JnZUZuNUo4cW1udnk1QW5jM053b3k4TEN3bG8xVmxCUUVQbno0TUdEY2Z2MmJjb3lXVmxaREJreUJMLzg4Z3ZVMWRXaHJxNU8vdHlyVnk5SzRseExTd3RsWldXUWxaVWxXd3cxNXhpeGF0V3FWaDEzYyt6WnM0YzhqdHpjWE9qcDZaSHJCZzBhaE9qb2FKaVptVUZUVTVOY1hsQlFnUFBuejBOTFN3dUtpb3JmNWJnYU0zRGdRRVJIUjFPV1JVZEhZK2JNbVpSbFg3NTh3YlJwMHlBbkp3Y05EUTMwNk5HRHJMNlhrcElTNnJyeThmRVIyQktDb1BGMVJhQ3Fxa29yTkdpTDg1eVFrQUJuWjJlb3FLZ2dJU0VCVWxKU3BOREEzZDBkbzBhTlFzK2VQZEdoUXdjeVQ5UXdYOFRqOFZCWFY0ZTZ1anB3T0J6eS82Q2dvSGEvbm44MmZucWhRV1ZsSlRadDJnUnhjWEZTcFpLU2tvSjkrL1lKOVg0bkp5Y3lzWmFkblkzdzhIRGE3YVpPblVvckl2anc0UU5XckZpQjZ1cHFUSjQ4dVVtaHdaa3paNXEwU1dzSkV5ZE9oSm1aR2QveWQrL2U0ZnIxNjlpNmRhdkFQalUzYnR4QWNuSXlPbmJzS05TK2FtdHJzWHIxYW5KOE1URXg1T2JtNHRPblQ2aW9xT0Q3OStYTEZ4UVdGcUt3c0JCRlJVWGt6eE1uVGlUN3lVVkdSa0pXVmxib29QYVpNMmVRbDVjbmxOQ2dycTRPMWRYVlFvM2JIQklTRXUzMnNIVCsvSG5jdVhQbm04ZXh0cmJHc0dIRHlOZFZWVlV0c3RrUlJJY09IWm9WbVZ5NGNBR2ZQMy9tcTVwb0RTOWZ2c1RObXpkaGJHeU1NMmZPWU92V3JYajA2QkhmemIyMnRoYVBIajJDa1pFUjN4aDA3Z3FwcWFrNGUvWXMxcTlmLzgzSDJKaXJWNi9peElrVG1EVnJGcTNJQUtnWCtwdytmUm9lSGg0VW9VRk5UUTBPSFRvRVRVMU4yczhDQUk2T2p1alVxUlBTMHRKbzEwZEdSdUxTcFVzdEZocUVoSVFnSkNRRWZmcjBFU2cwOFBUMHhJc1hMd1JXN1RBd01EQzBoT1BIajJQOCtQRUNoUVloSVNHUWtKREFsaTFia0pXVmhmMzc5OFBEdzZOVlFkdjgvSHk4ZWZPbXphdksyZ3B2YjIrNHVibWh1TGdZQVFFQjRIQTRxS3FxRXZyOU1qSXl0RUk4WVhqMTZoVU9IRGlBbmoxNy9qQ2hBWnZOSnUyWWdmcDUzTjY5ZXpGMzdseUswT0RkdTNmWXZuMDdURTFOaFI2N3VycGE2Tjg3Y1I1djNicUY2OWV2L3lPRUJna0pDVGgzN2h5TWpZMHBEK09ONFhLNUtDc3JRMEZCQVo0L2Y0Nk1qQXhrWkdUQXpNeU1yemMzQXdNRHczK05idDI2NGVEQmd4ZytmRGp0YzZxOHZEd2NIQnpnNE9CQSszNE9oME5XTTdGWUxMQllyR2J0V2dtclZ4NlBCeDZQOTEwZC8xb2FzeEFSRVdtMlFFZEVSQVJTVWxLMGZhaUZvWGZ2M3BTK3VtM0p6WnMzMjNROEN3c0xXRmhZVUphdFdiTUdTNWN1cGJYL0R3b0tJb1BVL3lRM1J6MDlQWExPdytGd1NEZU83d0dMeFlLMHRQUi9ycEtQZ1lIaHY4MC9WVFMzY09IQ0ZqMGpDNHVVbEJUNjlldUhzV1BIa3NsWHd1MUFHSHIzN28zTGx5OERBTVRGeFRGaHdnUzR1N3MzK1o3cTZ1cG01MWdFZS9ic0VWcVEvK2pSSXp4Ly9od1NFaEpZdUhBaEpiL2s2K3VMNHVKaVJFZEg0OEtGQytSeVNVbEpqQm8xQ29HQmdYempFV0xMSDBYdjNyMEJBRisvZmtWeWNqTHBYcUdob1FGL2YzLzA2ZE9uMlRIZXYzL2Y2cm1hb0xoY1c1em5pUk1uWXNpUUlUaHg0Z1RwWHBDWW1JaXpaODhpUER3YzZlbnBTRXRMUTExZEhYbjh4SHliK0xueE1oMGRIU2dwS2NIR3hxWmRyK2Vmalo5ZWFCQWNISXppNG1JRUJnYVNEd0c1dWJtSWlJaG84bjFWVlZYZ2NybFl0R2dSbVZoNzgrWU5ObXpZUUx1OXVybzZyWWhnNDhhTnFLMnRSYytlUFdGblo0ZEpreVlKVkhQZnZIa1RvYUdoTGZsNFRVSW5ORmkrZkRtQ2c0Tng0TUFCTEYrK25GWlpjL1BtVFVoSlNjSEF3RUNvL1VSR1JxS2dvQUErUGo3a2cwUndjTEJBVlJPQmpJd001T1hsb2FDZ2dGOSsrWVg4NDMzeDRnWE16TXlnb0tDQUowK2VvRWVQSGtJZGg3QWNPM1lNSzFhc2FKT3hYRjFkdjRzQ25JNDdkKzYwaVF1QW5wNGVSV2d3WWNJRVBINzgrSnZIRFFrSklSMERkdXpZUWJISkl5QytjTis5ZXdkblorY1dqYStqbzBQcEgwWDBNelF3TU1ESGp4L3g1czBidUx1N0N4VFFOQ1k1T1JubTV1WUlEUTNGcEVtVEFOUW5MMnh0YlFIVW4yKzZoUDdnd1lQaDYrdUxRWU1Ha1FvMU9sYXRXa1dwK2lncEtjSEtsU3Vockt5TXc0Y1BBd0JpWTJQeDZ0VXJ2cjZZRFdHejJUaCsvRGpjM2QyUm5aMk4vdjM3SXlNamcyOWlsWnFhaXV6c2JGaFpXUW4xK1lXbHVyb2FFUkVSVUZKUzRxdldJTWpJeU1EejU4K2hxNnRMVG1ZWUdCZ1k2UER6ODhNZmYvd0JIeDhmZ1hNcVlTQUNwRUQ5QTJSQVFBQnUzcnlKeU1qSUZuOFBmZno0RVFEUXRXdlhWaC9QOStMMjdkdll0bTBiZXZmdWpSMDdkZ0FBWW1KaStCVHJUZkhwMHlkeWptVnJhMHYydDZPamUvZnVDQWdJSUY4VEQxN0NQc3kzTlhWMWRUQTFOWVdvcUNoT25qelpaRDlmVDA5UGNMbGM5T2pSZyt5RjNCaEZSVVZNblRxVmZHMWhZWUdvcUNpaGp1WGR1M2ZvM2JzM09Cek9EenNmYjkrK1JVbEpDZmw2enB3NUNBc0xRMGhJQ09iUG4wOHU3OWF0R3pwMzdveUJBd2ZpeTVjdktDOHZwdzBTbEpXVk1VSURCZ1lHQmtEZ2M0NHdpSXFLdHZxK1FBZ1RHUDU5TkRVbklmaW5pQXdhODZQbU1Rd01EQXcvRS84VzBad3d6a0t0UlV0THE5VXRlS0tpb3NEbGNrbkJaVlB6b2NPSEQ1T3hkR0Z4Y25LQ2s1TVQ3Ym9YTDE1UVhnc3FMQWJxay9NdExRd1dOc1pBMlBJTHcvUG56MmtGZkRObXpPQzdEbnYxNmdVdWw0dnE2bXJ5WDZkT25ab1VBQzVjdUpEaWJDN01QS2M1dnNkNUZoTVR3LzM3OXluWHRJaUlDQ3d0TFdGcGFkbjZnMFg3WGM4L0t6KzEwS0M4dkJ3N2QrNkVob1lHbGk5ZlRpNmZNV05Ha3dxekd6ZHVZUHIwNmREVTFLVDBQWmt3WVFKZjhqUW1KZ2JtNXVhMEZpbGhZV0U0ZS9ZczdPM3RZV2xwaWZIang4UFIwUkVoSVNGTkhuZGNYQnpHamgwcjdNZWtjUHYyN1NhRHp5d1dDN3QyN1VKZ1lDQ3RXajh2THc5Mzd0ekIxS2xUaFZZZisvbjVRVkZSRVRZMk51U3lCUXNXUUUxTkRXbHBhZmp0dDk4Z0t5c0xIbytISTBlT1lNNmNPWmc2ZFNyRXhjWEI0L0d3Yk5reS9QNzc3NlNsaXFhbUpweWRuZUhwNlFsTFMwdmN2SG56dXp3SURSbzBxTW5xTDJINGxqNDdyZVgrL2ZzWU1tUUkzL0oxNjlZaE9EZ1lTVWxKdElySDRPQmdyRnUzam0rNW5wNGVWRlZWQmU3djQ4ZVBTRTVPaG9hR1JwUG5xMkZpSnlBZ0FQbjUrUUszUFhmdW5NQjFncWl1cnFZSURXSmpZNkdpb29LQkF3ZGk0TUNCR0RkdUhBNGRPb1MxYTljaVB6OGZVNlpNQWZEL1NSSlBUMC80K3ZvQ0FCWXZYb3prNUdUazUrZFQraWpaMjl2ajRjT0gwTmZYaDV5Y0hOTFQwL0g2OVdzWUdSbEJVbElTQU1ocWtJcUtDaWdxS3ZLSkJLcXJxN0ZseXhiVTFOU1F5M2c4SHBZdlg0Njh2RHpFeHNhaWE5ZXU0UEY0Y0hWMVJYSnlNb1lPSGNyWDdxQzR1QmhuenB6QmdRTUhrSnViaTQ0ZE8yTFRwazF3ZEhTay9YdUlqSXdFZ0RaekZDQ2NMaUlpSXZENTgyYzRPVG1SUFVlQitoczdvVkFrZWp3WkdSa2hKeWVIZHJ3dVhicTB1ejBrQXdQRFA0dEhqeDVoNDhhTk1ESXk0bk9OeWNuSmFkSDNSTU5rcjcrL1AxZ3NGdmJ0MndkdGJXMUVSMGVUL1pXRGc0UEpQb1NDdUhYckZnQmc1ODZkNUhlOUlLWk1tZEp1emkyWm1aa3dOVFdGbUpnWXpwOC9UenBOOWVyVml6S3ZiWTZHODdrN2QrNDBLWkpUVjFlbnZDYnVvVDlLalM4bUpvYlJvMGZEeGNVRnVycTZ1SDc5T20yUUpDVWxoV3gzNU9mbkozQzhrU05IVW9RR1FIMGxocUFBUkVQazVlVUIxSXNmeE1YRlcvSXgyZ3duSnllS3VwOWd6NTQ5MkxObkQvbDYxYXBWOFBMeVFrNU9Eb1lNR1lJeFk4YWdTNWN1VUZKU2dvcUtDbFJWVmRHclZ5K20xUkVEQXdNREF3TURBd01EQXdQREQrR2ZLc2o3SjlMU0hCYUx4Zm9tOTZsL010OUxPUE90L05ldjU1OWFhTEI3OTI0VUZCUWdPRGdZWW1KaVlMUFp6UVlHVTFKU1lHSmlBaWtwS1Z5NGNJSHl4eWdxS2dvUkVSSHMyN2NQVTZaTXdZZ1JJMGpCUW1PaHdjdVhMN0Z5NVVxb3E2dGp4NDRka0pXVmhaT1RFM2J1M0ltaFE0YzJXY0VzSlNYVjZqK1l4Z0g2a0pBUUhEOStuSGJiUllzV1VWNWZ2WG9WWjg2Y0FZZkRRV0ZoSWV6czdBVHV4OXZiR3pJeU1yaHo1dzZTa3BMSXoxaFNVb0xvNkdoWVdscmkrdlhyOFBmM2g0bUpDWFIwZEZCVlZZWFpzMmVqb0tDQXJKNEtEdy9Ic1dQSElDRWhRZW1CNHVibWhyaTRPTnk5ZXhjN2QrNkVpNHNMdVgxcWFpcmY4ZVRuNTZPeXNwSzJTbjdBZ0FGazI0eUdXRmhZa09QeWVEeWhsRVkzYnR5QWpvN09EMDJZQ3JvK2lHdGIwSHBCZG9sRThsMFFaOCtleGZ6NTgyRmhZU0cwZTBOYVdocGZPNFpObXpiaDJMRmoyTDkvZjZ1U05BMlZkRFUxTllpSmlhSDBGSEoyZHNhc1diT3dZOGNPdUx1N2s4ZjY5ZXRYdUx1N1EwOVBqN1I5dm4vL1B2NzY2eS9zM0xrVGFtcHFBT3BkR0E0ZE9vUjU4K2JoN05tekFBQTdPenU4ZnYwYTRlSGh0SzFFdW5mdnpwY3NLeTB0cGZRTTUvRjRjSEJ3d0tWTGwrRGg0VUVLSUZnc0ZvNGVQWXBmZi8wVkN4WXN3Tk9uVHluZkkyUEdqRUZkWFIxVVZWWGg2ZWtKVzF0YlNFdEwwN2I5NEhBNE9IYnNHSVlORzRZQkF3WUlGRklSVm9tQzFyTllMUEk4VDUwNmxkS3F3OGZIQno0K1B1UnJRME5EeE1iR2dzMW1reTFQTm0vZUxORG0vTXFWS3hTaENBTUR3MytMdXJvNkxGaXdBSktTa2poKy9EamxubnZqeGcxTW16WU5YbDVlK09PUFA0UWFyN3E2bWhRRmlJaUlZTy9ldlZCWFY4ZWVQWHVnb3FKQ2JuZjc5bTFTaUVVSGo4Y2pCVlFuVDU1c05xSGV1WFBuZGhFYXZIejVFcE1tVFVKSlNRbkN3OE14Y3VSSWN0M1FvVU5ick9ZblNFOVBiM2FiaW9vS1VtQkEzSFBxNnVwbzd4M3Q4WUMzZWZObWRPL2VIY3VYTDRlK3ZqN1pyNUxnNjlldm1EOS9QcVNscGZINDhXUFNQcThoRVJFUldMUm9FYVVISUlHMHRIU0wzS2s0SE00UEV4cjQrUGpBMmRrWnQyN2RJdDJZR25MNThtVk1uejZkSWlBd056Y241N3NNREF3TURBd01EQXdNREF3TURBd01EQXh0eVU4ck5Nakt5b0szdHplbVQ1OE9ZMk5qOEhnODZPam9vRisvZmdnSkNhRlY4eVFsSldIbXpKbW9xNnREVEV3TWZ2bmxGNzV0UG56NGdFMmJOa0ZGUlFValJveEFVVkVSQUtyUTRNT0hEekF5TWdLUHg4UEZpeGZKSUt5SGh3ZFNVMVBoNk9nSUJRVUZMRml3NER0OSt2K252THljdEdFaGVxc0lzaFN1cmEwbHJma2ZQWHFFUjQ4ZUNSeDMyN1p0a0pHUmdZdUxDNVNWbGJGMjdWb0F3SzVkdStEbDVRVVpHUmxZV1ZuQnc4TUQ5dmIyU0U1T2hwU1VGQll0V29TQWdBQmtaMmREV1ZrWnJxNnVVRkZSZ2JlM04yVjhNVEV4SEQ1OEdDTkhqb1NibXhzTURRMHhhdFFvWExseUJhZFBueFo0WEkzSEFZRHAwNmZUQ2cwSWJ0NjhDVnRiVzRTRmhXSDQ4T0VDdHlPczlBY09ISWpIangvL3NDRHp2NEhHOXRPbHBhV0lpSWhBdDI3ZFlHMXQzV3pGYUhQRXg4Zmo2OWV2R0R4NE1MbHN4b3daMkxwMUsyeHRiYUdrcEVRS0FQTHk4dUR1N281eDQ4WmgvZnIxeU1qSWdKdWJHMGFPSEVseGVEQTNOOGVUSjA4b3dwemMzRnhJU2tyU2lneUV4ZGJXRm9HQmdlalJvd2NVRkJTd1k4Y09sSlNVb0xDd0VFVkZSWkNTa3NMSGp4OWhaMmVIc0xBdzhuMmpSNCtHdmIwOVRFeE15TVJYWm1ZbWZ2MzFWL2o2K2xJY1JHSmpZNUdUazRNTkd6WWdLQ2lvU1NFVEFGbzNFNkJlVE5XNFYvWEtsU3NwQ2NHNnVqcEtpNWRUcDA2aG9LQUFCZ1lHR0RGaUJOK1k4Zkh4U0VsSmFWRmZVQVlHaHArUFU2ZE80YzJiTjFpL2ZqMjZkZXRHV1RkKy9Iakl5OHZEeThzTEsxZXVGQ3A1M1ZCb1FHQnZiNDhWSzFaUTVuaG56cHhwY2h4L2YzODRPanBDVmxZV1VsSlNlUGp3SWNYcDVrZHcvLzU5ekprekI0V0ZoVGgwNkJETXpNencvdjE3ZE83YytadnVSOEtpcHFhRzR1Sml5cklOR3piUXRwN3R4U2dBQUNBQVNVUkJWTHFvcXFwcUYvR2xsWlVWMkd3Mk9uVG9RTG1mMU5UVVlONjhlWGo1OGlWQ1FrSlFYVjNOZHp5bHBhWFlzR0VENU9UaytNU0JCR3cybStKRTFCZ3hNVEhzMkxFREFRRUJxS2lvQUlmRElSME9DSGJ1M0VtNU4zOFArdmJ0aTRjUEg4TEp5UW1uVHAyaVBFdWNQWHNXMjdkdlIwRkJBUUlEQTFGYVd2cGRqNFdCZ1lHQmdZR0JnWUdCZ1lHQmdZR0JnZUduRlJyWTJkbUJ4V0poLy83OUFJQVRKMDRnS1NrSnFxcXF0Q0tERXlkT1lPWEtsYWl0cmNYVnExZjViTXdKaUtROUVTUW5BckVLQ2dvQTZwUDUrdnI2K1BEaEF5SWlJaWdXOXlJaUlqaDc5aXdtVHB5SVJZc1c0ZE9uVHdJRG5nVFhybDFEVWxKU2s5dG9hMnRqMnJScHRPc2NIUjNoNk9nSW9ONE90N3E2R3E5ZnY2YmQ5dWpSbzNqNzlpMTY5ZXJGVi9GbVoyZUg0OGVQNDlteloxQlRVNE9zckN3aUl5T1JtSmlJZ3djUFFrWkdCb1dGaFFnSUNNRDQ4ZU14ZmZwMFZGZFhZLzM2OWVCd09DZ3RMWVdJaUFoTVRFelF1WE5uOEhnOEJBUUU0T1hMbDJRZjNkTFNVblRxMUlsTWFtcHBhV0g5K3ZWNCtmSWxXWFZPa0pXVlJSRjNhR3RybzZDZ0FGbFpXZVF5dWlBd0hkbloyWGp6NWcwbVRKaUEwNmRQdzlqWW1HK2J2THc4V0ZoWWdNUGh3TUhCZ1JFWnRKREF3RUNVbDVkajNicDFpSStQNTZ0R2JJNE5HelpRZnQ5MDdVZFlMQmJjM055YUhLZTB0QlRHeHNhUWtKREErZlBuS2IvSDNidDNJeVltaHJLZjZ1cHFjRGdjdnFSWFEzdmk1aUNFUFI4L2ZvU3RyUzBBUUZKU0VsMjdka1dYTGwwd2N1UklaR1ptNHV6WnM1VGVvS2RPbmVJVEJSVVdGcUt5c3BJVU9CSDQrL3NEQUhSMWRWRlZWWVdOR3pkUzFtZGtaT0RLbFN2bzJMRWpLaW9xd0dLeE1HN2NPTDRXTFhRdEdRNGNPRUNwOEMwdkx5ZUZCbHd1Rno0K1BtU0Zjc01xWW9MUzBsS2twS1I4czdpRWdZSGgzd3VQeDRPbnB5Y2tKU1ZwVy9oSVNVbmg5OTkveDlhdFd4RVNFa0xPVzRCNnNSSmRmN3ZhMmxwa1oyY0xkRjlhdEdnUlJvOGUzZVJ4cGFXbHdjWEZCZXJxNm9pT2pzYTRjZU13ZmZwMDNMOS9INTA3ZDI3aHAyd2Jpb3VMTVhueVpGTDh1V3JWS2dEMWlmWlhyMTRoUFQzOXU0c041cytmVDdZS2UvUG1EUklURXpGKy9IaUtBUGY2OWV2SXk4dHIxL25ReXBVckFZRGk3T1B1N282WW1CalkyTmhBV2xvYXc0WU53NVl0VzdCdDJ6YXdXQ3pVMWRYQjJ0b2FlWGw1Q0F3TWhKS1NFdTNZQnc0Y29GeDNqWms4ZVRLc3JLeGdaR1NFTzNmdW9MS3lFa1pHUmdDQXo1OC9JeTR1RGx3dXR3MC9yV0FzTEN3UUZCU0UxYXRYUTF0YkcvMzY5VU54Y1RIczdlMmhwcVlHRHcrUGRqa09CZ1lHQmdZR0JnWUdCZ1lHQmdZR0JnYUduMUpvY1Bqd1lWeTllaFdlbnA1UVVsSkNmbjQrL3Z6elQ4akx5NVBDQTRLaW9pSTRPenNqTkRRVVltSmk0UEY0Y0hSMFJHVmxKYTAxTHRGM25xallMaW9xZ3B5Y0hDUWtKQkFmSHc5TFMwdVVsSlRnNU1tVG1EMTdOdC83TzNYcWhJU0VCRXllUEJrYk5teEFmSHc4UWtKQ2FHMWVnWHFoQWVFeUlJZzFhOVlJRkJvMGhNZmpDYlFFcnFpb0lKTzBlWGw1a0pHUm9WUXhGeFVWZ2NWaW9WKy9mbVFsbVlPREF5UWxKVkZUVXdOL2YzL2N1blVMMWRYVkNBZ0lnSmVYRnlYcDI3aWxRVU9MMm9VTEY1SS9GeFlXb2t1WEx1UnJEdzhQMnVTbmpJd01KZmxMOUVCcHVLeHhaYllnbGl4WkFrVkZSWmlibThQRXhBUzdkdTJpV0RmWDFOVEF6TXdNZVhsNStQMzMzN0ZzMlRLaHh2MWViTjI2bFJTMk5JUndvSEJ4Y2FFVldMeDQ4ZUs3SHhzZG56OS9obytQRHpwMzdveTFhOWZDemMwTmUvZnViZEVZMXRiV3BBQWdPenNiVjY5ZUpkYzEvSnZXME5EQWxDbFRFQk1UUTFZbUVoVjlMMTY4d0x4NTgvRDY5V3VzWHIwYVQ1NDh3Wk1uVHdBQWt5Wk53dXpac3lsSmxNek1UQncrZkJnVEprd2dXMzBRRUwyL2hUMTJkWFYxZE8vZUhVcEtTbEJTVXVKekZMaDkrelpNVFUxUlcxdEwvbzFXVmxieWpmWHExU3NBUUo4K2ZjaGw5Ky9meDQwYk44alhZOGVPNVJNUUxGbXlCSEp5Y3REWDEwZE1UQXkwdGJVaElpSUNMeTh2b1Q4SEhZY1BIOGFMRnkrd1pzMGFXcEVCQUxLRkJ1Tm93TUR3M3lVMU5SV3ZYcjJDa1pFUmxKV1ZhYmV4dHJhR201c2JEaDQ4Q0FjSEIzTDU0OGVQQmM2RDh2THlCSzRiT1hKa2swS0QxTlJVR0JrWm9hNnVEc2VPSFlPbXBpWk9uejZOR1RObVFGZFhGNUdSa2VqWHIxOExQbVhib0tpb0NBc0xDOHlhTlF0ejVzd0JVRy83Zit2V0xTeGV2TGhkSEEwQ0FnTEluNDhjT1lMRXhFU3NYTGtTaXhjdkpwZFBuRGdSQlFVRnRITzA3MFZOVFEzQ3dzSW9jNGl0VzdkQ1JVVUZOalkyNEhBNHVILy9QdHpkM2ZIczJUT0VoSVJnMmJKbGlJcUt3b0lGQzBpaEFoMWp4b3lCcTZzcnJsMjdodFRVVlB6NTU1K1U5WDM3OXNXQ0JRdXdZTUVDNk92cm83Q3drR3l6bEpTVWhMaTR1Tzh1cUt1c3JFUkpTUW1BK2haalc3ZHVSWFYxTlhKeWNyQng0MGFVbEpRZ05EU1VYUFlqMjN3eE1EQXdNUEJ6N2RvMWZQNzh1VTJkTFNNaUlqQisvSGhLeXh4aHVINzlPZzRkT2dSN2Uzdm82K3UzMmZHMGxQZnYzK1BRb1VPWU8zY3VSbzBhOWMzamNibGNPRHM3WTk2OGViUnVlNDBKQ2dyQzRNR0RNWDc4K0dhMzlmZjN4NzE3OTNEaHdvVm10N1d3c01EWHIxOHBjWXZXa0pXVmhSMDdkbURSb2tYUTFkWDlwckVDQWdMUXMyZFBHQm9hVW9xdkhqNThpTHk4UEV5YU5BbWRPblg2cG4wd01EQXdNREF3ZkgrRWJRSE93TkNlL0pSQ0E2THlyWEcvOEtOSGo1SVBZR3cyRzRHQmdYQjFkY1huejUraHA2ZUhVNmRPNGNhTkczQjJkb2FwcVNtMHRiWGg2K3VMQ1JNbWtHUFFPUm9vS2lyaXhZc1htRHAxS3NURnhlSGw1WVVQSHo0MG1jUmJ1blFwcmw2OWl2ajRlRHg5K2xTZzBJRGc2ZE9uZkZhK2I5KytoWmFXbHREbnBhNnVUbURRY2ZQbXpYai8vajM2OXUyTHQyL2ZJajgvbjVJTStQanhJNVNVbENqSlFqazVPV1JuWjhQRnhRV2lvcUlvS3l1RG5aMGRoZzhmRGtsSlNkTFdmdm55NWREVzFpYXI4cHFpY1FDOXZRTFlNMmJNd0kwYk56Qmp4Z3lzVzdjTzc5Ky9oNStmSDFnc0ZwWXVYWXJFeEVRWUdCaTBxSkw5ZTNIanhnMVNXTkVRb3NkMFhGd2M3WG8ybS8zZGo0ME9kM2QzZlA3OEdWNWVYdWpjdVROMjd0elpiQy9rL1B4OHpKMDdGK25wNmREUjBhRUVUZzRjT0VBbXJ3RlEyZ1FzV0xBQVU2Wk13YUpGaS9oc244UER3OG1mQXdNREVSZ1lTTDRtRWs1RWRTS0h3OEdVS1ZNQUFFK2VQTUhFaVJPeGJ0MDZQZ0hIcDArZjRPdnJTMW5Xc05JU3FFOGFhV2hvNFAzNzkvajgrYk5Bd2NmejU4L1J0V3RYZlByMENRQ3dhZE1tV0ZoWWtCT0gwdEpTc2pWSXd5RE0xcTFiYWNjanFLaW93SVVMRnpCcjFpeXkybkw2OU9uWXRHa1RQbno0ME94M1QxTWtKeWVqYytmT1RmNCtDY0VQSXpSZ1lQanZFaDhmRHdEazl5b2QzYnQzeDdScDA1Q1FrRUQ1bm5SMGRNVHExYXNwMjc1NTh3WWpSNDVFeDQ0ZDhlN2RPOXA3bnJTME5PMSt1Rnd1RGh3NEFDY25KMVJYVitPUFAvNkFqbzRPQUdEcTFLa0lDd3ZENHNXTE1YTGtTQVFIQjFPY1p0cUxvMGVQa2o5Ly92d1pEZzRPNk55NU03eTl2UkVlSG81YnQyNjFlTXhWcTFiaDh1WExlUGZ1WGJQYnFxcXFrbFh4aEdpdmNSSzl0cmEyM2R3TVhyMTZoWkNRRUJ3N2RneUZoWVVVdHdsSlNVbXNXYk1HUUwzb2RQLysvZWpkdXplY25Kd1FHeHVMeXNwS0dCc2I0OGlSSTAwK2lJOFpNd1pqeG94QmJtNHVNak16bTd5dk5mN3N4UHpxZTkvbnpwMDdCeXNySzhxeW9VT0hVbDQzRkViZXUzY1BRSDBicU9Ua1pJSGpxcXFxQ2hRQU1UQXdNUHpYQ0FzTCs2Yms4TnExYXdVbXpJT0RnL0hpeFF1SzBJQnczQkVXWFYxZFVoanc5T2xUbUptWllkU29VYmg3OTI2TEJHYnYzcjFEVkZRVWJYRU1RWGw1dWREak5VWGpJcGFHWkdkbnc5dmJHNy84OGd0NTNwS1RrM0g3OW0yaHgxKzJiQmxaaUhIbXpCbnMyclVMYW1wcXFLcXFvdDIrUTRjT0dEbHlKSjQ5ZXdZYkd4djQrUGdJSlRSSVRrNm1kZG1pNDlteloyM1N3cWlnb0lBVWZmNzk5OSt0bm5zVkZSVmgzYnAxRUJNVFEwNU9Ea1ZvNE9IaGdhdFhyeUkxTlJYRGhnMzc1bU5tWUdCZytObmhjcmw0K3ZScGsrMlhqWXlNMExkdlh4dzhlSkN5Zk9mT25iaHc0UUlTRWhKYUplN0t5c3JDdm4zNzhNY2ZmMEJWVmJYRjd3ZnE0OFJidG16QjlPblRNWG55Wk5wdGtwS1NjT1hLRmN5ZE83ZE43ZzJwcWFtUWtKREFvRUdEdm5tczlzYlB6dy9pNHVLa20yWllXQmhtelpvRkdSbVpIM0k4MWRYVkdEcDBLQll1WENnd0ozRHUzRG1zWDc4ZVhsNWVzTFMwYk9jamJIdXVYTGtDYVdscGdkY3J3eitEbjFKb3NIcjFhbWhvYUVCQlFRR3ZYNy9HMGFOSE1XUEdEQ3hkdWhUdjM3OUhjSEF3UWtORGtaK2ZEMFZGUlFRSEI4UGEyaG9zRmd0TGxpeUJpWWtKUER3ODRPZm5CMTFkWGN5Yk53KzdkdTFDejU0OStZUUdSVVZGVUZSVWhLYW1Kcnk5dlRGKy9IaVVsNWMzR1V3SGdCRWpSdURodzRlNGZ2MDZwaytmM3V4bmtwYVc1ck52RnhSRUZ3U2J6VVo1ZVRtZnpiQ1NraEpTVTFNeGR1eFkyTnJhWXRHaVJYajY5Q2taZEdTejJYaisvRG5HalJ0SGVkKzllL2NnS3lzTENRa0pHQm9hSWkwdGpReE1hMmhvb0gvLy9nQUFTMHRMREIwNnRNbUhXSUwyckl4cnpMaHg0NUNZbUFoRFEwUHMyN2NQT1RrNTZOMjdOODZlUFFzdExTMWN1SEJCb0NORWU1S1VsRVNLT0JwaVoyZUhBd2NPQ0Z5L2YvOStTbEkrSkNSRXFBZmwzTnhjQVBVUDdVMEZxZ25DdzhQSm0yMWFXaG81cWJLM3R3ZFFiNUZOMTc2RUlDMHREVE5uenNUNzkrK3haTWtTQkFjSGs4SDd3c0pDN04rL0g2TkdqY0pmZi8wRkFHUml2dUZrSlNNamcweXFGeFlXWXZIaXhVaFBUOGZCZ3djeFk4WU12bjAyZE5Hb3FhbUJsWlVWYnQyNkJSMGRIWFRwMGdVZUhoNDRjT0FBdG03ZENqczdPL0k2eU1uSmFWWTBBZFNMSTRLQ2dwcmNKanM3RzBDOU1DY2lJZ0tYTDEvRzVjdVhLZHQwNk5BQjI3WnRnNGFHQm9ENkNwYUVoQVFvS2lyeUNTc0l6cDA3aDRxS0NwaVptWkZpQzNOemN6ZzdPK1BFaVJOd2NYRnA5dmdGRVJ3Y0RBOFBENFNIaCtQcTFhdTRmUGt5Mzk4SUlUUmdXaWN3TVB4M3VYUG5EZ0JBVDArdnllMTI3ZG9GQlFVRjBqVUtxUC91YVB6OThlWExGd0JBV1ZrWjNyNTlpNUVqUndwMUhOSFIwZGk2ZFN0U1UxUFJvMGNQS0NrcHdjL1BEMXd1RjE1ZVhwQ1VsSVM1dVRsVVZGUXdlL1pzV0ZoWXdNL1BEenQyN1BoaER6UTJOamI0K1BFampoOC9EbVZsWmR5N2Q2L1ord2tkQmdZR3VITGxDaDQvZnR6c3RvTUdEU0xuYzJWbFpRREE1OFREWnJQYlJVRG02T2lJdlh2M2dzZmpRVjFkSGE2dXJwZy9mejZselZGRG5qNTlpdlQwZElpS2lxSzZ1aG9iTm15QWw1Y1hyUmlGanRyYTJtYnZWNDAvT3lIRytON25ZL0Rnd2JTdFJ3UkJ6RzBPSFRxRVE0Y09DZHh1NTg2ZGZNNWpEQXdNRFA5VkhqOStqTk9uVDdmNi9iTm56MjVSWlg1ZVhsNno3ZjhhOHVlZmY1SkNBeTB0TGF4ZHV4Wjc5KzdGeXBVcmNlTEVpUllmcnlES3k4djU3djJ0NWRXclY2UnpZRVZGQmZ6OC9LQ25wMGNLUFJ0eisvWnRiTml3UWVqeFo4eVlBUVVGQmVUbjUyUGR1bldRbEpUa2F5WFlFRFUxTmFTbnA4UGQzUjA4SGcrdlhyMmliV2s2ZlBod29kd25zck96d2VGdytOb2V0Z1hhMnRwWXZIZ3hUcDA2aFZ1M2J1RzMzMzVyMVRoaFlXRmdzOWxZc0dBQnJUc21Bd01EQTRQd2JOcTBDWHYyN01IdTNidkpXSGRqa3BPVCtRclJnSG9ubjhlUEg3ZTZHREEvUHg5K2ZuNm9xS2hvVlZ3QXFDL1E5ZlB6dzVjdlh3VEdPWTRkTzRaRGh3N2hsMTkrYVJPaHdZUUpFOUM3ZDI4OGUvWk02UGRrWjJjMzJkNndwYmk1dWJWSzZFREVqT3pzN1BENDhXTXNYTGdRdlhyMVFsQlFFTzE5T1R3OEhFRkJRWWlLaXVLYlN5MWJ0Z3lYTDErbXRFVE95OHREWGw0ZU5EVTFTZEhveVpNbjhmdnZ2K1BDaFF0OHY2UFRwMC9qMWF0WGZIbkNobHk4ZUJIWjJkbTArYUhHdkgzN0ZwYVdsbkJ4Y2FITm1UUWtMaTRPMDZaTmc2ZW5KNXljbkpyY3RxYW1CcDgvZjI1Mi93M3AzTGt6YlR6R3pNd012WHYzeG9zWEw1Q1Nrb0l6Wjg0SUhLTkxseTR3TWpMaWM3VnZEbGRYVi9UczJSTkFmYjRqT2pvYUVSRVJmSEVlWVdKeWt5Wk53dkxseTF1MC81K0JINTgxL1E1TW56NGQwNmRQUjNsNU9ZWVBINDZ1WGJ2aThPSERBT3FkQkc3ZnZnMEZCUVc0dWJuQndjR0JyNHBlVGs0TzN0N2VXTGh3SVpZdlg0N3c4SENJaW9yaTlPblRaRDlhb2tmODI3ZHZJU3NyaS8zNzk1UDlZVGtjRHRuYkZxaXZqbTZjUUJjVkZZV1ltSmhRSW9PMmd2Z0RiMnd6UEd6WU1FUkhSNk84dkJ3VkZSVUE2bStJaG9hR0FPb1R2elUxTlh4Q0ErSUI1ZlRwMDRpTGkwTkVSQVNweGxOVVZDUVRBVUI5VDN0aDNBQUNBZ0lvUW9pWEwxK2lwcVlHUTRZTWFjVW5iamtEQnc3RS9mdjNZV2hvaU1qSVNBQkFyMTY5Y08zYXRYYXhLMjZLdHE0TVQwOVBiMUcxeHF0WHIwanIvcVlnSmt0c05odUxGeThtblJhYUVoY1FIRGx5QkhaMmRtQ3oyZkQxOWVVTHFIdDdlNk9xcWdwZVhsN2tqWllReERTc2tpQ0VRSThmUDRhSmlRbStmUG1DYTlldXdjREFvTW45MzdwMUMydldyTUh6NTg4eFpNZ1FSRVpHb212WHJraEtTb0tqb3lNY0hSMFJGQlNFQnc4ZUFLaDNGbmo0OENGbGpOTFNVb0c5dlI4OGVNQ25PSFZ5Y2tKWVdCajVXbFpXRnZmdTNVTmVYaDZLaTR2QjQvRUExQ2ZiVkZWVnlmTllYbDRPQndjSDlPclZDOHVXTGFNVlBIQTRISGg3ZTBOWldSbFRwMDRsaFFaOSt2U0JqbzRPOXU3ZGk3VnIxellaUktxb3FLQjhmeEhmRVFUZHVuVkRhbW9xWW1KaTRPam9TTEhjQnY3L2VtQ0VCZ3dNLzExeWNuSUFnSnkwQzRJUVVUVkhlbm82K2ZQVnExZWJGQm9VRmhZaUxDd01nWUdCZVA3OE9VUkZSYkZ5NVVwNGUzdERTa29Lam82TzhQZjN4KzNidHhFV0ZnWk5UVTNvNk9qZytmUG4yTEJoQTQ0ZlB3NERBd01NR1RJRVptWm1NRFUxeFlBQkE0UTZ6bThsT0RpWW5JTVNiUXYyN05uVHBHT1dycTR1VWxOVGtaT1RRNm1Ra0pLU2dxbXBLZms2TmpZV1U2ZE94YVpObStEcDZTbHdQT0xCc1BGOVFwaUVmRnVncnE0T2JXMXRyRisvSG5QbXpDRUZCQVJWVlZWSVNFakF2WHYzY092V0xWS0VxSzJ0RFQ4L1A3NjVhM1BVMXRhaXJxNk9iSXNBQU9MaTRwUjJhbCsrZkVHUEhqMG83d0crLzMxdTVNaVJmTmQ2Wm1ZbVFrSkNzSHo1Y3I3cmtxaWtYTHg0TWViUG53K2dYcXpxNnVxS1AvLzhrMHp3Q1B0M3g4REF3UEJmNHZ6NTg1VDdabk00T3p1VDduTXRZZWpRb1pUWVVYTTBqZ1g0K1BqZzl1M2JPSG55SlBUMDlOcXN6YU9ZbUJpTWpZMmIzT2JwMDZmSXlzckMrUEhqS2NMOXhqUU1oSC85K2hWYnRtekI5dTNiS1VLRDR1SmlaR1ZsQWFpL2J6VjBzeW9wS1lHYW1ob21USmlBYTlldThZMHZJeU9EaW9vS3pKa3pCeElTRXZqNDhhTkFRU0pCVkZRVUlpSWlJQzh2aitMaVlsSzBuNXFhaXR6Y1hFeWZQbDNvU3RHcFU2ZWl0TFNVbk84S3k2VkxseWh0UkFYQjRYREE0L0ZnWW1MUzdMYW1wcVk0ZHV3WVpSbVB4eVBqbDRRTGxMQThldlFJZS9mdXhjR0RCMm5iY3pJd01ERDhGN0cydHNiWnMyZXhkdTFhWkdabVl1Zk9uWHozcDlyYVdoUVVGRkNlSzRGNmQwYWdQaEhjOEJsN3dvUUo2TkdqQjk2K2ZZdTdkKzgydVg5MWRYVWNPWElFdzRjUGI5TE5TRmRYbDg4ZEc2aFBZZ01RS0pMZ2NEaTRlUEVpcEtXbGFkdUt0eGRmdm53UnFsMlJzRFF1dkJVV0dSa1pNaTR5WXNRSTNMaHhBNHNXTFlLaG9TR3NyS3dRR2hwS3lVbkV4TVRnMXExYm1EWnRHbUpqWXluT0IyVmxaWHlGZ29HQmdYQnpjME5hV2hvcERLaXBxY0dYTDEvNEJDazhIZzkrZm41UVZsYUdqWTBOZ1Bwbi9NYlh6TFZyMXlBcks0dTR1RGpFeGNYeGZTWkZSVVhTTFpISDQrSDE2OWV3c0xEQTNidDM4ZXV2dndvOEYxd3VGeHdPaHl6dWJJb3JWNjdBek15czJlMGF2MGRmWHg4RkJRVlFVRkNnemNWbFpHUmc5KzdkQXNkUVYxZUhscFlXTGwyNlJGbk80L0ZRVWxJQ2NYRngybkVkSEJ6UXMyZFBjTGxjUkVSRUlENCtIcGFXbG1STWp1RE5temZOaXBJN2RPakFDQTErTm14dGJmSDY5V3RFUjBkRFNVa0pBSEQ4K0hIeVFta3U4VGxreUJBOGVQQUF3Y0hCcEpJNUx5OFBiRGFiVWhrTzFOdTN6NTgvSDlMUzB1RHhlSkNRa0lDRWhBU09IRG1DUC83NEErbnA2WlNncEpXVkZmVDA5TEJreVpJMi90U0NxYWlvZ0w2K1BxV0tYVTFORFRJeU11U3gxZFhWUVVaR0JqZHUzQ0Q3MDhiRXhBQUFyWjFjYm00dTdPM3RZV0ppUXJuNUhEbHlCTFcxdFhqNjlDbTh2THl3YWRNbVBudFhPaHIzMFR0Ky9EaTh2THh3L1BoeG9SN0Myb0tlUFh2Q3hNUUVPM2JzQUZBZlhQOG45TDFwYTZHQnI2OXZrOGtLZ3ZQbnoyUHg0c1g0ODg4L2hhcCtKeVk1Vzdac3daTW5UNFErbnFOSGoyTDU4dVZRVmxiR3VYUG5LQzFMQ05oc05oWXVYTmpzdFZSYld3c2ZIeC9zMkxFRDFkWFZFQk1UbzNYVVdMZHVIZHpjM01EaGNLQ3ZyMC9lbUJjc1dJQkRodzZSa3o1dGJXMGtKaVlpTkRRVXVibTVrSmVYUjJabUp1MTFJUzh2ajZxcUtscjNDMlZsWmI2QVJXTm5rcGN2WDZLZ29BQmp4b3lodFRJbWhFdUZoWVhJemMzRnhZc1hCUXBBVHAwNmhjek1USGg3ZS9OTlBtMXRiV0ZwYVFsZlg5OG1xMmlFQ1NnRUJBUWdLU2tKKy9mdng3Qmh3eWczVTBab3dNREFVRmhZQ0JFUmtXYUR2a0Q5ZHh4ZFZWbERpR1J5OSs3ZGNlN2NPYmk2dXRKdWw1R1JBUzB0TGRUVjFVRlVWQlFXRmhad2NYR2hxTmdQSGp5SVgzLzlGZXZYcjZjRStydDI3WXBqeDQ3QjJ0b2FIaDRlaUl1TFExcGFHdTdjdVlQNCtQanZQaSs0ZWZNbTdZTXdNYjhVQkZHNUx5TWowNlRDL2R5NWN3RHFCYmhOOGZidFd3RGd1M2V4MmV4MitWNjNzYkZwTmlCZ2IyK1BkKy9lUVZKU0VxYW1wckMydGliRnNzTFE4SGRaV1ZtSno1OC9rNGw1b1A0aHZPRWN0N0N3a0hUdEF0clAwWUNPZCsvZVlmZnUzZERUMCtNVEdoQkN4UUVEQnBDdG9ZaTU1TEJodzhobERBd01EQXpmQnk2WFMzR28rL1RwRThyTHk4bkFaOGVPSGFHdnI5L2svYm81SkNRa2NQejRjV2hyYStQRWlST3dzcktDajQ4UDZmb25pTFMwTkFEMXJvVU5uOWszYjk2TWJ0MjZvVU9IRG53QjJzYXNYcjBhUVVGQjhQRHdhTmExcWptY25aMUpkNTJOR3pkUzRoUkpTVWtBNnBNd2dzNlZzN016bmo1OUNsOWZYMHJjclRIVHAwK0hwNmNuRmk5ZUREazVPVlJVVk9EZ3dZTmtvWUtXbGhiR2p4K1BpSWlJYi9vOGREeDU4Z1JSVVZIWXVIRWpPblRvZ0o0OWU4TEN3b0oyMnpkdjN1RDI3ZHVZUEhreTZaUlFWbGFHOCtmUFk5Q2dRUmd6Wmd6dCs3UzF0Zm1XWGJ0MkRXbHBhZERYMXhmYUJRd0FQbno0QUdOalkrVG41ME5UVTdQWmxvME1EQXdNL3hYNjlldUh4TVJFVEpreUJhZFBuOGJzMmJNcHo0OEV6NTgvcDEwT0FDdFhycVM4dm5qeElucjA2SUhrNUdRNE9EaVF5eXNxS3RDaFF3ZStBbFlaR1JtS0t4MGh4bThZK3cwT0RpYUZCclcxdGFpdHJVVnViaTdpNHVJd2R1eFlxS3VyazIyU1dDd1dtUkNQalkxRlhsNGVaczZjaWRMU1V0cFdRSEp5Y3ExcS9kQVNCZzhlM0t6enc4R0RCMGwzSjF0YjJ5YTNiYTJMdHJTME5Bb0xDOG5Ya3laTnd0OS8vNDBWSzFaZzRNQ0JmTEdoa0pBUTVPWGw0ZnIxNnpBeE1jR1ZLMWZhTEZZUUdSbUo5UFIwN04rL244eHIzcng1RTVzMmJhTGRYcEJEbElhR0JpazBVRmRYeDRVTEZ6Qmx5aFRNbURFRFNVbEpyVzdMMFpDaFE0ZGkxNjVkNU92SGp4L2o3Tm16R0RSb2tNQTQxTUNCQTNIdDJqV1ltWm5CejgrUDhyZEFzSERoUXRvY29iMjlQUUlDQXJCbXpScE1uVHFWNGhvQjFMZTFHakprQ0JZdlhrd1dwTk1oSWlLQ0N4Y3VZTUtFQ2JodzRRS1dMVnVHWThlT2tiOW5JczV5NXN3WnZyL3ZyS3dzOU9uVFIrRFlQenMvcmREQXg4Y0hKMCtleFByMTZ6RjkrblR3ZUR6azVPU0F5K1ZDVDArUFZQMDBoNXljSEtWQzkvejU4MlNRam1ESGpoM3c5ZlZGaHc0ZDhQanhZMHlaTWdWK2ZuNVlzbVFKdW5UcGdpOWZ2aUErUHA3OEk4ckl5TUN4WThmQTQvSGFUV2hRV1ZtSjJ0cGFkT3ZXamZKd1ZsVlZSVkZXaVltSlljS0VDWWlQajBkUlVSRzZkT21DOFBCd3lNdkxZOUtrU1pReDJXdzJMQ3dzSUNJaWdrT0hEcEVXeGdVRkJhVGFta2lBMnRyYXR1cExLam82R2x3dUZ3TUhEcVFzSjI2MEJJU1NxbUVmUVE2SDArTDk4WGc4ckYrL0hudjI3RUhYcmwyaHJxNk9odzhmWXZ6NDhZaUxpeU10LzM0RXhHZHJxNXVUbUppWVVLMGdpRDZBWW1KaVF2ZDlEQThQaDdlM041U1VsS0Npb29MVTFGUUE0UHVTYndqUk91REFnUU1ZTUdBQTM3WVNFaEpZdFdwVnM0R1lPM2Z1WU5XcVZjak16SVMwdERTVWxaV3hmZnQydnUxV3JWcEZKZ2RFUlVWaFptWUdTVWxKL1Bubm44ak56YVZZZHplbXFlcFBmMzkvdm43aUJJTUdEZUtiZ0JESFFPRHU3bzdUcDAranNMQ1FVaG55NXMwYjdObXpCeGN1WEVCTVRBeUdEeCtPZ0lBQUdCc2J3OWZYbDI5ZlZWVlZjSE56Zzd5OFBPMzNuWm1aR1Z4Y1hMQm56eDRzVzdZTWFtcHF0TWZzNU9SRU9XWTJtODNuVGlJbEpZVno1ODdoMTE5L2haMmRIYlMxdFVrWEVrSDl2UmtZR1A0N2xKYVdRbFpXdGxuNytwS1NFcGlibXlNaElVSGdObHd1RjNGeGNlamZ2ejhXTDE0TUZ4Y1gvUFhYWDdRMnhRTUhEb1N0clMzazVPUmdiVzB0ME5LMmYvLyt5TXJLb2hWVzZlam9JRFkyRnE5ZnYwWklTQWdjSFIyL3U4amdmLy83SCtiTW1RTnhjWEhJeXNxUzdRdmFpdXJxYWtSR1JrSkhSNGRNbUdka1pQRE50WUI2OFp1NHVEaDY5ZXBGV2Q1ZWpnWjB3UUFpQ0VLMFlqcDI3QmhpWTJQUm8wY1BMRnk0c0VVQmo1cWFHc3E4cXFxcUNzT0dEY09WSzFjQTFEK1lKeVlta3VzNUhBNUtTMHZKaEFReEJ0QSs5emtkSFIzODczLy80MXMrYytaTXl1dFZxMWFSd1lidkhRQmlZR0JnWUtDbnRyWVdjK2JNNFZ0T0xCczBhRkNMTElRRm9hV2xoVnUzYm1IMDZORmdzVmc0ZWZJa3hmMnBLZUxqNHhFZkgwKytYcjE2TmVVZTExNVlXVmxCVjFjWFFIM0JUM1YxTlJsM0k0UUd3NGNQcDhSN2dQcmd2NGlJQ0Z4ZFhURjM3bHd5QnBDU2tvS0xGeS9pekprekNBb0tnb0tDQW14c2JDQWpJNFBpNG1MSXk4c2pPam9hbzBlUFJtQmdJTmxhNisrLy8yNnkzVkJMNEhLNVNFaElRRlJVRktLaW92RGh3d2NBOVdJT29MN0lwbUdndTZhbWhweExuRHAxQ3JkdjM4YnExYXRKWjQzWHIxL2ovUG56TURBd2dMKy9Qd0I2OTlUR0VFNGJ4SDZGb2J5OEhMTm16VUorZmo0TURBeklJaVFHQmdZR2hucDY5dXlKdTNmdklpc3JDOE9IRDhmejU4OHA2OGVPSFl0Ky9mcnh0VFhhdG0wYndzUEQ4ZURCQTByOGdjaVptSnVidzl6Y0hFQjlETDEvLy83bzJiTW56cDQ5SzlCWjhmYnQyekExTllXMHREVFMwdEpvbi84OFBUMHBSV1lQSGp5Z09DcElTa3FTWWdYaTNuVGx5aFh5dWJneDY5YXRvNDFGTjBWdWJpNnFxNnRwc0liQ0ZnQUFJQUJKUkVGVWN3dGVYbDRZTkdnUTMzT3RtSmdZU2t0TDhmVHBVMHljT0pIdmZVU01TVVJFaERiSGNmcjBhY3ljT1pOU3dYN2l4QW0rVnNWTjhmNzllNVNWbGZFNVhiRllMRHg4K0JDbXBxWVlQbnc0ZWE4VUZ4ZkgrZlBuTVhyMGFNVEZ4Y0hiMnh0YnRtd1JlbitDNEhLNWNIZDNSKy9ldmJGaXhRb0E5VG1JNGNPSFU0cG1saTFiaG9pSUNHUmtaQWpNeFRXT3pVMmNPQkdCZ1lGWXZudzVMQ3dzS0RHUTF0Sy9mMzlLRWRIbzBhTWhJaUtDME5CUWpCNDlHa0I5S3hDaU9Kd2dKU1ZGcVBHZlBIa0NTVWxKREJnd0FJY1BIMFpBUUFDc3JLd0V0dHQ0K3ZRcEFIcFJabVBrNU9SdzZkSWxqQnc1RW1GaFlWaTFhaFhwbGtrNFdIWHYzbDJvNC93djhWTUtEYUtpb3VEczdBeFJVVkc4ZnYwYXc0Y1B4NnRYcjFCUlVRRXZMeS9vNit2ektaVFpiRFpxYTJ2NVZHSmR1blNoQ0Ezb2tweEV3RmxLU2dvREJneEFUVTBOenA4L2p5Vkxsa0JYVnhjaUlpSVVvUUdoRExlMHRCVDZNKzNZc1lQdlJ0R3dOVUZ6RkJRVUFBQ2xtcERMNWZJSkRZRDZCR1JzYkN5T0hqMkswYU5ISXkwdERhdFdyZUs3RVhoNmV1TGV2WHZvM0xrekJnNGNTRnEvREJnd0FCa1pHUUQrdnkrenBxWm1rOGUzZCs5ZVBrdVJyS3dzL1AzMzN4Z3dZQUNmYll1Z1pNRzM5QkdzcTZ2RHNtWExjUExrU2FpcXF1TEdqUnRRVlZYRnRHblRjUGZ1WFRMWjBCYTlpVm9EY2ROb0hPd25JTVFXZ282UFVGeDliL0x5OG1CbFpRVUpDUWxFUmtiQzA5TVRxYW1wS0M4dmJ6SjVUeURJbHNuUTBCQ3hzYkVBbWhZc1pHVmxvYUNnQUdmT25FRlVWQlNlUEhrQ2EydHJ2dTBhaXdIczdPeklxc2xUcDA2aHBxWUdOalkybEtyRnBzak96c2FlUFh2NGhFZ05jWE56NDdPVlBIcjBxRUJiTEE2SGd4czNiaUFrSkFRWEwxNkVoSVFFVnE5ZURSVVZGUUJOV3g4Nk9UbmgzYnQzMkxsekorM2ZoWmlZR056ZDNiRnc0VUtZbVpraE1UR1JWc1N5WThjT3ltU3R2THljdGcyS3BxWW0zTnpjNE9Ua2hIbno1aUU1T1JuUzB0S01vd0VEQXdQazVlV1JuNS9mWkRBMEpTVUZwcWFtZVBmdUhlYk5tMGUyZW1sTVltSWk4dlB6TVgvK2ZOS2hZTisrZmFUOVgyUDI3dDBMZ0hyZjJMTm5EMHBLU3VEaDRZR0RCdzlpelpvMStQMzMzK0huNTBkN2ZPSGg0VEF4TVdtVkpYSkx5Y3pNaEtHaElhcXFxbkR4NGtWczNyeTV6WVVHbHk1ZHdwY3ZYN0JxMVNvQTllZkl3Y0VCRHg0OG9GVElmZjM2RmMrZVBjT3dZY1A0emt0RlJVV1ROc25mRTBsSlNVcWlRVmRYRjdhMnRzakt5aUlmdUlXbHFxcUs0aXhVV2xvS1JVVkY4b0ZjUkVTRU12L056YzBGbDh1bFZFdTJwOUJndzRZTkZQVitSa1lHQWdJQ1lHdHJTMmt6Tm1qUUlMTHloTEU2Wm1CZ1lQZ3hTRXBLa3M0QlBCNFBZOGVPUmJkdTNjamd0ckFpZm1GbzJDcm9yNy8rYXJib0lqUTBGQTRPRGdnTURDVGRPd0h3eFliYWkzSGp4bEdxMnd3TURQaUVwM1QydTZtcHFSZzJiQmlxcXFxZ3FxcUtvS0FnYUdob29LNnVEcU5IajBaUVVCRFMwdEl3ZnZ4NGZQNzhHVjI3ZGtXM2J0MlFrSkNBWDM3NUJjdVhMNGVIaHdmMDlmVmhaMmNIRlJVVkxGcTBpQnlmY0xJQzZnUFVYQzZYZEhuVTFkWGw2ODM4NWNzWHhNYkdvcUNnQUlXRmhUQXdNSUM0dURnbVRab0VVVkZSZlBqd2dTemthTWpYcjEraHE2dUwyYk5uQzNUcWFnaUh3NEcxdFRYeTh2SVFFUkVoOFBkMjllcFYzTHQzRHdCb0V6UjBWRmRYdzl6Y0hFLy9qNzB6ajhzcC9mLy9zN3RVS3NXVUxidklHRXkya0ZEVzdJMk10UlFhWkpCdGJHT0pHV3UyU0dQSnZrMFJaVXRJcFpFb08wMGlNN2JzVXRHK25OOGYvZTd6N2U2KzJ5d3o4NWs1ejhlakI1MXpuZlUrM2RkMTN0ZnIvWDdkdUVHVEprMlVTZ1pMU0VoSVNPUlRwVW9WVVp4WGVONURYVjBkSFIwZHBlWHlkN01HRFJvb3ZVK25wS1NJdG54eWZIMTlzYmUzWjlDZ1FadzllMWJwKy9qV3JWdlkyTmhRclZvMWZIeDh5TTdPVm9oOWFHcHFLa3l5OSszYlY2bnl6K0hEaDhXWVEzeDhQTWVPSGNQVTFGU2xXREl1TG82QWdBQXhmcHlibTB0NmVub1JkeWgvcmt4K3ptL2Z2c1hYMTFjcDZYYjkrdlhNbVRPSENoVXFjTy9lUFlXSlowRVE2TnExSzdHeHNVUkVSTkNpUllzaWoxV1lreWRQNHVEZ1FPUEdqYmw1ODZZWTI0NkxpeFBuRjBwRFJrWUd1Ym01eFc1VGVOeFZvVUlGamh3NXd0cTFhNWsxYTFhcGoxVWNPM2JzNE9iTm0remZ2eDlOVFUwZVAzN01yRm16cUY2OU9uZnYza1ZUVTVPTWpBeUNnb0t3c0xBb2NTNnVNS05IanlZdExZMmVQWHR5L2ZwMTl1N2RxOVJHYm5NVkdCaFk1TnlNazVPVGtnWDZ6cDA3aVlxSzR2dnZ2eGRGQm9jT0hjTGUzcDV0MjdZcGpFVkxRMTVlSGc0T0RyeDQ4UUkzTnplbVRadEcrL2J0MmJScGs5Z21PenRiSWJuejh1WExRSDZzcENqaGFrSHExcTNMZ1FNSEtGZXVuTUk0T3pnNEdEVTF0VkxQRi8yWCtGY0tEWjQ5ZTRZZ0NPVG01aElTRXNLWFgzNkpuWjBkcHFhbTJOblowYkJoUTZVSGF0V3FWY3lZTVFOL2YvOFNTNG0rZVBHQ2l4Y3ZFaEVSUVhKeU1scGFXbWhwYVNHVHlkRFIwYUZuejU0Y1AzNmM1T1JrS2xhc1NQUG16UWtKQ1JHM0R3Z0lvR3JWcXFMSGZHbll2MysvVWdaZFdTYU81VjhFOGdsSytEK3Y5Y0tUa0lNSEQyYktsQ2w0ZUhoUXIxNDlaREtaeXZJenhzYkdHQnNiOCtXWFg5S3dZVVBxMTY5UHZYcjF4Qyt5aElRRXdzTENnSHhsbnFyU3QvdjM3MWZwV3crSVloQlZnZ3hYVjFjRjY0dHQyN2FSbXBxcTRDOGtDQUx1N3U1RjNCRkZYcng0d2ZEaHd3a0pDYUZCZ3dZRUJ3ZUxHZDZCZ1lHaTJLQno1ODZjUEhteXlGSjFuNVBuejUranFha3BscllwelBuejU0bUppV0hnd0lGVXFsUkphWDFNVE13blVhU1ZSTFZxMWVqVnF4ZjkrdlZUK0NMVzFOUXN0bk9OaW9vaU5EUVVlM3Q3bGM5RGFUMkVuWnljNk5XckYxV3FWT0hJa1NNSWdxRDA5MTVhN096czZOYXRXNm5hWHI1OFdlVUVmRUcrL2ZaYkpaSE0rZlBuVlFvTjNOemNDQWdJNE9uVHAyaHJhL1A5OTkvejQ0OC9sa294Rnh3Y2pKZVhGNjFhdFNxMkJMbTl2VDNlM3Q2Y08zZU9TWk1tc1huejVoTDNYUnpUcGszaitQSGoyTnJhaW9FeitZRHpVd2JTSkNRay9yZW9YTGt5ejU4LzUvWHIxMHBxWmNndjZlZnE2a3BtWmlaejVzeGh5WklsUlFvTnZMeThnUHp2VXhNVEV5d3NMUER4OFdIKy9QbEZEdlN2WHIxS216WnRXTHAwS1RObnptVC8vdjA4ZVBDQXhZc1hNM3IwYUU2ZlBvMm5weWNQSGp6QTE5ZFhZWHl4Wjg4ZUhCMGRHVFZxRk51M2IvOEVkNk40YXRXcWhaYVdGaHMyYktCLy8vNWx5ajRyTFZ1MmJNSFEwRkJVNU12TEhXL2V2RmxoZkJNV0ZrWnVicTVLNjZ6Mzc5OVRxMWF0VDM1dWhTbXRmM0ZxYWlwcWFtcDg4Y1VYSmJZZE1HQ0FLRXhKVDA5WCtMemZ2SG1qMEU4WEZpSmN2SGdSVUF3a3lmdTV2MEpvWUd0cnk2dFhyM2o4K0RFdFc3WWtLQ2dJVDA5UGV2WHFSWThlUFhqOStyVTQxcGRQMEpUR3NrUkNRa0pDUXBFUkkwYVVhQzlVa01JVEE1Q2ZrQ0wzMnIxNjlTcXBxYWxvYW1xS3l6Nld3Z0ozZVFCZDNxKzllL2V1eUVRTWVaK2xwYVgxVWRZTm54TWRIWjBpTGY3T25Udkg4ZVBIeGQrSERCbkN6WnMzU1UxTlJVdExpK2JObTRzQ1Y3azRQeTB0ald2WHJuSDQ4R0U2ZCs3TXNXUEhXTFpzR1VGQlFYVHAwb1djbkJ3Q0FnSVVKdTEvKyswMzBWSlRqdnozbkp3Y1VXaVFuSnhNOSs3ZE9YZnVuQ2kwMTlQVHc4dkxpLzc5KzFPeFlrVzZkT21pVUhwWlRrNU9EdDkrK3kzWHIxK25iOSsrcGJvMzZ1cnFHQnNiczNQblRycDM3MDVnWUtDU3NEQTdPNXZwMDZlWGFuOXlVbEpTNk4rL1ArZk9uY1BFeElRelo4NlVhbXdsSVNFaDhWOUJFQVEyYk5qQTZOR2p4ZjRpS1NsSnFSVDc5OTkvajB3bVU4cjZyMVdyRm01dWJ1emN1Vk5oK2VEQmd4azdkaXluVHAxU2VkeFhyMTZwdE5lVjgvanhZNVh2N1FXVDlnQW1UNTZzRk9lK2ZQbXlXR0hKM2QyZDNOeGNsaTVkcWpJUjBNZkhoNENBQUhFYzRlL3ZyMUlJS0NjME5GVEJYbW5EaGcwS1FvT2RPM2N5WmNvVWRIVjFPWHIwcUZLOFNFMU5qY1dMRjlPblR4OEdEQmpBNWN1WFM1WHc4T2JORzBhUEhnM0F2SG56RkJMb2xpeFpvdFMzRjhlZ1FZUHc4L01qT1RtNVRNSzdoZzBiOHNzdnY1UzZmWEVrSlNVeGI5NDgyclp0SzlvdS9mVFRUMlJsWllrSk16azVPUncvZnB4Mzc5NHhaTWdRaFhHaVRDWXJzY0lvSU03ZCtmajRzSHIxNmlMYi9mYmJiNktRc1REdDJyVlRFQm84ZWZLRUdUTm1VTGR1WFpZdFd5WXU3OXExS3dZR0JreWZQcDIrZmZ1V3FSS2pUQ2JqeUpFaldGdGJNMm5TSkdyVnFpVW1hTXJ4OHZKU1dkMmdRNGNPU3N0dTNicWxjbnplcFVzWGhkOERBZ0lJRHcvSHhzWkdZWTVWamp4MmRQdjJiVjYvZmkzT2hmeFR4OXFmbW4rbDBNRE96bzU2OWVyUnBFbVRUK0lwSXVmSEgzOWszNzU5WXNremRYVjFCZ3dZd0JkZmZLRVFwTFMxdGVYdzRjTUVCZ1l5Yk5nd3JLMnRXYk5tRFhmdTNFRlhWNWZMbHkvajZ1cGFwaStubUpnWXBiTDk4Zkh4Tkd6WXNGVGJ5MzMzQ2dhUTVXcTF3aStmZW5wNlRKMDZsWjkrK29tblQ1OHlhdFFvdnY3NmE2VjlqaGt6cHRqTXNhMWJ0NUtibTh1TUdUTll1WElseHNiR29xVUM1QWRBbzZLaUdETm1qRW92M1VPSERnRW8rSjJNR3plT2J0MjZNV3pZTUlXQTd2SGp4M24rL0xtQ2w1OGdDRFJ1M0xqRVFIaFlXQmpEaHcvbjJiTm50R3JWaXVQSGp5dDAzcnE2dWdwaWcrN2R1M1AwNkZFbEs0blB6Y09IRDZsYnQ2NkNPcXNnRXlkT0pDWW1odm56NTZ2OGN0eXdZY05mSWpTQWZBRko0WUM3cHFhbXd1ZFRtRldyVmhFYUdvcUxpNHZLTC8yeVVEQ29mdmZ1M1ErdWRQSDQ4V1B1M0xsVHFyWVBIejRzc2MzSmt5ZVZxanJJUlVDRitlV1hYNmhac3lhTEZ5OW0zTGh4R0JrWklRZ0NXVmxaeGRwbjNMbHpoMkhEaGxHdVhEbDI3ZHBGV2xxYVdPMUNIdlFvNksrMWJkczJ6TTNOMmJKbEM1bVptWGg3ZTZ2TXNpZ042dXJxaElXRktZaWkwdFBUVVZOVGt5b2FTRWo4aDZsVnF4YTNidDNpNGNPSEtvVUdWNjVjSVM4dmorM2J0eGNwcG9OOGo4UERody9Udm4xNzhTVjZ3WUlGOU9yVml4OSsrS0hJOG5lK3ZyN2s1dWFxVkw5cmEydHo2TkFoSEJ3YzhQSHhZZE9tVFV5ZE9wWEF3RUJldm56SndJRUQ2ZHk1TXp0MjdLQisvZnBpRnR2blFrZEhoNHNYTDVaNmZGZFdZbUppQ0EwTlpmYnMyZUpMajVtWkdhMWJ0OGJYMTVlMWE5ZUtnZXFEQnc4QzBMOS9mNlg5cEtXbEtZeDlQeGYxNnRWVFdaV29JRDQrUHFTbXBpSUlBdHJhMmlVS0V3cFdmbnIyN0pub29TY0lBZ2tKQ1FybEdndGY1NFVMRjREOGV5WkhsUi9tNThUTHk0dEZpeFlwV1NoWVcxdVRtWm5KcFV1WDBORFFFRzJyVkkzaEpTUWtKQ1NLeDlyYUdoTVRrMUszajR5TUxMYlVhMkJnb05LeVc3ZHVZV0ZoVWVaem16VnJGdDI3ZDFmYU5qMDlYZXlMWnMrZWphK3ZMNWN2WC83SENNNTI3OTR0SnFMSTR6ZlBuajBEOHVNSDhwaFZ4NDRkZ1h6QmhGdzBuNWVYaHlBSUNqRzBna0tEQ3hjdThQNzlld3dNRFBEMTljWFcxaFpIUjBkU1VsTFlzbVVMVmFwVW9YcjE2c3llUFp2Smt5ZUwyNzE5KzVacTFhb1JIeCtQam80T3IxKy9SaEFFOFgxMjd0eTVvZ2UyazVNVHZyNitZcjgvWjg0Y0dqVnF4TjI3ZDRIOG1KdTl2VDBEQmd4Z3hvd1pwS2FtNHVqb0tCNHJPenRiYWV5VWs1T0RvNk1qcDArZnh0WFZWYVhsWTFFc1diS0V2THc4bGk5ZlR1Zk9uUWtPRGxiNHJOZXRXMGRjWEZ5cDkvZnk1VXRHang3TnRXdlhNRFUxNWN5Wk0xSlpZQWtKQ1lsQy9QcnJyN2k2dXJKMTYxWUNBZ0tvVjY4ZXIxKy9ac2FNR1IrMTMrYk5tN042OWVwUEhtOVFsWWhZRkwvLy9qczdkdXlnYWRPbUN2TTNCWkZuN3N2ajBuWHIxbFZwQ3g0VkZVVnNiS3pTTy9MbHk1YzVkZW9VTmpZMmVIaDRNRzNhTkhSMWRUbHg0b1Jvb1ZTWVhyMTZNV1BHRE56ZDNSazZkQ2huenB3cDFzNHlMeStQVWFORzhmejVjOGFPSFZ0a1JmSGMzTndpazNqVjFOVEVNWWY4SHNySEdVWHg5T2xUY2M0UTh1TURuNm9xOXJScDAzaisvRGx1Ym01RVJrYnkvUGx6ZHV6WWdZMk5EUU1HREtCaXhZb0tsYzhuVDU2c01ONXhjM05qNGNLRnBUN2V3SUVEZWZ2MnJkTHl2WHYzTW1uU0pMeTh2SXE4cndVRm0yL2Z2c1hPem83RXhFUU9IejZzVUYyallzV0tMRjI2bE8rKys0NjVjK2V5WWNPR1VwOGZnSW1KQ1VGQlFYVG8wSUdVbEpRaUsweFBtVEpGWlJ3UzhzZnZCZU9JdDI3ZFVyaVBob2FHb21YSjRjT0hjWEJ3b0h6NThrVUtWYXBVcVlLcHFTbVhMbDBTNTMva2xTWSt0d1hyUDRGL3BkQ2dTcFVxS2lldUlmOUw0VU5WSkdscGFSZ2JHK1BnNEVEbnpwMXAxNjRkZW5wNk9EZzRLR1E3OWVqUkF6VTFOWTRjT1NJS0RieTh2TGg3OXk2M2I5OUdFSVJTMnlZc1hyeVkyYk5ucXh6ZzE2dFhqOGVQSDVmcWVzTEN3bEJYVnhmTGs4RC9XUzhVL0NPWFV6QVR2WEE1dUtMSXk4dmo1czJidkhuekJqTXpNOWF2WDQrNXVUbnU3dTc4K2VlZmpCbzFDaU1qSXpwMTZzUzVjK2Y0OXR0ditmcnJyOFd5eGdXNWYvOCtGeTlleE56Y1hPRUZ2MlBIanVLTFowbW9xYW1WbUlXd2I5OCtuSnljeU0zTnhjSEJBVzl2YjVXQjRzSmlnN0ZqeHhJYkc2dlMvd2Z5UzlSTm56NmRYcjE2c1hidDJsS2RiM0VrSkNUdzVzMmJVdm5JL0JQNE95ZVZFeElTR0Rac21GaEZwRmF0V2txZVdFQ3BLb3JJMVkrZmlrbVRKaWt0azRzQUNyTno1MDdzN2UwVm5ySFhyMS9UcUZFamZ2cnBKNVVWUWg0L2ZzeUVDUk40OCtZTk8zYnNFTVZXQ1FrSkN1MEtEalNqbzZNNWVQQWd2WHYzWnRldVhkU3JWNjlVNVJxTG9uREhtWmFXaHJhMjluK2lRNVdRa0ZCTjU4NmRDUXdNSkNRa1JHVS81dUhoZ2FPam8wb0Zma0dtVHAxS1RrNk9RcFovejU0OTZkQ2hBOGVPSFdQUG5qMEs1VzRoZi9MNDRNR0RWSzFhVlVtTkxFZGRYWjI5ZS9kaVkyTWp2aVQvOXR0dkxGKytIRE16TTN4OGZHalpzaVVMRml5Z1diTm0yTnJhaXR1K2ZQbnlrM3NaZnk2UkFlUlBUcFFyVjA3SmV1ZTc3NzdEeGNXRjNidDM0K3JxeXF0WHIvRHo4Nk5xMWFvS0dRaUFPS2xmdUV6dm16ZHZxRlNwVXFtVThxWEZ6TXhNOUNGV1JWQlFFT3ZYcjZkYnQyNlltNXV6Yk5reTlQWDErZW1ubjByY2QwNU9EaytmUGhXZmkzdjM3cEdSa2FGUXJlRDkrL2NLMXhrU0VvS1JrWkdDUDJaYVdocWdMRFQ0SE05R1dsb2F2L3p5QzAyYk5zWEN3a0loNDhYVzFwYlpzMmV6Yk5reTVzK2ZUM1IwTkRWcjFpdzI4MFZDUWtKQ1FqWE96czVLWHJ6Rk1YdjI3R0tGQnZ2MjdRUHkzLzFHamh4Sm56NTlzTEN3VUNtT2UvbnlKZjcrL3JScjEwNUIyQ2JIek15TTZ0V3Jpd0hrRXlkT0VCOGZyOUNtVHAwNlBIandBSHQ3ZXdJREE4dlVON3U2dXZMSEgzK1UyRTV1Q3pGbnpwd1N4UXoxNjljbk1URlJ2QStYTGwzaTBxVkw0dnJRMEZCQ1EwTUI1VW9Oa0ovcEdSQVFVS3hONGRXclY4bkx5K1B0MjdjRUJRWFJ0V3RYRmkxYVJIaDRPSHA2ZXJ4NTg0YUhEeDl5OCtaTktsZXV6TWFORy9IdzhFQkxTNHUxYTlkeThPQkJuSjJkMmJ4NU14TW5UdVRiYjcrbGZQbnk0dnU0L0gxVy9udDRlRGd5bVF4OWZYMTBkSFI0OHVTSk9DbWhxaUpWYW1xcVF0d3dNek9USVVPR2NPVElFY2FPSFZ2c2VLY29saTFiaGlBSXJGaXhnaTVkdWhBYUdzb1hYM3pCblR0M1dMQmdBUVlHQm1ocmEvUGl4WXNTOXpWa3lCQ1NrcEl3Tnpjbk1ERHdiN1BJa3BDUWtQZ25NM1RvVU02ZE84ZVdMVnRvMTY0ZGdZR0J0R3paVXJRN2x1UHY3NCtqb3lPaG9hRzBidDBheUU4TU16YzNaOTI2ZFVyeDVvSVdBd0NuVHAwcTFwS2dPSXlNakQ0b2dTOHlNaElORFEzV3JsMWJaQXhYM2cvTGhRYXRXN2RXcXM0QTBMWnRXeXBWcWlSZU8rUlhRRTVPVHNiTnpZM1EwRkJXckZoQmxTcFZPSDc4T09ibTVzV2UyNUlsU3dnTEMrUHMyYk5pVmZLaW1EbHpKc2VPSGFOTm16YXNYNysreUhaYVdscEZXazBaR2hxSzFnRHlSSXprNUdRRm9jRzhlZlBRMU5Sazh1VEpHQmdZc0h2M2J1Yk1tU091TnpFeFVScWZmU2h5QWNQNDhlUEZaWnFhbXVMMVRaMDZsWVNFQkx5OXZXbmV2TGs0TDVxY25GeGt3aXJrejc4Vm5nUFl1M2N2NWNxVlUybkJLTDhuWDMzMVZZa1dqWGw1ZWJSdDI1Wjc5KzVoWW1LQ2o0OFA2OWF0NCtYTGw3eDQ4WUtYTDErS2laQWJOMjVrMUtoUnRHclZxcVJid2RHalI4VUVFSUFXTFZydzRNRURoYys2VDU4KzR2K2RuWjNGaE53NWMrWlFybHc1TVY2MFljTUdCYUhCK1BIakZSSTZiRzF0Q1FnSUlEQXdrSUVEQjZLam84T2VQWHVLUGMvVHAwK3pmZnQyMFdLK1lzV0svNWs1a1grbDBLQWc5KzdkNCtMRmkxeTRjSUdJaUFpeXM3T0pqWTM5b0gwVk5mQlBTMHRUQ0VKV3ExWU5LeXNyc1lTR2pZME5pWW1KNk9qb01IUG1UQm8wYUZEcUNlT0tGU3NXK1llcnJxNWVxb29OTDErKzVPVEprMWhhV2lxY3AveUJMeXcwaUl5TVpNaVFJV0pXODVneFk2aFpzNlpTSi9YKy9Yc3VYYnJFK2ZQbmlZaUk0TktsUzZTa3BJalZCaElURS9IeDhRSHlzNmE3ZHUxS2p4NDljSEZ4WWVQR2pUUnIxb3pUcDArcnpJaVRUd3dQSGp5NHhPdjdHUHIxNjBmYnRtMnhzN01yc2F5Y1hHemc3T3pNenovL1hLVElBT0RNbVRQRXhjVjlzcExIY3JYKy80clE0SzlHRUFUUzA5TzVldlVxWDMvOU5XbHBhYUpkZ282T2p0SWtDU2hQaUt2Q3k4dXIxUGM4TmpaV0lXTkJGZkh4OFVyV0NkOTk5eDNidG0xVGF0dW5UeCtsWnl3cEtZbTNiOTl5Ly81OWxmdC8rdlFwTDE2OFlPM2F0ZUprMmVUSmswVlJrYisvUDNGeGNXSldCdVJib0xSdTNacUFnQURtelp1bnNxelF4L0R1M1R1RmdJcUVoTVIvang0OWVqQmp4Z3pPbkRtajhQMGpwM3o1OGlXS0RMeTh2RGgxNmhROWV2UlFlR2tBV0xObURaYVdscmk0dVBEVlYxOHBEUHFQSGozS24zLyt5Y3laTTR1dEpLV3VycTRnVHBSL3p6WnMyQkE5UFQwT0hqeUlsWlVWSTBhTTROYXRXOVNwVTRlMWE5Zmk1dWJHM3IxN1ZXYjkvOU9ZUFhzMkowNmNvRU9IRGtSSFIzUGl4QW1lUDM5T1FrSUM5KzdkQS9MdEUxeGRYVm0xYWhYcDZlbk1tVE5INmI3SnJiY0tDbDFmdkhoQng0NGRNVFUxNWRkZmYvM2dTa0psSVNnb2lFR0RCbEd4WWtVMmI5NU0zYnAxdVhMbENqLy8vRE9wcWFrc1hyeTQyS29MZi83NUo3bTV1V0pGQTNucHY0SlpCKy9ldlJOTEJsKzRjSUdiTjI5aWIyK3ZNSWFRQ3cwS0h1dHpQUnViTjIvbTFhdFhyRjY5V21rY00zWHFWTFp2Mzg2U0pVdXd0YlVsT0RpNFNPRzFoSVNFaE1SZlIwUkVCSEZ4Y2JScTFZcVhMMTl5NDhZTjl1elp3ODZkTzFVR2Z5OWV2SWkvdno4REJ3NHMxZ1pQSHA5Njh1U0pVaUI3L1BqeGhJU0U0T2ZueDZKRmk0cTBJRkJGZUhnNE4yN2NLSFY3dWExUWNaaVptWEgxNmxXbHlRaDVwYVZCZ3dhSjJXWXltYXpVeVM0RlNVaElVQklvNnV2cnMzanhZdTdkdTBkMmRqYisvdjVvYUdodzZ0UXBIajE2eExoeDQ1ZzllemFHaG9aTW5qeVpmZnYyc1hyMWFod2RIWG4zN3AxS0MxRTVaOCtlUlU5UGo2Wk5tNUtVbEZSaXhkTEM0c1ZEaHc1eDVNZ1JKazJheExwMTZ4VDY5YXBWcTJKbFphVlFEVkZYVnhjYkd4c0ZzU1BBOHVYTHljdkxZL1hxMVJ3OWVoUUhCd2RHakJoQmVubzZXN1pzWWZueTVjVUtEZVRqdXFTa0pJWVBINDYzdDdmMC9pNGhJU0ZSQkRLWmpNMmJONk9qbzRPSGh3ZkRoZzBqTmpaV0tRbFVIcy9WMDlNVDE4bVQ4c3FYTDE5aTBxaXpzelBQbno4dmM5Vzh0TFEwT25YcUpGWVFLZ3ZPenM3MDY5ZVAyTmhZV3JkdXpaRWpSNmhSbzRaQ0c3blFvTGdFdzhlUEh4TWRIYzJJRVNNVTR0cUdob1lNR1RLRWRldldjZW5TSlJvMWFzVEpreWZGOS9IaTBORFFZTWVPSGJSczJaSjU4K2JSdlh0M2xkVUN2TDI5V2IxNk5UVnExRkN3ZUNpS2xpMWIwcXRYTDRWbC92NytDdjJtWExqLzdOa3phdGV1RGVUM21Xdlhya1VtazRuQ3p6NTkrb2h0Rnl4WVVPSTFsWVdmZnZxSmtTTkhZbVJreEcrLy9jYlNwVXY1NFljZlJQdFFOemMzVnE1Y0NjQ2lSWXZFR01TREJ3K0tGUm9rSmlZU0VCQUE1RmRxek0zTlplL2V2VVcybDR0cVMvT1p5V1F5MnJScHc3MTc5N2gvL3o0Yk4yN0V5TWdJWTJOajZ0V3JSL3YyN2FsZXZUb3ltWXdsUzViZzR1S2lJRUl0aXRPblQ0dVdxZ1Zac1dLRitQL0tsU3VySEpjZE8zWU1iVzN0SWhOVDNOM2RTVXhNQkZDbzZ0RzdkMis4dkx6bzJyVnJpZGJlZGVyVUtkTzQrOS9FdjFKb3NISGpSbzRlUFVwMGRMUTRtYTZ0clUyclZxMUs3WGxXRnBLVGs1VUNxbkkxTnVRcmpEUTFOYmwwNlJKeGNYRWxaZ3VucDZkL3NLZTh2SXhiUWVTZUxZV3pxZVYvdkFXdEJmejgvSEIwZEVRUUJBSUNBc2pLeW1MdzRNRjA3ZG9WVDA5UHhvNGRLN2ExdGJVVnM4WU5EUTNwMXEwYm5UcDE0dG16WjZ4WXNRSTdPenU2ZCs4TzVML2dyVnExaXE1ZHU3SnUzVG8wTkRSd2QzZFg2ZmVXbDVmSHJsMjdnTThyTk1qS3lrSW1rM0h5NUVsa01sbXA3N25jZCtuOSsvZklaREtWTDJIbno1OUhRME5Eb2Z6dXh5QlhWNVVtQy85VEl5KzMvMDlXWDRXRWhKQ1dsa1pzYkN4Tm1qVEJ4OGRIRk9nSWdxRHk3NkkwbUpxYUtxZ3YvMjVldm53Sm9OSUhDUElWbzlldVhlT3JyNzRTbHhWVWVjYkh4M1AvL24wV0wxNnN0RzJ2WHIyd3NiRlJ5bllwU2FGWUhObloyYng4K1ZKcFlDb2hJZkhmNHV1dnYrYnJyNzhtUER5Y0J3OGVLQW11U2lJNE9KaHAwNmJ4eFJkZnNHUEhEcVgxOGt6MkgzNzRBUnNiR3dJREEwV1JtTHU3T3pLWlRFSDVyYU9qUTJwcUt0bloyU3F0WXJLenM3bHc0UUltSmlaaUFNREN3Z0lQRHc4eU1qS29VNmVPZUYxcWFtb01HRENBbFN0WE1tM2F0REpkMStlZ0tFVStJR1pabkQ5L1hzbEs2WXN2dnFCU3BVcjgvdnZ2ZUh0NzQrSGhRYVZLbFpRcUh3QmlDYjJDWTE4REF3T2FOV3ZHNGNPSHNiUzA1TVNKRXlWYVYzMG96NTQ5WTlHaVJYaDdlNk92cjgrSkV5ZW9YNzgra0cvMzRPam95Sm8xYS9EMzk4ZmQzWjMrL2Z1cnRCd0tEdzhIL3M4R3djZkhoeXBWcWloa1V5UWxKWW5xZDNrcHY4SlZ5ZVJpdm9MQm9zL3hiS1NrcExCOCtYSWFObXlvc2pLYVBLUEIzOStmeU1oSUVoTVRQM2xsSmdrSkNRbUpzck5peFFyYXRtMUwxYXBWZWYvK1BTZFBuc1RDd29MeDQ4ZlR1M2R2OVBUMGtNbGt4ZHJYRmM2aUt3M2UzdDVjdkhpUnhZc1gwN0ZqUnlWUDVxS0lpb29xc3VwZVFTWk5tc1RXclZzNWRlcFVrZVdPNWNpOWdXVXltY0w0S3pJeWtxbFRwOUt1WGJ1UGZtY2NObXlZZ3UybUlBZ0VCZ2JpN3U1TzllclZjWEZ4d2Q3ZW51clZxek45K25UMDlQUkVyKzNLbFN2ajdPeU1nNE1ERGc0TzNMbHpSNkhDa1NyS1VpbFZFQVJldkhpaDRGazhmUGh3R2pSb1FPM2F0UldDNDNKNjl1eEpaR1Fra1pHUjRqSnJhMnZldm4wcldsTFdybDJiNGNPSDQrN3VqcU9qSTAyYk51WFpzMmRjdjM2ZHdZTUg0K0RnVUtSOVpYeDhQT1BHalJNbm81WXVYYXFRaVNraElTRWhVVFJyMTY1RlcxdE5IVDBrQUFBZ0FFbEVRVlFiT3pzNzFOWFZDUW9LVXBqYy8vMzMzNEY4VzF4NWxUdDVUTmZmMzE4aGdheE5tellxclFxc3JhMEpEZzR1MDNtVkZHdkp5TWhRbXY4bzJPZFhxVktGMDZkUGMrWEtGYjc1NWh0KysrMDNCYkdEZkk2Z3VBbDhYMTlmQkVGUWVVMnpaczFpOCtiTlpHZG5jK3JVS1RHMlVocSsrdW9yNXMrZkwyYmNxMEpYVjVmS2xTdHo0c1NKVXRuL21KdWJLOFhJNCtQakZZUUc4bk44OHVTSldDbDg1ODZkcEtXbE1XblNKSEY4MXF4Wk03R2Y5L0R3VURuUGxKT1RVMnppYWxHMGI5K2U5dTNiazVLU2dyT3pNMTkrK2FXQ21DRXZMNDlObXpaaGJHeXNsSmhUSE9ibTV1SjU5dXpaVTZGaVltR3lzN1BGT0pKY3BGZ1M3dTd1VEp3NEVXTmpZNnBYcjA2NWN1WDQ3cnZ2YU5Tb2tjSjhSVXhNREsxYnR4YWZyK0xZc0dHREdKdDUvLzQ5RlNwVXdOblptYTFidCtMdjc0K2RuUjBtSmlaRldsVVhSOEVLNzRYblI0eU5qVXRWY1VITzBLRkR4VG5FL3dyL1NxSEIzYnQzQ1E4UHAwT0hEbGhiVzJObFpVWHIxcTNSMU5SazllclZLc3ZweDhURUFMQjY5V294Qzc4Z0kwYU1VRG5KbTVhV3h2WHIxN0d5c3NMYjIxdmNqeXFpb3FMRVkwMlpNa1Zjdm1yVktvVXZtUTlSYnhmRnVYUG4yTFJwRTNYcTFHSEFnQUVNSHo2Y3ZMdzhjbkp5T0hic0dCb2FHblRvMElITXpFeG16NTZOaDRjSGVucDZIRDE2bE02ZE93UDVRZHRCZ3dZeGJ0dzRmSDE5V2I1OE9lYm01amc3TzlPelowKzZkZXRHOCtiTlVWTlRJeVltaHViTm0xT3paazIyYk5sQ2RuWTJvYUdoZUhwNmN1TEVDU3BVcUVELy92M3g4L09qYTlldW1KdWJNMkRBQURwMDZFQ3paczJvV0xFaUowNmM0T0hEaDdSdDIxWlVpbjBPZnY3NTV6SjU0S2xDVlJtYzFOUlVidHk0Z2JXMWRabThrSXJpeG8wYkJBVUZVYnQyYllVdnZMSWlQOCt5cWlHam82TUJ5aHpZS0N0eXhaaXF5WUNTa0Urc3lFc09Gc3dxdkh2MzdnZjdTSjg4ZWJMVUhkUERodzgvNkJqeVVsanl6MFYrL1M5ZXZGQXFWM2o3OW0yQVl2MUNDNG9NeW9xcWtwcFdWbFlLSXBQYzNGeUNnb0lVMmlRbkozUGt5Qkg2OWV1bjhNenYzYnVYek16TWp6b25DUW1KZndmejVzMWo4T0RCckZpeGdvMGJONVo2dTdObnp6Smd3QUJ5Y25MWXRtMWJrVUtyYWRPbUVSa1p5YUZEaDdDMnRtYmR1bldNSERtU1RwMDYwYVJKRTRVWDdoWXRXdkRiYjcvUnUzZHZCVXNweUgveEN3ME5KU0VoZ1prelp5cXNLNXpWMXJWclY4TER3K25kdXpmVHAwL242ZE9uckZxMXF0VFg5cWw1OXV3WjkrN2RRMTFkWGNuV0FHRENoQWxrWjJkVHAwNGQ2dFNwUSszYXRhbFJvd1kxYXRSQVcxdWIwTkJRZnYvOWQxYXRXa1ZXVmhacjFxeFJLUWlWdjN3VzdJdTB0YlU1ZVBBZ1U2Wk13ZFBUay9idDIzUDY5R21sckxzUEpTa3BpWkNRRUE0Y09JQy92ejlaV1ZtWW01dXpiOTgrQmFzSmZYMTkvUDM5V2I1OE9Zc1dMUklySGd3WU1BQXJLeXNhTkdoQWd3WU5xRnExS21mUG5rVW1rMkZsWmNYVnExY0pEZzVtOHVUSllsLzQ1czBiRWhJU3FGNjlPcGN1WGVMQWdRTTBiTmlRbmoxN2lzZkx5OHZqd29VTDZPdnJLL1IvbitQWlNFbEpvV25UcG93ZVBWcFU1OHVEQXZKQWk0Mk5EVlpXVnJSczJSSVRFNU8vUmFBcUlTRWg4VzlBVlNDK09Jb0tqRjY3ZG8zang0K3pjZU5HVHA0OENlUm54cDA2ZFlwNzkrNWhhR2pJdW5YcldMWnNHVDQrUGtxVitQTHk4dWpUcHcvUG5qM2oyclZyWlJML1Y2eFlrZTNidDJOalk4T01HVE80ZXZWcXFiWXY3ZnU0dkMvUzFOUXNVNHloYmR1MlZLdFdqY0RBUUtWMUNRa0pLZ1VIWlFuTS8vNzc3eHc2ZEloZHUzWlJxVklsdnZ2dU96cDM3a3hxYWlwMzc5N2w4dVhMcEtTa2NQLytmVHc5UFVsT1RzYlcxaFk3T3p1eEx5OUpaRkJhamgwN1JsSlNFbGV2WGlVbEpVWHB2YmhObXpaY3ZuejVneWY0cmF5c1JQR2hYQmhadlhwMVhGMWRpL1Q1ZnZmdUhhdFhyMmJGaWhVS0NSbUZNem9sSkNRa0pJcG4yYkpsNHYvRHdzSllzV0tGK0I0dXovejM5ZlVWKzE1NTdEbzBORlFVdmFlbXB1THM3S3h5VWo0OFBMek1Oalp2Mzc0dFZteFFWRUprUWVHQWc0TURZV0ZoYk51MmpURmp4ckJueng1eFhVbENnOHpNVE5hdVhVdTFhdFVVM3B2bHlJVi9IaDRlTEY2OEdHOXY3MUpkbDV4WnMyWXhaY29VbGZFT3lCZnhmZlBOTjUrME1vODhlLy91M2J0QS9tZnI1ZVdGcHFabW1STUtpa3AyS1MxVHAwN2wrZlBuK1BuNUtYd0dBUUVCL1BISEgweWJOazNCY2tOZWZURXJLMHRoWEt1bXBsYmtQU3lLb0tBZ01lbWtVNmRPSER0MkRBc0xpMkszTVRZMlZvcmhiZHUyRFNzckt3V2hnYisvZjVuT3BTak9uVHVIbXBvYUhUdDJWRG1mSXdqQ0IxdDkxcXRYRHpzN08vYnMyWU81dVhtUmMzVFhybDBqUER6OG96N24vMVgrbFVLRGhRc1hzbUxGQ3BVdlNPZlBuK2ZNbVRNcXQ5UFYxVlZRQ3hla2ZmdjJkTzNhbGRldlg5TzdkMjlNVFUzUjE5Zm4vUG56SkNZbTBxZFBINEtDZ3NTWHg2TFExZFZWYXJOaXhRcUZseVo3ZS90U1dTS280dUhEaHdwQ2laOS8vcG04dkR5OHZiMVJWMWNuS1NsSlBMNmVuaDd1N3U3azV1YlN2SGx6N3R5NVE1TW1UZmoxMTE4VmxOYTJ0cmFjTzNlT1VhTkdFUklTZ28yTkRmZnUzVk9aVGRXNGNXTnNiR3hFRC9uQXdFQlNVbExRMXRabXlwUXB6SjA3RjBORFE1WXVYWXFIaHdlN2R1MVNzQmZ3OVBTa1k4ZU9XRnBhOHMwMzMzelFQU2dKVTFOVHNhejh4eUl2NzFlUWl4Y3ZrcE9UbzNLUThDSE1tREdEdkx3OHhvOGZYMkk1dm9JNE9qb1NIeCtQam80TzZlbnBSRVpHb3FhbVZtelEzOC9QanpGanhxQ3ZyNCt1cmk3djNyM2p5Wk1uUUg0NW9VL0psQ2xUaUk2T0ZpY3h6cHc1ZzdhMjlnZDVVL2ZvMFlPclY2L1Nva1VMcFhXMWF0VmkrL2J0U3N0TFUwNTR6Wm8xWlQ2WDBuRGd3QUhldkhsRFRrNE9KMDZjd05qWVdCdzhObW5TQklCUm8wWXBpSTR5TWpMWXVYTW41Y3FWK3lDdnJRL2x5SkVqQ3Q5UGNyVmdRZlQwOVBqdXUrK0EvS0JNN2RxMWVmZnVuVmlHMnQ3ZS9pODdYd2tKaVg4bTMzNzdMV1ptWnV6WXNZTlpzMmFWcXFwQmVubzZEZzRPdkgvL25zMmJOeGM3TGxCVFU4UEh4d2NuSnlkOGZYMnBXYk1tNWNxVlUzajVsek4vL256dTNidkgyYk5uVldZSTZPam9NR0xFaUJJclVFRitObnhvYUNqVzF0YXNYcjJhTGwyNjBMdDM3eEszK3hRTUdqU0lzMmZQb3Erdmo1NmVIZzhmUGlRMU5aWFdyVnVyZktuNTZxdXYyTEpsUzVIN3M3Q3dZTVdLRmR5OWU1Y2VQWHFJVlNCdTNMaEI3OTY5cVZxMUtwcWFta1JIUjZPbXBxWVVrSmJKWkt4ZnYxNUIyRnVhMG5mRjRlM3R6YnAxNjRpTmpSVXpMWm8yYmNxTUdUTndjSEJRK1pLb3BxYkduRGx6R0RseUpHdldyR0h6NXMzczJMRkRySVl4ZlBodzFxeFp3K0hEaDJuVHBnMzYrdnBNbURDQmN1WEtNWDM2ZE1hT0hjdUxGeStJaVlraE56Y1hTMHRMSEIwZHljM05aY0dDQld6YnRnMHZMeThxVnF6SWl4Y3Z1SFBuRGtPR0RGRTZqMC85Yk5Tc1daT3paODl5NDhZTlJvNGNpWjZlbmlqOGE5Q2dnZGp1eHg5L0pEWTJsa09IRHYyanExRkpTRWhJL0pNWk1XTEVKOW5QMUtsVHFWQ2hBc09HRFZPSUE1bWFtbUpxYW9vZ0NQenl5eSs4ZS9kT0lRWWpSeWFUWVdCZ1FGQlFFRWVPSENsempLUjc5KzVzMnJTSmI3NzU1aC9SSjF5NWNvVnIxNjdoNnVxcXRDNHJLd3RyYTJ1Vjc3b3BLU21scXJUMy92MTcycmR2TDFZYkFyaCsvVG9HQmdZWUdCanc4dVZMTWREZXFGRWpaczZjeWVEQmc5SFYxZjBrU1NLRkNRNE9GajJESzFTb29MSlNWRUZ2NzE5Ly9aV3hZOGN5YU5BZ2xURU15SjlFNnQyN056RXhNYmk0dUtoc3MzcjFhcVZsZ2lDd2F0VXFsaTlmenBzM2I2aFNwWXBvdDFCY0JxT0VoSVNFaEdyeTh2S1Uza2NmUEhpQWtaRVJpeGN2WnY3OCtUeDgrRkNNOXg0OGVKREJnd2NUR0Jnb0puY1cxemMzYnR5NHpDWFlDMWFpVnNYUW9VT1ZxZ2pzMnJWTG5FQ1c0K25wU1dSa0pIdjM3c1hLeWtxTStXWm1aZ0pGQ3cyMmJkdkcwNmRQV2Jac1daRnRmdjc1WndJQ0F0aTZkU3Y5Ky9kWEtYNTQvUGd4bzBhTkt2WmFBSEhPWXNPR0RhSUZRSEY0ZW5xV09Sbml5eSsvUkYxZG5aczNid0t3YnQwNjR1UGpHVDkrZkptcmRhYW1wbjZ3Q01MUHo0L3QyN2N6WmNvVWNZSS9MUzJOMU5SVWNUNXp6Wm8xS3VjeWxpMWJwaEFiTXpBd0lDa3BxVXpIbHlkT3pKczNqNDBiTjlLMWExZCsvZlZYYkcxdFAraDZQZ2RIang2bGJkdTJHQm9hcWx6Ly92MzdVbFc2VUlXWm1SbTdkdTBpSWlLQzVPUmsxcXhaby9UM0x3Z0NyVnExUWlhVE1YSGl4QTg2enY4eS8wcWhRWEdaMXgrcmtERXlNdUwrL2Z0aWxuZWxTcFdZTW1VS1RrNU9PRHM3ZjlTKzViaTR1SHp3UkdKd2NMQ0MwR0RqeG8zNCt2cUtGZ1orZm42a3BhV1JsNWVIb2FFaDZ1cnE1T2JtMHFCQkF6cDE2cVNVRFM3SHdzS0M2OWV2TTMvK2ZOcTBhVlBrSDZ4TUp1UFlzV09vcWFsUnRXcFZPblhxeEtCQmc3QzF0Vlg0WEdyVnFzWHExYXR4ZDNjbklpS0M4UEJ3N3R5NXcralJvOUhSMGVIOCtmTmk1L1dwNmRTcFU0bWwvVDZHaUlnSTFOVFVQdGtYN1pkZmZrbGNYSnlTOVVWaDlQVDBNRFEwRkNlRksxU293TVdMRnhFRUFjaC9WdWZNbVZOc05ueXpaczFJU2twUzZHeU1qSXo0N3J2dlB2azlxMWF0R25mdjNpVTdPNXU4dkR6cTE2L1BnZ1VMUHZnRlg1WElBUEluakZTVmlTeE5vT1hVcVZOMDZkS2xWTWUvY3VVSzdkcTFLMVhiUjQ4ZXNYdjNialEwTkxDMHRHVHUzTG5pdXZIanh4TVZGY1hKa3lmRjd4bkl6eGlwVjYrZVF0a3RPVEtaREhWMTliOHRlS1N1cms2dFdyWDQ0NDgvdUhYckZyZHUzUUx5bjUzWnMyY3pkT2pRditXOEpDUWsvam5JaFFEbTV1WU1IejZjOFBEd0VqUFR5cGN2eis3ZHUvbjk5OTlMZkdHR2ZOKytQWHYyaUpsclJXRmtaRVJnWUNCNWVYbWl3cnZnZVpaVjJXMXFha3BvYUNqSGp4Ly95MFFHa0Q4K09IVG9rQmdVME5UVXBHM2J0bVhPQ3BCejQ4WU5Ra0pDYU5DZ0FYdjM3aFZmbWhvMWFzU2JOMjk0K3ZRcGtHK1hOWC8rL0NJRmlLdFdyYUpTcFVvNE9EaDgwSGtVUko2RmFXWm1ScmR1M2JDenN5dDFYMXU5ZW5WV3Jsekpva1dMT0gvK1BLR2hvZHk5ZTVjdFc3Wnc3OTQ5dExTMG1EQmhBaTlldk9EZXZYdk1uRG1UV3JWcVViVnFWYzZmUDAvRmloVnhkM2VuYWRPbVBILytuQzVkdXVEZzRNREpreWRGNzJvTkRRMnNyS3hVQnZUaDh6d2JPam82N042OUcwRVFxRlNwRW01dWJncGp1NVl0V3pKaXhJaFBKbmlWa0pDUStDOHlkT2hRVVFCZUdrNmZQaTJLck9Va0pTVngvdng1WnMyYWhiNit2c3J0amgwN3h0MjdkL24rKysrTGpMSE1talVMWDE5ZmxpeFo4a0hKR0tyR1VQSVl3VitOdklUc21ERmpsTmF0WExtUytQaDQxcXhadzdwMTZ4VFd4Y2ZIcTZ5eVZCZzlQVDJDZzRQSnk4dWpTcFVxR0JvYTh2VHBVdzRjT0lDUGp3L2x5NWRuMkxCaE9EZzRpUEVOT3pzN2J0eTR3WWtUSno1WkpRTTUzMy8vUFJZV0ZtaHBhZEcyYlZ1ZVBuMUtTRWdJMXRiVzRqaExKcE9KTmd4anhvemgxS2xUSER4NGtJNGRPeXJGZ042OGVZT3RyUzIzYjk5bTNicDFaWHJQVmxOVDQ5YXRXNlNtcGpKbnpoem16SmxEaFFvVlZGYVdLSWk4aEhUNzl1My9FV0lWQ1FrSmlYOENDUWtKZE96WWtibHo1NnFjRDRxUGowY21reW5FRnVMaTRvRFMrZHREdnM5OFdmdjlnaFcwVmVIczdLd1VJdzhPRGxZU0dwUXZYNTd0MjdmVHZuMTdYRjFkc2JDd29FbVRKc1ZXTkhqMzdoMUxseTZsUW9VS0N0YVZoZEhUMDJQcjFxMTA2OVlOQndjSElpTWpsU3IrcEtlbmMvSGl4V0t2QmY2dndzS2ZmLzRwaWc2S28zQzFxbTNidHJGMzcxNkZaWm1abVFweldEbzZPalJ1M0pnTEZ5NlFrSkRBd29VTDBkZlhWN0F1S0MySmlZbWxHczhVNXZmZmYyZjA2TkhJWkRMUzA5UHAzYnMzc2JHeFBIejRrS1ZMbDlLM2IxK1Z5YkJ2Mzc1bDZkS2xkTy9lWFNHWnNhelZyZ01DQWdnUEQ2ZCsvZm9zWExpUVFZTUcwYlZyVit6czdOaXdZWVBLenpzdUxxN0lDb3VSa1pGS1NkWm1abWFjT0hHaVRPZFZrUFQwZFByMTYxZmsrRjBRQkY2L2ZxMVUxYlFzcUttcE1XWEtGRnhkWGRtMGFaTlMxZE90VzdkeTdkbzFSbzBhVmFiM0NJblBnUFBWcTNWR1hvb1dDdjQ4Zko4cS9CUEp6YzBWTWpNei8rN1QrR1RrNXViKzNhY2dVUVE1T1RuQzlldlhQM2o3N096c01qMnJlWGw1UW01dXJwQ1RrL09QZlM3eTh2S0VaOCtlQ2FtcHhYOC95SzlEb3V3OGZQaFFpSTJOTGRNMkdSa1pRbEpTa3ZEOCtYTWhNVEh4azU5VFdrNk9zT3BPbkVJZjRYUXBhbS9Kdll1RXhIOFg0VUFyZzl4RDdZV0NQM2t2cjN6eXY4L1M4dXV2dndwMTZ0UVJ2THk4L3JaeitEZVNrNU1qNU9YbGZmUitmSHg4aEQvLy9GUGx1dHpjWENFdExlMmpqMUZXUGxjL0hoTVRJMlJsWlFtQ0lBaVhMMTh1ZHF4MDl1eFo0ZG16WitMdmVYbDVRbFpXMWo5MmpQRXBub1hQUW02T2tIdlZYZUg3S05mUG9teXBGQklTRWhML243TmJyOVk1c3psYUtQaVQ4dXJqNGtmVHAwOFhBT0hnd1lObDJtN1dyRmtxdDNOMGRCVGV2bjByQ0lJZzJOcmFDbzBhTlZKWWIybHBLY2hrTXVIZXZYdmlzc2pJU0FFUVZxNWNLUzdyM3IyN0FBaEJRVUZLeHg0NGNLQUFDT25wNmFVK1h4Y1hGd0VRRGh3NFVPcHRDak51M0RnQkVFSkRRMHZWL3VuVHA0SzJ0clpnWldVbEx0dTRjYU1BQ0N0V3JCQTBORFFFQndjSFFSQUVvV3ZYcm9LaG9hRWdDSUx3Nk5FakFSRHM3ZTNGN1ZhdVhDa0F3clZyMTVTT2s1ZVhKMXkvZmwxWXZueTUwS0pGQzZGYXRXcUNpNHVMRUJ3Y0xQYmJ1Ym01UW5KeXN2RGt5Uk1oTEN4TXFGYXRtbEN4WWtYaDNMbHpSWjYvdmIyOW9LNnVMbVJtWmdvblRwd1FSbzhlTFdSa1pBaE5talFSYXRTb29kQlcxVEpCRUlTRkN4Y0tnTEI3OSs0aWovUCsvWHVoWmN1V2dwcWFtckJod3daeGVXUmtwR0JpWWlJQXdxSkZpNHJjdmpCTm1qUVJBQ0U3TzF0SVNrb1NIajE2cExDK1Q1OCtSZDVMUVJDRTdkdTNDNEF3YmRxMFVoL3pjNU9Xa2lFVS90c1AyWFRWN0cvNEdwS1FrUGdmNGREdnErcjQzbGdqRlB4NThlNVJ5Vjg0UmVEdjd5OEF3cmh4NHdSQitMOXh3S3RYcndSQkVJUzZkZXNLZ05DOWUzZXhmKzdkdTdjQUNQUG16UlAzQXdqT3pzNUsrNjlSbzRhZ3JxNHU2T3JxbHVsSFRVMU5vWitWNCtibUpnRENtVE5ubE5hMWF0VkswTkxTVW5tZDA2Wk5FMGFOR2lVa0p5Y0xnaUFJOCtmUEZ3RGg1TW1UU20zSGpCbWpkSDF5ZEhWMWhTWk5taWdzbXpCaGdnQUk5ZXJWRTU0L2Y2N3krQ1hoNmVrcEFJS25wMmVadDFWWFZ4ZWFOR2tpVEpnd1FlR25ZY09HNGhoRWp2emFMQ3dzQkVEdzhQQW9kdDltWm1hQ2lZbUpJQWlDa0o2ZUx0eStmVnNRQkVHb1ZLbVMwS0ZEQjRXMjhzL20xcTFiNGpKdmIyK0YrN3hyMXk0QkVIOWtNcGxnWW1JaTlPdlhUNGlJaUJDM3k4ek1GQklTRXNUZi8venpUd0VRM056Y0JFRVFoQmN2WG9qUGFHRnNiR3dFUUduNWt5ZFBoTXFWS3d1QThPdXZ2NHJMYjk2OEtTNVhkVC8rK09NUHdjcktTdWtIRUF3TURKU1dqeDA3VmhBRVFUaDQ4S0FBQ0d2WHJoWDNwYVdscFRTR0ZnUkJlUGZ1WFpGL1EydlhybFc0cjNGeGNRSWd6SjA3VjJ3amYzNEszdnVDeDdTMXRWVmFucFdWSlRSczJGRFExOWNYNHVMaXhPV3hzYkZDaFFvVmhDcFZxZ2h2M3J4UjJ1NVRrSnFaSXB5K3UwOG85RjIyNUMvNkdpMlJmMlZGZzc4Q21VejJRVjd5LzFRKzFKOUU0dk9qcnE2T21kbUh2ek9WMXN0UWpwcWEyajllcWE2bXBrYTFhdFZLYkNjOTF4OU83ZHExeTd5TmxwWVdXbHBheFZhVmtaQ1ErRzh6ZE9oUXFjckpaNkFzMWtyRm9jb0NRSTVNSmxOWjllcHo4Nm11clRBRnN5WmF0V3BWYk52QzFZM1UxTlQrMFo1Ny8vUnhuSVNFaE1SL2hhMWJ0eGJaWDRTRWhCQVJFY0hBZ1FNVkxIQlVNWFBtVE02Y09jUHk1Y3RMWlFGWW1NYU5HNU9UazRPK3ZqNDVPVG5jdkhrVG1VeEc4K2JOeTd5dkQyWFpzbVZrWkdRd2YvNThjWm1Pamc1NmVuck1uVHVYUm8wYTRlbnBxYlRkdG0zYmdQd0tTeVd4ZS9kdUprNmNLRm9SYUdwcTBxaFJJMEpDUWpoKy9EanA2ZW1rcGFVcCtCY1h4TWJHaHYzNzl6Tmd3QUNGNVJrWkdTUW1KcEtibTB1VktsVklUazVHUTBPRHhZc1hsL3I2SWQvcUZQSXJIaFdGcnE0dXAwK2Zwa2VQSGt5Y09KSG82R2hxMTY3TjBxVkwwZFhWNWRDaFF4OWN0VWh1SVZFV25qMTdCdVJuMXNwWnNtUUpIaDRlQ0lMQWdnVUxWRnBoU0VoSVNQeWJpWXFLQWxCWmtmclNwVXM4ZVBDQWR1M2FjZWJNR2ZyMzc4L3UzYnNKRGc1R1IwZUh4WXNYODhVWFh6QjE2dFJpai9IVlYxOHBaYzJucHFheWMrZE9sVlk4Z0ZLRzljZXlhdFVxaFhkTGVmOVpPQzRRSEJ5TXQ3YzNKaVltQ2hiWnhlSGg0VUZjWEJ6QndjRllXVmx4OXV4WmF0U284ZWxPdmhSMDZOQ0JEUnMyS0oyWDNDWkJUdCsrZmZIMjlpWXlNaEpMUzB1RnN2aFJVVkUwYk5oUVpZWG1sSlFVK3ZmdlQvLysvYWxhdFNwdjM3NHR0dEowVVZoWldURno1a3lhTld0R2t5Wk5hTnk0c2NxcUJGdTNibVhxMUtuNCtma3BXVkw4OGNjZnRHN2RHbHRiVzlGV3NpUmV2MzVOang0OWVQWHFGZmIyOWdxeHZHYk5taEVTRWtLblRwMllNbVVLYW1wcUN1T0JldlhxRVJZV3ByUlBOVFUxbWpkdnJuTGQ1K1RJa1NNQUgxU3hPeWNuaDdDd01McDE2MGE1Y3VYWXRXc1huVHAxRXUzbU16SXk2TjI3TjJscGFmajcrMzlRMVlwL0E1TFFRRUpDUWtKQ1FrSkNRa0pDUWtKQ1FrSkM0aE5TbkNodHdZSUZxS21wc1hEaHdoTDMwNjFiTjc3ODhrdkN3c0tJaW9xaVRaczJBSVNGaFJFU0VnTEFuVHQzaWhRT0dCb2FFaEVSSWY3K3hSZGZzSERoUWhvMmJGaVd5L2tveG93WlE4V0tGUlhLNkRaczJCQWRIUjJNakl3NGZmbzBGU3RXQk1ETnpZMmtwQ1J1M0xpQnU3dTd1T3lQUC81Z3hZb1Y5Ty9mbjdwMTZ5cVZuKzdSb3dmVzF0YlVxMWVQcWxXclltaG9TSVVLRmFoUW9RSmFXbHFFaG9heWZQbHlkdTdjU1ljT0hTaGZ2cndvbGs5TFM2TnIxNjdNbkRtVFhyMTZvYTJ0VFhCd01EdDM3dVRvMGFPaWVLRisvZm80T2pveWZQaHdxbFNwZ3BxYW1wSVZSWFIwdEVwN2lyaTRPTlRVMUpSS1JCZkcwTkNRb0tBZzJyUnB3NjVkdTRCOEFVSllXRmlSbHBHZkMzbXBiL25FaUxlM04vUG16YU5EaHc2a3BhVXhlZkprR2pkdUxOcTFTa2hJU1B3WGtQZXBIVHQyVkZvM2YvNThORFUxOGZQejQ1ZGZmc0hQejQrRkN4ZVNsWlhGOGVQSFdicDBLZE9uVHk4eWdTNDFOWlc5ZS9laXA2ZUhrWkVSZCs3Y3djTENBZ01EQXhZdVhFaFlXQmlkTzNkV1dicS9jdVhLYUd0cms1S1NVcVJ0VTFrb0xHQ1hXMDhXRkJva0pDVGc1T1FFd0taTm0wcWRuS0Nob1lHZm54K1dscGJFeE1UUXFWT256MkpqVkJTWExsMVNFTkhKVVdVL0liY3dWbE5UWTlldVhRckpFQXNXTE9EY3VYTzhldlZLdEVLQy9NK3hjK2ZPWEwxNmxURmp4bkRwMGlVQW1qWnRXdVp6clZPbkRpdFdyQ2kyVFVaR2htaGRZVzF0cmJTK2Z2MzZORy9lbkYyN2RqRnUzTGdTTFNsalltS3d0YlhsL3YzN1dGcGFzbkhqUnFVMlRaczI1ZGl4WTNUcjFvM0preWVqcHFaV292VjNTZWpxNmxLblRwMlBmbjVyMUtpQnBhVWx1cnE2cEthbWlvSVNiMjl2MnJWcmg3NitQc2JHeG1LYm9yaDkrelpPVGs0WUdCaUl0aU1XRmhhc1hidVdTWk1tWVcxdFRYSnlNcytlUFdQejVzMUYya1g4RjVDRUJoSVNFaElTRWhJU0VoSVNFaElTRWhJU0V1Um4wWmNsMHlveU1ySk0rL2Z6OHlNaUlvS2hRNGNxQlp6ejh2SlViak54NGtRbVRwekk2dFdyOGZYMVplL2V2WXdlUFJwOWZYMU1UVTNwMHFVTDd1N3VPRGs1S1FrY2dvT0R5Y3JLUWhBRVpESVpGU3BVS05QNXFrTHVpMXphS2pyTm1qV2pXYk5tUVA0MXJscTFpdm56NTJOc2JFeHdjRERHeHNaaTI0NGRPM0x1M0RtNmQrOU9WbFlXUjQ4ZUpTb3FpdVhMbCtQdjc4K2lSWXVZTkdtU1VnWERhdFdxY2ZUb1VWNjhlSUdYbHhjN2QrN2t5SkVqNGdUQjA2ZFBnZnlBdlltSkNaY3VYY0xCd1lHeFk4Zmk3T3pNcVZPbnlNdkxFN01FangwN3hyNTkrekEyTnNiRnhRVW5KeWNsejExRFEwTmlZMk41L1BneHRXclZBcFF6UFNIZnJ6czZPaHBUVTlNaTc3ODhZKzd3NGNQOCt1dXZKQ1VsVWFOR0RkVFYxWG4wNkJGZHVuVEIzdDZlL3YzNzA2bFRweko3TEt0Q1h1RWdQajVlU2FpU25wNU9hR2dvZ1BqWkhUeDRrSm8xYXhJV0ZrWm1aaWJWcWxYajRNR0RrdEJBUWtMaVAwTldWaGJSMGRIVXJGbVRPblhxS0t4YnRXb1ZaODZjWWZyMDZkU29VWVBGaXhmVHUzZHZldlRvZ1lXRkJkMjdkNmRseTVhMGJObFNaZVovUkVRRVBYdjJaUHYyN1ZoYlc3TnExU3BtekpoQlpHUWs3ZHExWS9iczJRUUZCZUhtNW9hcHFhbVlZYjU3OTI2TWpJeXdzYkhCenM2T0owK2VFQllXOWtuNis0TElSWGM2T2pwQS9tUjZ2Mzc5ZVByMEtXUEhqaFVuWWt1TGdZRUJKMCtlcEZ1M2J0eTllNWMyYmRxd2ZmdDJ2djMyMjA5NjNxb29XTlV3TlRXVjJOaFlZbUppdUgzN05qZHYzdVRXclZ2Y3VuV0x0Mi9mOHMwMzN3QWdDQUtSa1pFS1ZRbnUzcjFMcFVxVkZFUUdqeDgvSmpFeGtUZHYzckJqeHc3czdlMXhkbllHd05MUzhxUFBQU01qZzZpb0tDSWlJcWhidHk3RGhnM2psMTkrSVNFaGdaVXJWeGI1dVcvWXNJSG16WnN6Y2VKRW9xS2lGTVpSQlFXU1c3WnN3ZFhWbGN6TVRMcDI3Y3FSSTBlS25JeTN0TFRFeDhlSGdRTUhzbmJ0V3NhTUdmTlI0NU5ldlhyeDRNR0REOTVlenFCQmd4ZzBhQkNDSURCaXhBZ2VQWHFFbVprWmZuNStYTDkrblFNSERtQm5aNmV5U3RUNzkrL0p5c3JpMHFWTHRHN2RtdXpzYk56YzNCVGFPRGs1c1gzN2RxNWR1d2JrVndmOTdydnZQdnE4LzVlUmhBWVNFaElTRWhJU0VoSVNFaElTRWhJU0VoSkFVRkRRWjkxL25UcDE2TkdqaDFMUUVpQTJOaFpBS1VqczVPVEVrU05Ic0xlMzUrclZxemc2T3FLdnI4L1pzMmN4TWpLaWI5KytqQmt6aHVuVHA5TytmWHRxMUtpQm5wNGU1Y3FWUTBORGczTGx5b24vejhuSklUMDluWXlNRFBIZmpJd01wazZkS2xaTEtJN3M3R3h1M0xnQlVPWlMvQ0VoSWZ6d3d3OWN1M2FOM3IxN3MyZlBIb1VTczY5ZXZXTGh3b1ZzMnJRSmRYVjF0bTdkU3I5Ky9lalhyeDkyZG5hTUdqV0tLVk9tc0cvZlByWnUzY3JYWDM4dGJoc2VIczYyYmR2dzlmVkZUVTBOSnljbk1qSXl4UFdwcWFrQVlnQmNUMDhQYzNOemZ2enhSeFl1WE1qSWtTT1pObTJhMkg3Q2hBbjA2ZE9IYnQyNkZXbkwyS1ZMRjg2ZE8wZXJWcTNvMHFXTHl1QjZjbkl5d2NIQlpHZG5NMnJVS0hGNVdsb2FOMjdjSURJeWtyQ3dNTUxEdzBsT1RnYkEzTnljNzcvL251SERod093ZmZ0MlBEdzg4UEx5d3N2TGkvTGx5Mk5tWmtiejVzMzU2cXV2cUZtekpqVnIxc1RjM0x4TW40ZWxwU1g3OSs5bjlPalJIRGh3UUp3OHlzM05KU29xaXNlUEg5T3NXVE14dzFSdXRTa1hyY2hrTXNteVNVSkM0ai9GeFlzWFNVOVBWemxodkhYclZwbzNieTVhNjZTa3BHQnZidzhnWnFDWGhGc0FBQ0FBU1VSQlZGUWJHaHJpNysrUHZyNitVbVdoZGV2V2taR1JRZHUyYlZVZVcxdGJtNENBQUZxMmJFbDRlTGdvTk5pNGNTT3hzYkVrSmliU3NXTkhac3lZd1RmZmZFTlFVSkNDK0xCZnYzNUsxb1RwNmVtbHRnVjg4dVFKOEg5OS8vang0N2wyN1JvZE8zWlVhWDhrSnpjM3Q4aCt0RmF0V2tSRVJOQ25UeCtpb3FLNGNPSENaeFVhWExod2dWdTNibkgzN2wxaVkyT0pqWTNsNGNPSENoUHRNcG1NK3ZYcjgvRGhRd1lPSE1pTEZ5K1lPSEdpYUUzUXNXTkg2dFNwUTFaV0ZvOGVQYUpIang3aXRnY1BIaVF4TVpIeTVjdmo3KytQalkwTlQ1NDh3Y2ZIaDlxMWE1ZFlTVUFWZCs3Y0lTb3FpdWpvYUtLam83bDI3UnBaV1ZrQXpKczNqNFNFQkJZdFdrVE5taldMdE5XQWZEc09GeGNYUEQwOTJiSmxDeTR1TGtEK0dPUHMyYk1BbkQ1OUdqTXpNOHFWSzRlYm14c3paODRzMGM3UzF0YVdiZHUyMGFaTm0ySkZCdkp6ZnYzNk5kN2Uzc1RIeDNQLy9uM3g1L2J0Mng5azVWd1VhV2xwakJremh2Mzc5Mk5qWThQeDQ4Zlp0bTBicnE2dVdGaFlzSDc5ZXNhT0hhdTBuWitmSDRJZzhQejVjeG8yYk1pdVhidXdzTEFBOHYrbXZiMjljWGQzNStYTGx6UnUzSmlYTDEvaTYrdkxuMy8reWR5NWMrbmJ0KzkvMHM1YkVocElTRWhJU0VoSVNFaElTRWlRcitTWEF1WVNFaElTLzIzMjdOa2pacStWQmpjM045YXNXVlBxOXVibTVwdzZkUXFBSzFldU1IYnNXQ3BWcW9TMnRyYVlRVjR3MHc3eUo4VlBuejRONUZjRWFOR2lCV3ZXck1ITXpBeUF5NWN2czNmdlhnNGVQTWlOR3pjNGUvYXNXSFdnTkJnWUdMQnQyemFWNnlaUG5zeisvZnVwVUtFQzVjdVg1L256NXlRbUpsS2hRZ1VhTkdoUXF2MkhoSVN3WU1FQ0lpSWlLRisrUEV1V0xHSE9uRGxpbjV1UmtjR1VLVlBZczJjUGFXbHBOR3JVaUczYnRpbE01TFJvMFlLb3FDaG16SmpCK3ZYcmFkMjZOUmN2WHNUVTFKUTJiZG9RR3h0THRXclZtRFZyRmhNbVRDQXJLd3NQRHcrTWpJd1FCSUdOR3plaXBhV0ZxYWtwQUUyYU5HSC8vdjI0dTd1elpzMGFObS9lek9iTm0vbjU1NStaTTJjT3BxYW1ZdHVpbURGakJna0pDUnc0Y0FCZlg5OGkyMVdwVWdWWFYxZG16SmdCd0pvMWE1ZzVjeWE1dWJsQS9nUitxMWF0Nk51M0wwT0hEcVZSbzBZSzI3dTR1T0RpNGtKMGREUStQajZjUG4yYVM1Y3VjZkhpUmJITjk5OS9YMmFod2RpeFk0bU5qUldmbllKb2FtclN1WE5uTm0zYUpDNGJOR2dRWThhTXdkTFNrcHljSEpLVGt4a3dZRUNaamlraElTSHh2NHg4UXJaOSsvWks2M3g5ZlduU3BJazQyV3BnWUVELy92MnhzcktpWmN1V1lydVdMVnZ5OXUxYkFMUzB0SUQ4elBqRGh3OHpaTWdRY2JKVnZoKzVDQTN5cS9kRVIwZFRvMFlOQUY2K2ZNblZxMWRGVWR3UFAvekF6WnMzMmJObkQyUEhqbVhIamgzaXRtWm1aaGdaR1NtYzgvbno1eFZFZVpCZklhRmp4NDRLRmtWMzd0emh3b1VMVktoUWdabzFhd0l3ZGVwVWJ0Njh5YUZEaDlEVTFGUjV2MEpDUXNqSXlCRFBWeFZHUmthRWhJU3djZU5HcGsrZlhtUzdUOEdTSlVzSURBd1VmemMyTnFaWHIxNTgvZlhYTkduU2hDWk5tdEM0Y1dOdTNMaEIzNzU5ZWZic0diTm56MmJac21WVXExYU5lZlBtMGJselovYnMyVU5DUWdLNXVia0s0Z0Z6YzNOcTFxekozcjE3c2JLeUlpOHZEeGNYRjlMUzB2amhoeDgrS05Zd2N1UkkwWHBCVzFzYmMzTnpMQzB0YWQrK1BaMDZkY0xaMlptVWxCUzJiTm1pVUZWSlhzbXA0TEw1OCtlemMrZE81czJiaDZPakk1NmVuc3llUFpzR0RScGdZR0NBcmEwdDgrYk5JeVltcGt5VC9uTDdERGsrUGo1Y3ZueVpSNDhlaVQvUG56OEg4bTBaQ2s3d2EycHFVcmR1WFpWVnZlN2R1MGRtWnFZb2hDeUlYUGlpNnRrN2ZmbzBycTZ1eE1YRjBhdFhML3o4L05EUTBHRGN1SEUwYmRxVWI3LzlsbkhqeG5IbHloVThQVDFWN3NQWjJabjE2OWRUdm54NUlpSWkyTDE3Tno0K1BxU2twUERGRjErd2N1VktKaytlVEdKaUlwTW5UOGJYMXhkYlcxdnExS25EdDk5K1M1OCtmV2pUcGsyeDFnei9KdjRUUW9NN2QrNndmUGx5K3ZmdnI3SWNSbUppSWovOTlCTnQyN1psMkxCaEgzMjhIMzc0Z1NOSGpuRDM3dDBQK3ZJNGYvNDhUazVPVEpzMnJWZ1YwcHMzYitqYXRTdURCZzFpN3R5NXhlNHpKeWVIeTVjdlU3VnFWU1VmT3ptWEwxOG1JU0dCVHAwNlVhbFNwVEtmOStkaytmTGwzTGx6aCszYnQ2dFVCTzNmdjUrb3FDamMzTncrK3R6bEplbGNYVjF4ZFhYOXFIMTlMcnk4dkxDeXN2b2dYNStQSVRVMWxWbXpadEc0Y2VOaW44Mi9HZzhQRDE2L2ZpMHFSdVhJTzdVWk0yWlF0V3JWejNMc2MrZk9zV1BIRGhZdFdxUlVNdXV2Smp3OG5IMzc5ckZ4NDhaUHJwejdLLzhHSlNRay9qY0lDQWdnSUNDQW1UTm5xdlNhallxS1l2LysvZGpiMjVjNTZLbUtqaDA3VXJ0MmJmYnQyL2ZSKy9yVXpKMDdGeHNiR3pwMTZsUmttM2Z2M2pGLy9ueGF0bXlKbzZQalJ4M3Z4bzBiVEo4K25VbVRKbUZyYTF2bTdRTURBM243OXEyWVhmRlhFQm9heXB3NWMzQnhjV0hreUpGLzJYSEx5cUZEaDVneVpRby8vZlFUbzBlUC9xVDd2bkRoQW0zYXRFRkQ0OU84Z3MyYU5ZdDI3ZHBKQVg0SkNRbUpUNHkydHJaQ0NkeVNLRzBtb0NwcTE2N050V3ZYeEV5NktsV3E4T09QUDlLNmRlc2l0NUhKWkp3N2QwN2hITlhWMVhGeWNsSUk5R1psWllrL21abVpaR1Zsa1pPVGc3cTZPaG9hR3VLL0dob2FhR2xwcVF6aVFuNEczT3ZYcjNuOStqV1FQeWxldjM1OWxpNWRXdXI3VkxseVpXN2V2SW1qb3lOTGxpd1JKeW5rYUd0clU3NThlYXBWcThiVXFWTVpOMjZjeXZ1cXFhbkp1blhyNk5LbEN3Y1BIaFFuYnNhUEgwK1ZLbFd3czdNVHQzdjM3aDJlbnA1a1oyY2pDQUxWcWxYRHk4dExvWUlDUU0yYU5WbXpaZzF6NXN4aDllclY5T3JWcTFUWEJQbkJlN2xBSVMwdFRXV1F2Rnk1Y3VKRWtod1hGeGZPbmoxTC9mcjE2ZENoQTliVzFxV0tXWmlibTR2ajZwY3ZYeElWRmNYdDI3ZjU4ODgvY1hkM0wvVjV5OUhRME1EVDB4TlBUMCtsODlmUjBWRjY5M2QyZHVicDA2Zjg4c3N2YUdob3NHN2RPbnIyN0ZubTQwcElTRWo4cjNMeTVFbEF0ZEJBMVVUKyt2WHJ4Zi92MmJPSDBOQlE5UFgxUmFHWVBMYnY2ZWxKYm00dVAvendnOWkrUllzV1FMNlFiUERnd1VwOVNYcDZPb2NQSHlZckt3c0hCd2R4K1pZdFczajU4cVZTWllERml4Y3IyUnUwYnQyYTI3ZHZLeXpidVhNblRrNU9tSmlZVUxkdVhiUzB0RGgzN2h5Wm1abU1IRGxTbk85cTBhSUZWNjVjVWNoNDM3eDVNNHNXTGFKaXhZcms1ZVVSSHg4UDVGZFRLQTVkWFYyRmEvOWN1TGk0MExselo1bzNiMDd6NXMyVlBpL0kvNXpHakJsRFptYW1LRElBbURObkRyZHYzOGJIeDRjT0hUcUk3WHYzN2kzK3YyN2R1c1RGeGFHam8wTmVYaDdmZi84OUowNmNvRldyVm1JRmdZSjgvZlhYMk52YlU3Rml4U0xQZWRLa1NRd2FOQWhMUzB0YXRteXBNQ24rOXUxYlltSmlzTGEyWnNpUUlTeGV2Smo3OSsranFhbkptVE5uQUJTc2tTcFhyc3lxVmFzd01URWhNaktTMmJOblkyeHN6Tm16WnlsZnZyd29OUGpwcDU4d056ZW5WcTFhYUd0cmk1OTV3YmxPUVJESXlja2hKeWVIM054YzhkL05temNURmhiRzVzMmJ4Ylo2ZW5vMGE5YU1CZzBhWUdKaWdvbUppZmovMnJWcks0dzN6TXpNU0VsSlFVOVBqNGNQSDRyM0NlRHc0Y040ZTN1anI2OVBWRlFVZ0lLdDFhbFRwMWk1Y2lWbno1NUZRME9EZWZQbXNXalJJb1g5VzFwYWN2SGlSWHIxNnNXV0xWdUlpWW5oNU1tVFlqV3hrU05IMHFCQkF6cDA2SUNIaHdmTGx5L254WXNYUVA2WWNmYnMyVXlZTUFGOWZYMEFxbGF0aW8rUEQ5T25UMmZ4NHNVY1AzNmMxYXRYczNyMWFpd3NMRGgvL3Z4L3NzTEIzNHJ6MWF0MVJsNktGZ3IrUEh5Zktud3NvYUdoQWlETW5UdFg1ZnI0K0hnQkVFYVBIaTBJZ3ZELzJEdnp1SnEyLy8rL3ppa1ZTWWdReWp5VFM0WndoY2lRRktFb0pOS2xRa1FJbVNObFNzcWNJWlhxSmtrbE1wU1pESmtpa1RTb2tPWTY1N1IrZi9RNyszWTZRNmVVKzdtKzYvbDQ3TWVqMXJqM1BudFllNzNmNi9VbWx5OWZKZ2NQSHF4MWY4Ykd4a1JXVnJiVzlUZHMyRUFBa0tDZ0lJbmxRa05EQ1FCeTdOaXhhdHZNenM0bUFJaTF0YlhJL05MU1V0S2xTeGZTckZremtwV1ZWYXY5cms5MGRIUUlBTUxoY0VUbW01dWJFd0RrMDZkUHBLU2toQ3hidG94OCt2U3BWbjBsSkNRUUFHVGJ0bTAvczh2MVJseGNIR0d6MmFSdjM3Nmt2THljRUVKSWZuNisxSnU0Y3lnTldWbFpCQUNaTUdGQ1hSMU9yU2d0TFJYNGY4aVFJVVJGUlVVZ2pjZmprYzZkTzVPMmJkdEtmY3hsWldVMVBvOWVYbDRFQUhuNjlHbmRITnhQY09USUVhbWZDZm41K1NRbEpZVkVSMGVUL2Z2M0UydHJhNG5YL0srOEI4VlJ4T1VTdHplSkF1K0llZmNmblAxWFhsZ1V5bjhFY242Z01pOTRHS204bFdjOXJwTjcwdG5abVFBZzBkSFJJdk9QSFR0R0FKRFRwMDhUUWdqWnVYTW51WG56WnEzN1UxRlJJV1BIanExMS9mb2lKaWFHQUNER3hzWVN5MlZrWkJBQXhNVEU1S2Y3NUk5dFBUdzhhbFhmME5DUWRPL2VYV2ovbkoyZHBkNnVYYnRXb3o0REF3TUpBTEoxNjlaYTdmT3ZZc2FNR1FRQWlZaUlxTk4yM2QzZG1URlUxWEZNYmJoMzd4NEJRQXdNREpnMFgxOWZNbS9lUEtrMkhvLzMwL3RRWTNoY3dvdDNGWGdlOFlLMGMvKzFCeVNGUXZsUGMrMVl2RWIwNFllazhwYVgvZlB6Ui84V1BCNlArYjcvWDZTOHZKeHd1VnpDNFhCcXZaKzV1YmtTODdsY0x1Rnl1YlZxdXpyK2xmY2VwVjRveWlzaFZlLzlHTzk0elgvN21VU2hVUDUzQ1g3bHBoSHdiQStwdkgzSnIvbWNKWWZESVJNblRpVE5talVqWldWbFRMcWpveU1CUUxLenN5WFdQM2Z1SEdHejJRUUFVVkJRSU1iR3hxUzR1SmdRVWpFbkhSVVZKVlJuNTg2ZHBGMjdkb1RGWWhFQUFodUx4U0x0MnJVajI3ZHZsOWl2cExtYmdRTUhFbmw1ZVlFMFMwdExvYjRhTm14SUZpNWNTUEx5OGlUMmRmUG1UV1pmV1N3V1VWZFhKK3ZYci84cGU0UTRQRHc4Zm1wZVJCeVhMMThtU2twS3pGeFdaVGdjRG5GM2R5Y2RPM1lrY25KeVpPWEtsV0xiK2Y3OU85SFIwU0ZxYW1va09UbFo2djZQSGoxYW96bUprcElTa3BhV1JnZ2haT1BHamN6NWI5NjhPVm0rZkxuWWVod09oL1R0MjVjOGVmS0VTZVB4ZU1UWDE1ZE1tVEtGZE83Y21UUnAwb1EwYXRTSU5HellrRFJzMkpBb0tDZ1FlWGw1SWk4dlQrVGs1SWljbkJ4cDBLQUJrWldWSmJLeXNtVFVxRkdFRUVLZVBuMUtmSHg4U0Z4Y0hNbkl5SkQ2MkFraFpNcVVLY3gxMTZCQkEvTG5uMytTbEpRVVFnZ2hWNjVjWWZLVWxKU0lpWWtKS1NvcVl1cnk3OFhSbzBkWGE2djU5dTBiR1RseUpKa3paNDdZTWtsSlNhUjE2OVpreG93WjVNS0ZDMUtOVXo5OCtFQzJiZHRHL3Z6elQvTGh3d2NwajdwNkNrdnp5SlczdnFUS3MyejdyMzJhaXVmL2hLSkJkZkNseXRoc05zckx5N0Z1M1RvOGZmb1VkKzdjd2JGanh3VGtSYVFoTFMwTkxWdTJyUFgrWEwxNkZRb0tDdFY2QmNmRnhRR0F5SmhBTmNYVjFSVkpTVWt3TlRWbHBGaXFNbjc4K0oveTFCZkZnd2NQTUdMRUNPanA2U0VzTEt6V1VyV1ZmOE5MbHk1aC8vNzk4UFgxaGIrL1AzUjFkV3ZVVmxwYUdnRDgxRzlZWDJSbVpzTFUxQlF5TWpJNGVmSWtXQ3dXQ2dvS2hPSTNTc0xQejQrSjRlVHA2Y2xJTTRyanlKRWpqTWMvK2YrckxLcUx6Vk9mdUxxNndzZkhCMkZoWWVqY3ViUFljbjUrZm5qLy9qMG1USmdBZjM5L3NlVk1UVTJabFlXZW5wNnd0N2VYYWo5T25qd0pDd3NMNXRyN044NUpkblkyNDlrSFZIajNxYXFxNHN5Wk00eUVKbEN4eXFKMzc5NllPSEVpN3QrL2o3eThQR2EvSzZPaW9nSkhSOGRhcmJTc3kzdVFRcUg4SGxSK0xxU2twR0Q3OXUwb0xpN0dybDI3Qk9MZlNrTkpTUW0rZmZ2MlAvbHVkbk56QTV2TnhwWXRXMzY2cmJ5OFBLbWtsejkrL0FpZ1FwbUF2N3BRRWt1V0xJR3FxcXJFTXBtWm1kaThlYk4wTzRvS0ZZY3hZOFpJWGI2MmxKYVdRbHRiRzZtcHFYank1SW5RQ3NqYWtKMmREWGQzZDVGNWZCbkZxMWV2NHNhTkd6VnFkKzdjdVNMVlBZQ0tPTS8zN3QxRFlHQWdGaTFhQkI4Zm41cnRkQlZjWEZ3Z0l5UERySzRBS3BRdWdvS0NKTmJqeDZjV0o0OU5vVkFvbEgrSC8vV1ZUaXdXNjZlL2Vma3huY1ZSbjkvVS8rdm5sMEtoVUNqLys4akt5dUx5NWN2Z2NEZ0NOaEk3T3p0TW56NWQ0cXAwQUpnMWF4Wm16WnJGcUF0VnRvTTBhTkFBZW5wNlFuVWNIUjNoNk9qNFUvdHRhMnNMVTFOVGtWTDRqeDQ5RWtvN2Z2dzR2TDI5VVZKU2dwS1NFaEJDMExKbFM2bnNOaU5IamhTcDdsTWYyTnJhd3RiV3RzN2JuVGh4SWo1OStpVHk5NVNWbGNXS0ZTdXdZc1dLYXNNdU5tM2FGRmV2WGtWbVptYU41akVXTGx5SWhRc1hTbDFlWGw0ZWFtcHFBSURObXpkTFBhOGpLeXVMTzNmdUNLaFRzZGxzeko0OUc3Tm56NWE2ZjFGb2Ftb0syQ1pxUW1ob0tNckx5MEVJQVp2TkZqakg0OGFOWSt4VG9uQnhjWUdSa1pGQU9BdHhOR3ZXREZldVhKSDRHM2J1M0JucDZlazFzbGwyNk5BQlRrNU8xU3JRLzI3OHRvNEc3OTY5UTlldVhhVXFXOWxReUdhemNlM2FOVXlkT2hYbnpwM0QyN2R2RVJFUndjaW9PRGc0b0tDZ1FHSjdMMTY4Z0p5Y25FZzVsS3JZMk5pZ2I5KytPSERnQUlxS2lrQUlZZUxzZUhoNENKVFYwOVBEKy9mdkdjUGl4WXNYSVNNamc3Q3dNRnk2ZEVtZ2JJc1dMYVNXcFgzNjlDa3pPZTd2N3kvV0tKdWRuUzFTVHFhMmZQLytIU1ltSmxCVlZZV1BqNC9BRFZ0WVdJaTh2RHkwYWROR3FyWXEvNGJHeHNZNGUvWXNMQzB0TVdIQ0JIaDVlVEVQNXhzM2JrZzBPZ05BWW1JaWdBcnAzUGo0ZUlsbE5UUTBzSGJ0V3FuMjhXY3BMQ3lFa1pFUlBuLytERTlQVHlabVk0TUdEYkJnd1FLcDI2bHNuRTlJU0VCa1pLVEU4cFhqTlBFZjVIVWwrVnNiTkRVMThmbnpad3daTWdTUmtaRWlKU1VMQ2dxWVFWaGtaS1RFWTV3NmRhclE4ZkJsRnlYQmx4M2ljcmtBZms0dXM3WUVCQVRBenM1T0tEMHJLMHRBcHJ4NzkrNTQ4K1lOTWpJeTBLQkJBOHlaTXdjcUtpcG8xYW9WMnJScGc3WnQyMEpkWFIzdDI3ZG56a1Y5M1lNVUN1Vy9TM2w1T1Q1Ky9JaE9uVHBKVmI3eWMwRkRRd094c2JIUTE5Zkh5cFVyOGVMRkN4dy9maHdzRmd2cDZlblZHdW56OC9OQkNFRkNRb0pVNDZ2OSsvY0x5UXJXQjQ4ZlA4Ymx5NWN4Yjk0OHhzQmNYbDZPb3FJaW9iTDhOQzZYSzNJc0tTTWpnN3k4dkJvWit5TWlJaGpwUmtsTW56NjkydmRhdjM3OWtKK2ZMM1hmbGVYNkNnc0xKWDdzQWYrTUo4ckt5cW9kU3dQL3lQWEt5OHZEMzk4ZkF3Y094TXlaTTNIejVzMmZmdWQrL2ZvVnUzYnRrbGhHbkNPQ0pJWU9IU3JXMFVCZVhoN256cDFEVGs0T1RwMDZoWEhqeHRVNmRNV0RCdzhRR2hxS0JRc1dDTWdFN3RxMVMrSnhiZG15QmM3T3pyQ3lzdnBYblVZcEZBcUZRcUZRS0JRSzViOUsxZS9SdG0zYm9tM2J0bExYLzlYejZpMWF0S2l4VGFkQmd3Wm8wS0JCalJZMy9rNVU1elFDUUNyanM2eXNiSjBzbHFndmFoSXE3RmRTV3dkUkZvc2xsWk1CSDJubURXdTdNUHIvR3IrbG93SGZjK2ZodzRlTU1WWVMvSWxQL29YVnZIbHpSRWRIdzlMU0V0bloyUUplMS83Ky9oSlhqdkhqa1FBUUc4dThNb2FHaHVqYnR5KzJiTm1DcjErL011a3BLU2xDQnV6R2pSdmp3b1VMdUhidG1rRDY2dFdyaGRydDNiczNMQ3dzRUJJU2dwY3ZYektUMi9IeDhVd2MrNVVyVjZLNHVCakd4c1pRVWxKQ1RFeU1VRXk0elpzM3c5dmJHN05tellLS2lvckVZNmtwOXZiMitQanhJOExEd3dWZWR0KytmVVBYcmwweGZQaHdYTHg0VWFxMnF2NkdabVptYU4rK1BVeE1US0Nob2NHVWUvUG1UYlVyeUVwTFN3RUEwZEhSQXBQb29oZzRjT0F2Y1RRb0xDekVwRW1UY1AvK2ZkamEybUxKa2lWTW5yeThQSTRkTzFhcmRyMjl2ZUh0N1MyeFRFbEpDV01RNEsrQ0k0U0lOQkkwYk5pdzNpZXV4NDhmajVzM2IwSlhWeGU2dXJwNCtQQ2hVSmxGaXhZaExTME5mbjUrTURJeUVzcFBTVW5CSDMvOGdUNTkra0JSVVZFb2Y4bVNKVXlNck9yZ0c5TCtEVWNERXhNVERCMDZGSGZ1M01IQWdRT0ZYbzR4TVRFWU1HQ0FnTE5BMzc1OWNmTGtTWW50MXVjOVNLRlEvcnZvNnVyaXpaczNlUC8rdmRnWXZwV3ArbHpRMU5URS9mdjNvYSt2RHcwTkRXYXducHViVysyN21jUGhBS2h3NW56MzdsMjFmYnU3dS84U1J3Tm5aMmZJeThzTE9FbzhmLzZjaWFVb2l1RGdZQVFIQnd1bGEycHE0c21USjFJWisyTmpZekZwMGlTNHU3dGowYUpGMVpaWFVGREFoUXNYbVA4ek1qSlFVRkRBcERWcDBnUmp4b3lwOVVlbWlvb0tNMzZxanExYnQyTHIxcTNWbGt0SVNHRGV4ZDI2ZFlPTGl3dnM3T3pnNnVyNjA1N2hYYnQyUlVaR2hsRDZxRkdqOE83ZE85eS9mNzlXa3dITm1qV1RtQzhyS3d0L2YzLzA2dFVMeTVZdHc4U0pFNFhpUkV2RG1qVnJvS2lveUZ4M1ZWZlVpT0xvMGFOd2RuYkdnQUVEaEp5WktSUUtoVUtoVUNnVUNvVkNvVkFvbE5yd1d6b2E2T3ZyWTlPbVRWaS9mcjFVcTd5cVRvUURGYXUwenA0OWk1S1NFb0dKdTgrZlAwdHN5OGpJQ0tHaG9WQlVWRVQvL3YxeDdkbzFxU2E2MDlMU1FBaUJtWmtaTGwrK2pOVFVWS0hKM2dZTkdtRGh3b1hnY3JtNGRlc1c5UFgxNGVMaUlsSWlobS9zRFFnSVFFQkFBSlArOE9GRHhqQnJZV0VCYzNOenh0aGZWYzRrSkNRRWh3OGZocjYrUGs2ZE9sV24zanZ2MzcvSDJiTm5vYVdsaFVtVEpnbmtOVy9lSE5yYTJnZ0xDOFA5Ky9jeFpNaVFhdHNUOVJ1T0hEa1N5Y25KQXFFdi92cnJMNGtySWVQajQ2R2xwUVZGUlVVVUZSVWhJQ0FBaG9hR05UMjhPaVU5UFIxR1JrWjQrUEFoek16TXNILy9maFFYRnlNdExRMWR1blNwOS83TnpjMkZEQ0lYTDE0VTZkRVlFUkZSYmNpUHV1Q1BQLzdBbFN0WDRPZm5KNlJjc25YclZ2ajUrY0hNekF4OSsvYUZuSnlja01PUHZiMDlpb3VMeGE0YUxTOHZsN2pha3NWaUlTNHVEaVltSm94aHBYLy8vZ0w5Nk92cnc5Zlh0N2FIS0JVdFc3WkVVVkVSVnE1Y0NRc0xDeHc5ZXBUSlMwNU94dWJObTlHeFkwYzhlL2FzUnUzVzV6MUlvVkQrdStqcjYrUEdqUnZ3OFBDUVNycFAxSE9oYmR1MnVIdjNyc0J6b1ZldlhnTHFPVlVwTEN4RXQyN2RrSmVYaDRLQ0F0amEyc0xOemUwbmpxUnVpSW1KUVhoNE9Cd2RIYUd1cm82aW9pS1ltSmpBME5CUTVQa3BMQ3pFd1lNSDBiTm5UMHlaTWtVb1gwMU5EU3dXU3lwalAvLzh5Y25KU1ZXK3BLUUVVNmRPRlVybnAvWHUzUnN2WHJ5b3RoMXhyRisvbm5HMEZjZXJWNjhRR0JpSTBhTkhZK1RJa2RXMldWV0J3Y3JLQ2k0dUx0aXpadytXTGwzNlV5c3JaR1JrMExwMWE0RzBxMWV2SWpFeEVWT21UQkdwbGxSWHFLcXFZdFdxVlZpelpnMDJidHlJZ3djUDFxaCtRRUFBcmwrL2p0MjdkME5OVFEwWkdSa1lNR0FBbGkxYmhqVnIxb2lzYy96NGNTeGV2QmhkdW5UQnBVdVhmb2tURG9WQ29WQW9GQXFGUXFGUUtCUUs1ZmZudDNRMDBOTFN3cGd4WXhBWkdZa25UNTRJNUIwNmRBaXZYcjBTU0V0UFR3ZFFNV0VzTHE3TGxpMWJxbDF4ZE9MRUNZU0doc0xjM0J6R3hzYVlObTBhTEN3c2NPN2N1V3FOOVBMeThpZ3FLa0prWkNUMDlmV1pGVStEQmcwU2tFVGxPeER3blFYR2poMHJjWUtaSHdvaEp5Y0hMVnUyaExXMU5iT0NmY2FNR2JoNTh5YTJiTmtpWkJ4T1NFakEzTGx6b2FPamc2Q2dvRHBmcmIxejUwN3dlRHl4SzlJY0hSMFJIaDZPSFR0MklEUTBsRW4vK1BFajl1M2JKMVQrNWN1WEFDcENXNGhTa1JnNmRDak16YzBsN2xOK2ZqN216SmtEV1ZsWnhNWEZZZEdpUlpnOWV6WnUzYm9sbFRKR2ZjRjNNakEzTjRlUGp3L1liRFpjWFYyeGMrZE9YTHQyRGNPR0Rhdlgva2VQSHMxY1k0V0ZoUWdLQ2tMbnpwMHhZc1FJcHN5elo4L3c5T25UWDdxcVgwdExTOGdRRUIwZGpZMGJOMkxRb0VGd2NIREFvRUdEb0t1ckMxOWZYelJwMGdRQXNIZnZYa1JFUk1EVTFCUVRKMDRVMmZiejU4OGx4aEdTa1pIQnc0Y1BNV0hDQkx4Ky9SclBueitIcnE0dU0zRWZIQnlNc3JLeU9qcFN5V2hvYU1EUjBSSGJ0MitIcnE0dVRFMU5BVlNvT25BNEhCdytmTGhXS2hQL3hqMUlvVkQrdDdHMnRzYTJiZHZnN3U2TzVjdVhDK1RaMjlzenFnTjgrR09WdzRjUE0zSHZLNk9pb2lKVm1JREZpeGNqUFQwZHg0NGR3NHNYTCtEdTdvNHVYYnBJRlVLaHZ1QndPRmkyYkJsYXQyN05qR1YyNzk2TlM1Y3VvVWVQSHRpOWU3ZFFuY3pNVEJ3OGVCRDkrdlhEenAwN3ErM2o1TW1UakpKUVZmaXFEcmR1M1pMWXh2ejU4NkdvcUFoNWVYa2tKQ1FBcUZBbDB0YldocXFxS3FOYW82Q2dVTzMrU0dMOSt2WFZsZ2tLQ2tKZ1lDREdqQmtqVmZtcXlNdkx3OEhCQVN0V3JJQ25wNmRZbzNwdDRUdXYyTnZiNDhDQkE4ejNnVFFvS3l2WFNPR0svODQ4Y3VRSTdPM3RCY0phU1NJM054Y3JWNjVFdjM3OW1IdHczYnAxeU16TUZLblF4T1Z5c1dMRkNuaDRlS0JseTVhSWlZbVJPaVFTaFVLaFVDZ1VDb1ZDb1ZBb0ZBcUY4cDlpUVh5OGhzWDloNlR5bGxKUVNHcERRRUFBQVVBc0xTM0o5ZXZYQ1FEaTVPUkV4bzhmVHdEVWVQdnc0WVBFL2s2ZE9rVmtaV1ZKaHc0ZHlKY3ZYd2doaEt4WnM0WUFJTWJHeGlRdkwwL3FmUTRPRGlZSkNRa0VBTm05ZTdmSXNxTkhqeVpLU2txRXkrVktkVDZ5czdNSkFHSnRiYzJrdlg3OW1uVHAwb1VvS2lvS2JRMGFOQ0FBaUlLQ2drQjZUazZPVlAxSmdzdmxrcVpObXhJbEpTVlNWbFltdGx5dlhyMEltODBtSHo5K0pEbzZPZ1FBaVkyTnJkWHZOMi9lUEluN2xKT1RRN1MxdFFYTythZFBuMGpMbGkxSnMyYk55S1ZMbDM3NnVHdUxsNWNYY1hSMEpPWGw1WVFRUWxKU1VrakRoZzFKMTY1ZFNXbHA2Uy9kbC9mdjN4TUFaUDc4K1FMcEd6ZHVKQURJelpzM2YrbitYTGx5aGVqcjZ4TVdpMFZVVkZRSUlZU2NQSG1TWkdkbkUwSUlPWEhpQkpHWGx5ZTlldlVpU1VsSnhNWEZoUUFndlhyMUl0Ky9meGRxYisvZXZRUUFpWTZPSnM3T3ptVEdqQmtFQUZtNGNDRnhkblptdHMyYk56TjFObS9lVEFBSTNCc05HellrWm1abTlYcnNYQzZYcEthbWt0VFVWUEwrL1hzeWJOZ3dFaGtaU1ZKVFU0bUhod2NCUURaczJNQ1VLU2dvSUpxYW1rUlhWMWZxUG43bFBTZ05SVnd1Y1h1VEtQQ09tSGYvd2RtNmV3dFJLTDhmNVB4QVpWN3dNRko1Szg5NlhPdjdjUEhpeFFRQU9YMzZOSEYyZG1hZW1mTHk4alYrTG1ob2FFanNpOHZsa3IvKytvc0FJSk1uVHlibDVlV0V3K0dRUC8vOGs3RFpiTEo5KzNibTNmaXJXYjkrUFFGQXZMeTh5SmN2WDhqejU4K0pvcUlpNmRpeEl5a3NGRDEyemNqSUlBQ0lpWW1KVkgyMGF0V3FWcy9ieWx0cWFxcFF1NDhmUHlZQVNQZnUzWC9xSE5TVXdNQkFBb0JzM2JxMTFtMTgvdnlaQUNCYVdscDF1R2VFK1ZZWU5Xb1VJWVFRVFUzTkdwM250bTNiU3QwWGo4Y2pMVnEwSURJeU1nUUFzYkN3a0xxdW1aa1pZYkZZNU5hdFc2U2dvSURjdm4yYnNObHNvcTJ0VFhnOG5rRFo1OCtma3hFalJoQUFSRlpXbGdBZzQ4YU5JNDhmMS83Ky8ybDRYTUtMZHhWNEh2R0NNN2V6VHdBQUlBQkpSRUZVdEhQcitMRkhvVkQrajNEdFdMeEc5T0dIcFBLV2wxMjcrU01LaGZMZm9TaXZoRlM5OTJPODQ4V3ZGS0ZRS1AvbkNYN2xwaEh3YkErcHZIM0ovL1J2UDg0b0ZBcEZhZ3BMODhpVnQ3Nmt5ck5zKzcvOWZPWHpXeW9hQUJXcndGdTBhSUdiTjI5aTl1elpUSHB3Y0xEUWlydFRwMDVoK2ZMbEdEOStQUHo5L1VXMngxOE5YWlVmUDM3QTBkRVJodzhmQmdBY09IQ0FrWHJkc1dNSE9Cd08zTjNkOGVMRkMvajUrVW1NMlh2NjlHazBhZElFa3laTlFsSlNrbEMrZ1lFQnJsKy9EZ0FvS2lvQ2k4V0Nzckt5MlBiTXpjMFo5UUpSOU9qUkEwT0dERUZ3Y0RDc3JhMlo5SnMzYitMcDA2ZFl0bXdaay9ibzBTUGN2bjBiaEJDeDdVbkxvMGVQa0p1YkN3TURBNGtyNEJjc1dBQUhCd2ZtbUFGZzBLQkIrUDc5dTFEWm5qMTdJak16RTlldlgwZi8vdjJGOHVYazVNVDJFeDBkRFV0TFMzeisvQmxhV2xwWXVYSWxBS0I5Ky9hNGZ2MDZKazZjQ0FNREF6ZzVPV0g5K3ZXL1hHNjI2b3JOeFlzWG83aTRHQjRlSG5qNThpVno3ZFdFMGFOSEE0QlVvVVVBNE9EQmcyamN1REVUSnFEcU9lQ3YzcGQwbnV1S2I5Kys0ZlRwMHpoeTVBaGV2MzROT1RrNWdWamhGaFlXek4vejU4OUhodzRkWUdSa2hINzkrcUdvcUFqZHUzZEhSRVFFbWpadEtyYVAxcTFiWTlPbVRUaDM3aHdDQXdPeFpNa1NzZmN1Lzlnclg4c2NEcWZlejBWcWFpbzZkdXdva0ZaVm1hUnlIR3grUE9iOC9IdzhldlJJYkx2S3lzcE1PSXBmZFE5U0tKVC9EZ3NYTG9TWGx4ZGlZbUtnb2FIQnBILzU4a1ZvakdCbFpZV2dvQ0JzM2JwVnBHS1VLUFVUUGtsSlNiQzB0RVJzYkN3VUZSVng5T2hSc0Znc3lNcktJaXdzREZPblRvV1RreFB1M2J1SFk4ZU9DY25zMXpjeE1URUFLdDdKaXhjdlp0Szl2YjNScUZFamNEZ2M1cDNKcDZpb0NFREZLbk5SNFhsRUtWUU5IejRjbHk1ZEVrcVBpNHVEZ1lFQlhGMWRZV1ZsSlpTL2R1MWFzV05BVWVvU0NRa0owTmJXRmxsZUVvNk9qdGl3WVVPTjY5V1d0bTNib21mUG5vaVBqOGZYcjEraG9xTHkwMjBTUXBpeEgxOXBJalkyRmp3ZVQySzllL2Z1d2RUVUZEOSsvTURNbVRPbDdpODZPaG81T1Rrd016UEQ2OWV2Y2Zic1dXemN1RkhvblY2Vjh2SnloSVdGZ1JBaUVIcENRVUVCSjA2Y1lPNm5iOSsrWWRPbVRUaDA2QkI0UEI3czdPeXdhZE1tN05tekIrN3U3dERTMG9LSmlRbGNYRnpRb1VNSHFmZWJRcUZRS0JRS2hVS2hVQ2ovVUZoWWlBMGJOa0JmWHgrNnVyb2l5eng0OEFCaFlXRXdOallXT1Y4cUNoNlBCMU5UVXhnWkdjSE16RXdvZjhPR0RTZ3BLWUd6czdOVW9SU2xKVGMzRjBPSERrWFBuajBSRWhKUzYzWUtDd3RoYjI4UE9UazU3TjI3dDA0VWtHL2R1b1UrZmZwSVZCeC85KzRkb3FLaU1IcjBhQUdGY0FxRlV2Lzh0bzRHY25KeUNBOFBoNmFtSnU3ZXZjdWtpNUlWL2ZyMUt3RGc3dDI3VUZKU2trcG12TFMwRkVlUEhzWDI3ZHVSbVptSndZTUhJeVVsQmJObno4YUJBd2N3Zi81OHNGZ3N1TG01b1VPSERsaStmRGtHRGh3SUV4TVRiTjY4R2QyNmRSTm9MeVVsQlJFUkVaZzdkNjVZK1Zvakl5UDA3dDBiTDErK3hLVkxsekI1OG1UMDZ0Vkw3RDZLay9zdkx5OUhmSHc4SXp1dnFLZ29JSVcrZlBseUpDUWtDS1R0M0xrVHQyL2ZydmE4U01QTm16Y0JBS05HalpKWXpzTENBdVBIajBmdjNyM2g0K01Eb0VLeXZxcUJtTVBoSUNzckMwQ0ZFME4xN2ZKNS92dzVObTNhaEpDUUVDZ29LR0RjdUhHSWpvNkducDRlVHA4K2pUWnQycUIzNzk2NGQrOGVKaytlakczYnR1SFVxVlBZdUhFakxDd3NJQ3Y3NjI4ZmIyOXZYTDU4R2ZQbno4ZjQ4ZU1SRkJSVUswY0RXVmxaS0NnbzROU3BVMUtWZDNOelErUEdqWkdYbHdjQVFuR1IrYzQ3OVcxTURnd014Tnk1YzFGU1VvS21UWnZDMGRFUlM1Y3V4YlJwMDBRNjUyUmtaQ0FtSmdheXNyTEl5OHZEaEFrVDRPdnJXMjBZRkQ1OEp3Skp6aVZWajUwUUFpNlhXKy9uUWxsWm1UR01TQVBmVWVMQmd3Y1lOR2lRMkhMang0OUhaR1FrZ1BxL0J5a1V5bitQQVFNR0lEWTJGaU5Hak1DbVRadVlkRkdPajErK2ZBRlFZWkNWVmlvL0t5c0xycTZ1T0hqd0lFcExTekZod2dSY3UzWU53NGNQeDdsejV6Qmt5QkFvS3lzak1qSVNDeGN1eEprelo5Q3BVeWNzWGJvVXExYXRRck5temVybVFLdGg5ZXJWZVByMEtWUlVWUERxMVN0NGVYbGh6cHc1ME5QVEF3QzR1N3VMbGRJUERnNUdjSEN3VUhwK2ZyN1FKSUdzckt4SXh6aCt1WVlORzRyTWwvVGU4dlgxQlZBeEhyU3dzSUMrdmo2MHRiVkZocmZKeXNwQ1NFZ0loZzRkS2pLa1VPVzBGeTllSUNnb1NHeS8vTkJsTVRFeDRISzVZc3VOR2pWSzRudEVSMGNIcjErL3h1M2J0ekZseWhTeDVhVGx5SkVqaUkrUHgrREJnekZreUJBQXd1T2NxZ1FFQk1EQ3dnSWNEZ2NIRHg2RWpZMk4xUDJkT0hFQ1FFVUlzOUxTVXBpWW1HRG56cDNWanVmWWJEYTJiTm1DTDErK1FGbFpHZUhoNFlpTmpjVzJiZHZRbzBjUFBIandBRjVlWGdnSUNFQnhjVEY2OSs2TlE0Y09NVTRKMjdadHc0SUZDN0JpeFFyNCsvdmp3b1VMY0hCd3dKbzFhMFIrSDFFb0ZBcUZRcUZRS0JRS1JUeWhvYUhZdTNjdmZ2ejRJZGJSd01mSEIxNWVYdWpTcFl2VWpnYUJnWUVJQ2dwQ216WnRoQndOdm4zN0JuZDNkM1RyMWsxa3lNYWZnY3ZsSWpFeDhhZERLem82T3VMbzBhTTRjT0JBblRnWjVPZm5ZL3o0OFdqY3VERXlNelBGMnU0ZVAzNE1PenM3ZUhsNVVVY0RDdVVYODlzNkdnREE0TUdEcFNySGo1T2FsNWVIdUxnNDZPam9pQzM3NXMwYm5EcDFDc2VQSDBkMmRqYVVsWlhoNXVhRzVjdVg0OHVYTHpBeE1ZR2xwU1dpb3FKdytQQmhLQ3NydzliV0ZuLysrU2VXTEZrQ2YzOS9CQVlHUWtkSEJ6Tm16TURVcVZQUnFsVXJIRGx5Qk9YbDVSZzhlRERldkhtRER4OCtBQUN5czdQeDVzMGJBSUN4c1RHYU5tMEtPenM3QUJXeGdMdDM3MTZqYzNMdDJqV29xNnVERUlLMHREU1JaUWdodFlycExpMmZQMzhHVUtFWUlJbm16WnRMWlJCKzgrWU55c3ZMQVFEaDRlRndjSEFRVzdhNHVCaVhMbDNDNGNPSGNlM2FOUURBbURGajRPbnBpUjQ5ZXVEbzBhTll1blFwK3ZYcmh4TW5Uc0RBd0FCcWFtcTRmLzgrM056Y3NHM2JObGhaV2NIWjJSblRwazNEakJrek1HTEVDSW1yTXV1S0owK2VNSVpsUzB0TEFNRFVxVk9SbjU4dnRvNlRreE1PSERnQVB6OC9USjQ4bVVtWGs1T0RuSndjRTQ4NEx5OFBxcXFxR0RCZ0FPN2N1U08yUGY1Szlxb1Q4TklZNU91Q25qMTdRbFZWRmN1WEw4ZkNoUXRGR2dKdTM3Nk5temR2NHRhdFc0aUppUUdIdzBHN2R1M2c1dWFHK2ZQbjE2Zy8vbkZkdVhJRno1OC9aOUxIangvUEdMTisvUGdCTnB2TkRNTEVxVDdVTmMyYU5XTitQejVjTGhkcjFxekJxRkdqQkg3dnl2VHYzeDh1TGk0QWdKS1NFa3lkT2hVR0JnWllzbVFKQUtCbHk1Wk0yZnE0QnlrVXluK2ZFU05HU0ZXT2IxaStjZU1HaW9xS0JOUm5La01JUVd4c0xJNGRPNGJ6NTgranRMUVVYYnAwd2Y3OSt6RnAwaVRjdlhzWE0yZk9aSndiMXE1ZEN6azVPWncrZlJwR1JrWll2bnc1WEZ4YzRPSGhBWDE5ZmN5WU1RTVRKMDRVMjE5ZFlHaG9DRU5EUXhRWEYwTlRVeE5xYW1yWXYzOC9rNit0clExSFI4Y2F0ZmtybEY5dTM3Nk54TVJFREJ3NEVGbFpXWGoyN0JuT25Ea0RIeDhma1FvSTkrN2RRMGhJQ0l5TmphdDl0cjk0OFFLYk4yK3VkaCt1WDc4dW9KUWpDa21PQm0zYnRnVlE0VXo0czN6NDhJRTVyb1lORzFaYnZxeXNEQTRPRHZEdzhFQ0xGaTNnNStlSHNXUEhTdDNmNTgrZmNlSENCYlJ1M1JxVEprMENtODFHbHk1ZDRPUGpBeWNuSjZpcnEwdXN6MWNiZS9yMEtaeWRuVEZxMUNqWTI5c2pKeWNIK3ZyNnlNbkpRYmR1M2VEazVBUXpNek9oOFh6SGpoMFJFaEtDa0pBUTJOallZTnUyYlZCWFZ4ZXBpa0doVUNnVUNvVkNvVkFvRlBHY09YTUdBTEIwNlZLUitUd2VEeUVoSVdqVXFCR01qWTJsYnRmVjFSVktTa29pMVFQMzd0Mkw0dUppOU92WEQyZlBpbzhtMjdkdlg1R0xCZXFiSzFldTROQ2hRMmpZc0NFeU16T2xXblF5Y3VSSVp0R0dLTUxDd2xCU1VvSTVjK1l3MzdoY0xoZjkrdlhENU1tVDRlcnFXbWY3VDZGUWFzZHY3V2dBQURrNU9kVk9lajU4K0JDcXFxcjQrdlVyenA4L0w5YlI0T2pSbzFpMGFCR0FpbEFLam82T2NIQndRSXNXTFFBQWFtcHFpSW1KZ2EydExXN2N1Q0VndWFxcHFZbTR1RGljUG4wYTd1N3VpSW1KUVV4TURMS3lzckJ4NDBZa0ppWUNBR1BzNCtQcTZzbzhMRDA4UEdCcmE0dkl5RWlvcTZ0TDVXUnc0OFlOQkFVRjRlTEZpd0FxcElnSERCakFHS3BGd2VGdzZ0VkltcDJkRFVEUW9DbUpzMmZQNHY3OSsyTHpIejU4Q0FCbzA2WU5idDI2aFM5ZnZxQlZxMVpDNVVwTFM5RzdkMi9HaVdQNDhPRndjbkxDeElrVG1USldWbGJvMTY4ZmpJeU1rSktTd3FRM2FOQUFhOWV1eGV6WnM3Rmx5eGI0K2ZuaDRNR0RDQXdNeFBQbnordGRzamtqSXdOVHBreGhaSmY1eU1qSVNKUkk0bnNOS2lnb1NDeDM0Y0lGbEphV1ZtdUlUMDVPQmdDMGE5ZE9JSjIvcXIrK2pldDkrdlJCY25LeVJFZVlnd2NQTWlGUVJvd1lnZm56NThQTXpLeEcrOFppc1FEOEkzTnRiMjh2a0orUWtNQTRHbVJuWnd1c0JPUTdHdndib1FLNFhDN2MzZDBCUUtTakFTRUVyVnUzWmtJczhLVzcxZFhWaGNJdVZLYXU3a0VLaGZMN0VCOGZ6NnpNRmtWeWNqSytmdjJLTm0zYUlDTWpBK0hoNFpneFk0YklzdWJtNWpoMzdoeUFDa09vZzRNRHJLeXNtSGVZdHJZMkhqMTZCQ01qSXp4NzlveDVSZ1BBdEduVE1INzhlTGk1dWNIYjJ4c0JBUUVJREF6RTFhdFhtVEJCOVltRGd3TWp6MWRaVFVGSFIwZWk0NnEwL1BqeEEzRnhjVUxwQ1FrSkFDck9zNmo4OVBSMGtlM3QyclVMUTRZTVFhdFdyVkJRVUlDSWlBaG9hMnRqOGVMRm1EUnBFaG8zYmd3Mm15MXgxY0dQSHo5RUtsak1uRGtUUmtaR1l1dGxaR1NnVFpzMll2UDVWS2NZeFI4LzhwVjBhZ3VYeThYY3VYTkZockVRaDVXVkZVNmZQbzBoUTRZZ01EQ3dXcWZacXV6YXRRdGxaV1ZZdEdnUmM0NGRIUjFoWldVRkp5Y25acUpLRW9XRmhaZzFheFlVRlJWeDVzd1pzTmxzdEdqUmduSFNHVDkrdk1BOUlvcXBVNmRpOU9qUjhQUHpvMDRHRkFxRlFxRlFLQlFLaFNJbFpXVmxLQ3NyUTNwNk9xNWN1UUp0YlcxMDd0eVorYTVrc1ZqTVBIRmtaQ1F5TXpOaFlHQ0EzTnhjNU9ibUNyV25wS1FrOEgwZEVoS0NKMCtlWVB2MjdVSzJrNnlzTEVhQitzeVpNeEsvSDUyY25INjVvd0ZmN1p2TlpvUE5aZ3NzeGhCRlNVa0plRHdldUZ5dVJFZUR3TUJBQUJCUVlieC8vejVldjM0dFViV1hRcUg4T241clI0Tm56NTdCeU1nSUh6OStGRnZtNWN1WFNFMU54YUpGaTVDY25JeUFnQUM0dTd1TGxJaVpOMjhlTGx5NEFIMTlmWmlibTZOSmt5WkNaVXBMUzJGdGJZMWR1M1lKU2RteVdDek1temNQOCtiTnc2MWJ0eEFWRmNWNGRTMWV2RmpBMEplZW5nNW5aMmZNbURHRGVkQU9HellNbVptWlNFcEtRbzhlUFNSNmhBMGRPaFNUSjAvR3hvMGJFUnNieTZ5UXNyUzB4UEhqeHlXY3RRcmpZMzFLcVBKZnFxSW1xU3ZENC9IZzZPaklHRTdGRVJFUkFRRFl2MzgvWnM2Y2lkT25UMlBWcWxWQzVlVGw1YkZod3diRXhjVmgwYUpGakR4dVZRZ2hlUGJzbVVqbkFRME5EUncvZmh4dWJtNDRjZUlFQmd3WVVPOU9CcG1abWREVDA4UG56NS9SdG0xYnNVb1VQNE92cnk4VUZSVmhZbUlDb01JWW9LQ2dJQ1JCL2ZidFd3QkE1ODZkQmRKL2xhSUJBSkZPQm8wYU5XSWNLWGJzMklHZVBYdENUazRPVTZkT3JaSHFSMVVuZ2VMaVlnQVZNWjRVRkJUdzk5OS9ZOW15WlFLckhuTnljZ1N1Z1YrbGFBQUE2OWV2eC9idDI0WFMzZDNkQmU2Yjd0Mjc0ODJiTjhqTHkwT1BIajJrYnIrdTcwRUtoZko3NE8vdkQwdExTK1laS1FyK2MySDc5dTFZdG13WmZIeDh4RG9hT0RrNUlUYzNGd3NYTHNTVUtWTkVQdWZ6OHZMZzUrZUgxcTFiQ3hsUkZSVVY0ZXpzakhYcjFpRTRPQmk1dWJtL3hNa2dLQ2dJaHc0ZGdvMk5EVE5XS3lnb1FIWjJOanAyN0NneFBFQlYrQi9pVlhuNjlDbisvUE5Qc2ZYMjd0Mkx2WHYzU3RYSGt5ZFBjT25TSlhoNWVURy9UK3ZXclJFVkZZVjM3OTVCUlVVRisvZnZoNHVMQy96OS9ZVlVCY3JMeTZHdnI0K01qQXc4ZWZKRTZIZW9yTzVUbGRqWVdFeWVQQm43OXUycnNicFFWZmpqYjBtS1R0SmdaMmVIdUxnNGpCdzVrbkdZNDNBNCtQSGpoOWc2bVptWllMUForUHZ2dnlFbko0ZWNuQnlCZkVWRlJiSEtDTy9mdjhmUm8wZWhwS1RFcUpNQkZXR0tYRjFkNGV2ckN6czdPNG1LYkR3ZUQ3Tm16VUppWWlJdVhyeUlkdTNhZ2N2bDR2Mzc5K2pYcngvdTNic245ZmtkTkdoUWpVSStVQ2dVQ29WQ29WQW9GTXIvZFhiczJDR3dxSlVmaXB1UHZMdzhTa3BLQUFESGpoMERVTEVpUHl3c1RHUjdLMWV1WkJScmVUd2VObTdjQ0hWMWRheFlzUUlBY09uU0pRd2FOQWl0V3JYQ3FsV3JVRkJRZ1BidDIrUDY5ZXRDYzgrRUVNeWNPUlAzNzk4WE80OFFGeGVIOWV2WFkvYnMyY3lDMnJvZ0x5OFBSa1pHK1ByMUs2TkFPVzNhTkxIbGp4OC9qaVZMbHFCZHUzWVN2MkhUMDlOeDZkSWw5T3paa3drTENQd3o1MlJvYUZobngwQ2hVR3JQYit0b2NQYnNXVmhiVzZPa3BBUXpac3hnUEorcXdvK1JPMm5TSk9UazVPRHExYXZ3OWZYRmdnVUxoTXJLeWNraFBEd2NoWVdGekdSd1dWa1pWcTllamY3OSs4UEN3Z0tXbHBhNGVQRWlqaDQ5aWpsejVnaTFVVlJVaE1qSVNFeWJOazNnNFZnMWpzK0xGeS9nN095TXdZTUhZK0hDaFV4NlNrb0taR1JrOE83ZE8remN1Vk9vL2ZMeWNoQkNZR05qZzhtVEo4UEd4Z2E3ZHUxQzE2NWQwYkpsUzJiMVZIaDRPQklTRXZEeTVVc1VGeGNMdFBYdzRVT1VscFlLcE4yOGVSTUFjT0RBQWJSdDJ4YlcxdFlpejZjMDhCMHdSSG54OGNuT3pzYnMyYk54OWVwVjlPM2JGendlajVGZ3JreGhZU0VpSXlQUnYzOS9USjgrSGVycTZqaDA2QkJXckZnaDBsQXhmLzU4eko4L1gyQmkrT0xGaTRpSmljR2FOV3VRbFpXRlAvLzhFOE9HRFVOd2NEQ2pWbEdaNjlldm8ydlhya3dZZy9xRXgrTmgxS2hSU0V4TWhJT0RBNHFMaStIcDZWbW5mYVNscGVIYXRXdXdzTEJBa3laTjhQRGhRNHdZTVFLYk4yL0dtalZyQk1yZXVYTUhiRFpiS0taVVlXRWhBT2xraCt1RG1KZ1k1dStPSFRzaUt5c0xucDZlQXZlWU5QQ05abnk1N2R6Y1hNakt5cUpMbHk0QS9qbSt5b2FVejU4L0N5ZzgvRXBIQTBORFE0Ryt1Vnd1N096c01IYnNXQUZKTHI3RFNHNXVyc2hZM3FLb3IzdVFRcUg4ZCtGeXVYQjBkTVNlUFh2UXRHbFQvUG5ubjdoeTVZcklzc0hCd1pDUmtZR2hvU0ZpWW1MZzYrdUxwS1FrNW5sYW1WNjllaUU4UEJ6ZnZuMWp4bGV2WHIzQ2tTTkhNSDM2ZEdocGFXSHMyTEVvTHk5SGFHZ29CZ3dZSU5SR1Nrb0tQbjM2QkZOVDA3bzlhREhFeDhmRHdzSUNMQllMQlFVRkdEdDJMQklURS9INTgyZk1tVE1ISjA2Y3FGRXNRaHNiR3h3OGVGQW9YVk5UazFteHdPZjY5ZXZZc21XTFFOM3AwNmNMbERsNDhDQXp4dVZqYjI4UEpTVWx6Sm8xaS9rb0I0QnUzYnFoVzdkdUlJVGcwS0ZEeU0vUFI5KytmWVgyaGMxbVExbFpHWkdSa1FnTkRSVlNMeWdvS0VCT1RnNDZkT2dnVkxkUG56NVFWRlRFOHVYTE1YYnNXSkZLQUttcHFjak96aGI1KzFhR1A0WlRVVkdSV0U0U29hR2g4UGIyUm9jT0hSQWNITXpzYzFSVUZBd01ES3F0encvZlVCVVhGeGVoc1JNZk96czdsSmFXWXMyYU5RTGpTMWxaV2JpNHVHRDY5T213c3JMQzQ4ZVB4YW82ckZxMUNtRmhZV2pWcWhXOHZiM2g0T0NBNU9Sa2NEZ2MzTHQzRDRtSmlRZ0tDaEtvdzE4bFV0V0ptTWZqVVVjRENvVkNvVkFvRkFxRlFxa0ZreWRQRnZvdS9QdnZ2NUdYbHdlZ1FsVTZMQ3dNM2JwMXc5U3BVNFhxSnlZbTRzS0ZDd0tLdUljUEg4YUxGeThRR0JnSUJRVUZ2SHIxaWxsRXQzZnZYcHcrZlJvalI0NUVYRndjamg0OUttUWIyclp0Rys3ZHU0Y1ZLMVpnL1BqeEl2YzdKeWNITjIvZXhOQ2hRMy8yRkRDVWxKVEF3TUFBVDU4K2haT1RFODZmUDQrWk0yZmk1TW1UUXZZeEhvOEhCd2NIN051M0QzMzY5RUZrWktUWTcydWdRbUdjeStVS0tmR2RQMzhlUUlXakJ6L2M4WXNYTHdCVU9HZGtabVlLbE8vVnF4ZG16cHo1MDhkS29WRCtBeXlJajlld3VQK1FWTjVTQ2dwSlRTZ3BLU0hXMXRZRUFHblVxQkVKQ1FraDE2OWZKd0NJazVPVFFGa09oMFBhdG0xTGxKV1ZTVUZCQWZuKy9UdHAxS2dSNmR5NU15a3JLeFBiaDd1N08xRlVWQ1EzYnR3ZytmbjVCQUF4TmpZbWhCRHk4ZU5IMHExYk53S0FiTjI2VmFpdXBhVWxBVUI4Zkh3a0hrZENRZ0lCUUhidjNzMmtGUlpLUGhkcGFXbWtYYnQycEdIRGh1VHUzYnNDZWRuWjJRUUFzYmEySm9RUU1tL2VQQUtnVmx2bnpwMGw3a2QxMk5uWkVRREUzOTlmWlA3dDI3ZEoyN1p0Q1FBeWZ2eDQ4dVBIRDZLam8wTUFFQTZISTFEMjBLRkRCQURadG0wYklZU1F0V3ZYRWdEaytQSGpZdnN2S3lzanpaczNKNU1uVHlhRUVMSnk1VW9DZ0NRa0pCQkNDTm14WXdjQlFMcDI3VXFTazVNRjZpWW5KeE5aV1ZuU3IxOC9rcGVYVit0elVCUEdqUnRIRml4WVFNckx5NG1OalEwQlFHSmpZNldxeXorMmtKQVFzV1UyYjk1TUFKQ0hEeDhTUWlyT2o2cXFLdW5VcVJNcEx5OW55bjM3OW8wNTlxcm82K3NUQUtTZ29LQ0dSMWN6Y25KeWlLS2lZcldiakl3TTh3eW9ycXlHaGdiVC91clZxd2tBOHZYclYwSUlJUXNXTENDcXFxcE0vdjc5K3drQTh1M2JOMElJSVZsWldRUUFXYlJvRVZNbU1UR1JBQ0M3ZHUycTEzTlJtU3RYcnBEeThuSlNYRnhNQUpDVksxY1NRZ2o1OE9FRFU2YTB0SlN3Mld5eWR1MWFKbzMvL0xLeHNSRm9yNzd2d2RwU3hPVVN0emVKQXUrSWVmY2ZpQTlJUnFGUVFNNFBWT1lGRHlPVnQvS3N4elcrLzlMUzBzanc0Y01KQU5LcFV5ZnkrdlZyNHV6c1RBQ1E2T2hvZ2JLdlhyMGlBTWpZc1dNSklZUkVSVVVSQUdUT25Ea1MrekF3TUNCcWFtcmt4NDhmSkN3c2pBQWdIaDRlaEJCQ29xT2pTZVBHalltaW9pS0pqSXdVcU1mbGNrblhybDFKa3laTnlQUG56MnQ4YkxYQjM5K2ZHUmV4V0N5aW9hRkI5UFQwaUoyZEhZbUppU0VjRG9jWlN6ZzZPb3JkL3Zyckw1SFBZZjV4Y2JsY2diVHo1ODhUZVhsNW9xbXBTUUNRYnQyNkVSa1pHYUZ4SlkvSEUzaGVmLy8rbmNqSXlKQjE2OVlSUWdneE5EUWszYnQzRjZnVEdocEtBSkFsUzVZd2FYZnYzaFVZajhiSHh4TUFSRXRMUzJoL3o1dzVRd0NRa3lkUEVrSUkwZERRSUZPbVRHSHl3OFBEQ1FDaXE2c3JNTDRncE9JZHBhYW1SanAwNkZEdCtHckRoZzAvL1o3Snk4c2pmZnIwWWE0WFJVVkZvcU9qUTE2L2ZpM3g5K3JjdVROaHNWaGk4Mi9jdUNHeVAyOXZid0tBZE96WVVleDRYbGRYbHdBZzY5ZXZGN3ZmSmlZbXpIWFhxbFVyTW1yVUtHSnRiVTNjM054SWZuNit5RHI4TVZweGNYRU56MUk5d09NU1hyeXJ3UE9JRjZRdDN2T1lRcUZRSkhEdFdMeEc5T0dIcFBLV2wxMnorU01LaGZMZm95aXZoRlM5OTJPODQzOTlJSElLaGZLZklmaVZtMGJBc3oyazh2WWwvMU90bmtIaTVrRUlJV1Rnd0lGRVhsNmVFRUtJbFpVVkFVQ0Nnb0pFdHVQbjUwY0FrRTJiTmhGQ0NFbFBUeWZObXpjbjQ4YU5ZOHFNR3plT0FDQm56cHdoYmR1MkpSMDdkaVEvZnZ3Z3RyYTJSRVpHaGtSRVJEQmwvZjM5aVl5TURCazBhSkJFdTFaSVNBZ0JRQndkSFlYeStQYWp2bjM3a3Z6OGZMRWJqOGRqNnVUbDVaSFJvMGNUQU1UT3pvNFFRa2hxYWlycDJMRWpNMmYrNDhjUFFraUZ2V3Z3NE1FRUFOSFQwMlBtMThWUlVsSkMxTlRVQ0FBU0dCaklwTis1YzZmRzlpeSs3WTVDK2E5U1dKcEhycnoxSlZXZVpjSlMxLzhTdjUyaUFTRUVkKy9lUmV2V3JSRVdGZ1l0TFMzY3VIRkRaTm1USjA4aUxTME42OWF0WTFiNTJOblpZZGV1WGZEdzhHQWthcW9TRUJBQUhvOG5jc1dWaG9ZR1ltTmpNV2JNR0RnN08yUENoQW5RMHRLQ3A2Y25PbmZ1aksxYnR5SThQQnhXVmxaUVYxY1hrUFlsaENBek14UEp5Y200ZmZzMmdBcGxocENRRUx4Nzl3N3QyN2ZINDhlUDhlN2RPM1R0MmxXZzM4TENRaGdZR0NBdExRMkJnWUhWZXFVZFBueFk1TXE1Mk5oWVRKbzBDVUNGRjl5eVpjdUV5b2lTOXEwSi9GVnNLU2twSXZOVFVsS1FscGFHdi83NkN4NGVIbUpYZFpXV2xtTDM3dDFvM0xneEZpOWVES0JpdFo2SGh3YzJidHlJNmRPbml3eHZjZlhxVlh6NzlnMzkrdlVUMmU3YXRXdlJwRWtUMk5yYVl2bnk1UWdORFVWeWNqTE9ueitQZWZQbVllM2F0ZGk2ZFN0bXpKaUI4UER3ZWwrMTdlWGxoVTZkT2xVYmI3YzJjRGdjSEQ1OEdFT0hEb1dXbGhZQW9FR0RCcGc3ZHk3YzNOd1FIUjNOeUVHSGhJU0F5K1ZpeXBRcFF1MzhLa1VEQlFVRkFZVVBVY1RGeGVIeDQ4Y0FLandxTFMwdEpZWUM0WWRjQUNwQ1Jzakl5RERYVFdwcUt0VFUxSmo4b3FJaUFQOGM1NTA3ZHdCQUlPWVZYeDVMbkh4MFhYUGp4ZzNvNmVsaHg0NGRzTGUzWjlMWHJsMExUMDlQSkNRa1FFTkRBOCtmUDBkNWViblk2NzR5OVgwUFVpaVUveDZGaFlWNDl1d1p0TFcxRVJvYUtoUXJzRExidG0wREFLeGV2Um9Bb0tlbmg2RkRoOExYMXhkTGx5NWwzamVWK2ZIakI2S2lvcUNscFNYeXVURjI3RmptblRSLy9ueThlL2NPaW9xS1dMZHVIVXhOVGVIcDZZa0pFeVpBWDE4ZjkrL2ZSNXMyYmVyb3lFV2pxNnNMWDE5ZjlPelpFOTI3ZDJlVWNQand3eWIwNnRWTHBBSVZuNDhmUDhMYjIxdGtYdVh4UlhsNU9iWnYzNDVObXpiQjNOd2M4K2JOZzY2dUx1enM3SkNVbElUNTgrZmp3NGNQMkxoeEl4T0dvZko0clduVHBqQXpNNU1ZMXNiVjFSVnNObHZnWFZLVlAvNzRBK1BHalVOMGREU2lvcUlFVmtud1ZSTDRFbzA1T1RrQ1lRZ21UWnFFMmJObjQ5eTVjMHpJQ1Q1eWNuSll0V29WN08zdHNXelpNcHc0Y1VMc1BuejQ4QUZBeFppN3RpZ3BLZUhSbzBkQzZrTTlldlNRK0h1OWVQRUNIejkrbEZpbUt2SHg4VmkrZkRsWUxCYU9IRGtpZEszdzhmTHlRdi8rL2JGanh3NE1IejVjSUtRYW4vWHIxOFBXMWhhOWUvY1dDbTlGb1ZBb0ZBcUZRcUZRS0pSL24xZXZYdUhreVpQbzA2ZVAyUEFCUEI0UHdEL2hleGN2WG94djM3NmhaOCtlY0hOelExcGFHcUtqbzJGa1pJU3NyQ3g4K2ZJRnNiR3hhTktrQ1hiczJJR1ltQmhNblRvVmx5NWRRbUppSXV6czdEQnc0RUJFUmtiV1NGMVJGQWtKQ1FMaElFVGw5K25UQndCZ2JXMk42OWV2WTk2OGVZd2FZN3QyN1hENzltM01uRGtUUjQ0Y1FVUkVCSXlNak9EdDdRMFdpd1ZYVjFjNE9EaFVhK3M0ZlBndzB0UFRoZEk5UER3QVZJU2txQnp5TVRnNEdCWVdGdGkzYjUrUVdybTR1VzBLaFZJMy9IWjNtSUtDQWlNdm82NnVMcmJjOSsvZnNXSERCalJxMUFqTGx5OW4wbGV2WGcwdkx5K3NYNzhlK3ZyNlF2SGRQM3o0Z0FjUEhtRDY5T2xRVWxKQ1FVR0JVTnVxcXFxSWlZbkJ2WHYzbU1uMHMyZlA0dFdyVi9qeDR3Y0NBZ0tncTZ1TEdUTm00T0hEaDVDWGw4Zm8wYVB4NmRNbnhrako1KzNidCtqbXJ2Ym5BQUFnQUVsRVFWVGF0U3QwZEhTZ3A2ZUhSNDhlWWRpd1lkRFgxNGVucHlmVTFOUlFYbDZPMmJObkl6NCtIbTV1YmdLUzZlS1FsNWNYS2UyK2QrOWVzTmxzREI0OEdIdjM3b1d0clMyVWxaV3JiYThtOEowclltSmlHQ05FWldiTm1vV1dMVnRpN05peEV0dlpzMmNQUG56NEFBY0hCelJ2M2h3QTBMSmxTeXhidGd6YnQyK0h2YjA5amg4L0xsUXZJQ0FBQURCNzlteXhiZHZZMktCbHk1Yk1KTys3ZCsrd2R1MWF5TXZMWTlPbVRiaC8vejZpb3FLd2F0VXE3Tm16aDZtWGxaVUZWVlhWYXM1QXplamN1WE9kdGxlWi9mdjNJejA5WFNpKzg4S0ZDK0htNWdadmIyL0cwY0RMeXdzQVlHSmlJdFJPUVVFQkZCUVVCSXdhSEE0SGhZV0ZVa3YxUzRPaW9xS1FoSFJsUG4vK2pIUG56cUZGaXhidzhQQ0FtWmtaVWxKU0VCWVdKbFVvZzVTVUZMUnIxNDRaZkNRa0pFQkhSNGZKTHlnb0VJaEJ6US9aVURsRUE5OFpvYXFqUVgxY0d3Q3dlL2R1eU1uSlllN2N1UUxwaG9hRzJMVnJGeXd0TFhIdDJqVW0vdlNnUVlPcWJiTys3MEVLaGZMZm8ydlhyb2lJaUlDV2xwWkVSNm83ZCs3QXo4OFBXbHBhR0RkdUhKTytkZXRXakJzM0RoWVdGbmowNkpGUUd5RWhJU2dySzVQNGJoNDZkQ2lpb3FLZ3BLUUVSVVZGbEpTVXdNWEZCUzlmdmtSb2FDaTJiTm1DOWV2WHc5allHRGR1M0dBKzJMOSsvWXBtelpyOXRLTmtaVnEwYUNGMlh3a2hkZFlQVVBIK01EYzNSM1IwTkd4c2JIRGd3QUhjdW5XTHlkKzNieDlZTEJZMmI5Nk1temR2d3RmWFY4Qkpqcyt4WThmRVRqakV4TVRnOXUzYk1EWTJGaG5lb2pLclY2OUdkSFEwZHU3Y3lUZ2E4SGc4UkVWRm9YdjM3aExITFh2MzdrVkVSQVNlUEhraTBQZW9VYU93ZE9sUytQbjU0ZVRKa3pBMU5XWEdINkwyVlY1ZUhzT0dEWk80bjlYeEswSWNKU1VsWWRLa1NTZ3BLY0g2OWVzbHZsZTdkdTBLVjFkWDJOcmFZdWJNbWJoeDQ0YVFVek4vTWtjVUJRVUZBczZURkFxRlFxRlFLQlFLaFVMNTlkeTlleGV5c3JMWXUzZXZXR002ZjNFQ2Y5NkNYKzdBZ1FOZ3NWZ2doRUJSVVJINzkrOUh1M2J0MEx0M2IyWmhxWktTRXFLaW9qQnMyREJNbWpRSlpXVmwwTkhSUVZoWW1FUUhBV2xSVWxLUytMMWR1UTlQVDAvMDZkTUhhOWFzRVpoemFkT21EUUlDQXFDam80T2twQ1RHT1dEeDRzVllzR0JCdFU0R1ZVTjk4L253NFFPQ2dvTFF2WHQzNk92ckM3VEQvOGFYbDVlbjM4WVV5aSttN21aYy80Zm8xcTJiUkNjREFGaTBhQkcrZlBtQzlldlhDNnpLYTk2OE9iWnMyWUxpNG1JWUdocmkrL2Z2QXZVT0hEZ0FBTEMwdEpUWXZxcXFxc0RLNy9mdjM2TmJ0MjRBQUIwZEhlemN1Uk5mdjM3RnRHblQwTHg1YzVTWGwwTkhSd2ZMbGkzRG9VT0hjUFRvVVFEQWxpMWI4T3paTXdRR0JzTEt5Z29kTzNiRTlPblRjZUhDQmZUcTFRdEhqeDZGdmIwOUxsNjhpQ1ZMbG1EbHlwWFNuNmdxYk55NEVkSFIwVEEzTjhlSkV5ZVFtNXVMMmJObmc4UGgxTHBOVVF3Y09CQXRXclRBclZ1M21IajJWYW5Pd1Bua3lSTnMyclFKYmRxMEVZcUZ1MnJWS21ob2FPREVpUk9NY1p6UGx5OWZFQkFRZ01HREI2TjM3OTRTKzVnNWN5YXpxdkw5Ky9jQUtxNHROcHVOYytmT1FVTkRBM3YzN21WaUlNZkZ4YUZUcDA1d2RuYXVjeU5EZlhEeDRrVTRPVG1oYWRPbWtKZVh4NGtUSitEaTRnSTdPenVzWGJzV2NuSnlDQXNMUTBaR0JpSWlJdkRvMFNPTUdUTkc1Q1IzWVdHaHdBdTh2THdjSmlZbUdEeDRNQklURTMvSjhieC8veDdqeG8xRFRrNE9qaHc1QWxOVFUyemV2Qm5SMGRFd01EQkFhbXBxdFcwa0pTV2hZOGVPVEhzWkdSbm8zNzgvazUrZm44K29JeFFWRmVIMDZkUE1ZSTlQVmRVRG9QNnVqZmo0ZUZ5K2ZCbm01dVpDOGF5R0RoMktlZlBtSVNZbUJxZFBuOGJGaXhlaHBxWW10ZU5LZmQyREZBcmx2OHVJRVNNa09obms1K2RqenB3NVlMRllRZzVzWThlT2haR1JFVjYrZkFrTEN3dWhaK0dCQXdmUXNHRkR6Sm8xUytJK2FHdHJNKytoNU9Sa0FHREdWK3ZXcmNQa3laTng5KzVkT0RnNEFLaDQ3MnRyYTJQS2xDbkl6OCt2MlFGTHlkZXZYeEVlSG80Tkd6WmczTGh4elA3VUJhZE9uVUt2WHIxdy9mcDFIRHAwQ0FjUEhoVHBNTEYzNzE1NGUzc2pMaTRPUFhyMHdLNWR1NFRHV0pKV05XemN1QkVzRmd1Yk5tMnFkcC9HamgyTEhqMTY0TWFORzNqdzRBRUFJQ29xQ2wrL2ZvV2hvYUhFdXFxcXFuajI3Qm1PSFRzR29NS0pRbGRYRjdObXpRS2J6WWFucHlkWUxCYisrdXN2NW4xYW1aY3ZYeUk5UFIzRGh3K3ZkeFdsbitYbHk1Y1lNMllNdm56NUFrTkRRMnpldkxuYU9qWTJOakF4TVVGK2ZqNTBkWFVSR3hzcnNoeVh5OFhqeDQvaDZla0pNek16cUt1ci85UTNBSVZDb1ZBb0ZBcUZRcUZRNm9ZRkN4WWdKU1VGRFJvMGdKYVdGdExTMG9USzhCME4rTVp4THk4dkpDY25JemMzRjF1MmJBRUFPRHM3UTExZEhXdzJXMEJORUtpWUU1YVhsMGRaV1JrQVFFVkZCWGw1ZVhXeS81MDZkVUprWktUWXJiSzZZTE5temJCdTNUcG1uaUlyS3dzblQ1NkVvYUVoT25Ub2dLU2tKR2hxYXNMYzNCeUtpb3J3OHZKQ3ExYXRNSHo0Y0t4YnR3NFhMbHpBKy9mdmhlYUlkdXpZZ1l5TURIVG8wRUVnM2RuWkdSd09CeXRXcktnWDlXY0toVkk3Zmt0SGcrcllzbVVMZ29LQ01HTEVDRGc2T2dybEwxdTJEQVlHQmtoTVRNVFlzV09SblowTm9FSUY0ZGl4WStqU3BRdXowbDFlWGg1c05odTV1ZUxEaTc1Ky9ScloyZGtDOHVvT0RnNnd0cmJHN3QyN29hQ2dnSGZ2M2lFeU1oTDc5dTNENHNXTHhZWStVRkZSd2JsejUzRGh3Z1UwYXRRSWl4WXR3b0VEQnpCdTNEakdDYUttRkJZV3dzcktDbHUzYmtYMzd0MnhiOTgrOU96WkU2dFhyOGJseTVkaFltSWk4ZmhxQ292RndxeFpzMUJjWEl5Z29LQWExMDlMUzRPaG9TSEt5c3B3OHVSSnFLaW9DT1FyS3lzaklDQUFEUm8wZ0sydExlTzBBVlFZTWtwS1NtQnJhOHVrOFNWc0pSM2p6WnMzQWZ3amthK2lvb0tnb0NCWVdsb3kxMEw3OXUyaHJxNk9MVnUyWU5hc1dXS2RLSDRsZkJrbVVaU1dscUtzckF5NXVia3dNakxDZ2dVTHNHN2RPaHc4ZUJCWHJseUJpb29LdUZ3dVBEMDlzWFRwVWdBVmtyMmkrUDc5dTRBM0k1dk54dENoUTVHVWxBUnRiVzFjdjM2OWJnK3NFa1ZGUlhCM2Q4Y2ZmL3lCeE1SRWVIaDRZT3JVcVFBQUp5Y25PRHM3NCtyVnEralZxeGZjM055RW5JZjR2SC8vSHVucDZjeHY3Ty92RHdDWVBIa3lVeVkzTjVjNXpyTm56eUkzTnhlelpzMFNHTmp3WmFJck8xN1UxN1d4YnQwNnlNckt3c25KU1dUK3pwMDdvYSt2ajQ0ZE8rTEtsU3VZUDM5K25mVDdNL2NnaFVMNVBlRndPSmd4WXdhU2s1UGg2T2lJRVNOR0NKVTVjZUlFMU5YVkVSQVFBRXRMUytZZEZSMGRqU2RQbm1EV3JGbU1Pa3B0M3Mwc0ZndG56cHpCOU9uVEdmbC9aV1ZsOU8zYkYrSGg0UmcrZkxoVVRtZlNjT1RJRWN5Wk13ZGR1M1pGaXhZdE1IbnlaR3pidGcyUEh6K3VObnlWTkR4NjlBaWpSNCtHaFlVRm1qWnRpbHUzYmpFaGFzUmhiVzJOVzdkdVFVMU5EV3ZXckVHdlhyMXc2TkFoSnJ5Uk9JS0NnbkQ3OW0yWW1KZ0lPUk9XbDVlTHJNTWZSN203dXdNQXpwdzVBd0F3TlRXdDl0ajRJYlNBQ21NOEFFWkZRVXRMQy9QbnowZFpXUm5qU0ZLWjA2ZFBBd0RNemMycjdlZmZKQ0lpZ3JuZVJvMGFCWDkvZjZrVk5VNmNPQUZ0YlczazV1WkNWMWNYMjdadFEybHBLWGc4SGxhc1dJRVJJMGFnU1pNbTBOTFNncTJ0TFNJakk5R25UeDhtOUJtRlFxRlFLQlFLaFVLaFVPcVhrcElTRkJRVUNHeVZ2NTlWVlZXUm1wcUt4NDhmdzhqSVNFakZtcit3ays5bzBMcDFhM1RzMkJIZnZuM0RqaDA3OE1jZmY0Z01heGdiR3dzZEhSMFlHaG9pTHk4UFBqNCtNRE16dzk5Ly80M09uVHZEeXNvS3QyL2YvbVdMSUQ5OStvU2dvQ0FzWDc0Y21wcWFhTjI2TlN3dExmSHMyVFBZMk5qZ3dZTUhlUHIwS2M2Y09ZT01qQXljT1hNR1U2ZE94WXNYTCtEaTRvS3BVNmVpUzVjdWFOU29FWHIwNklFMWE5Ymc5ZXZYY0hWMWhZYUdCbU9UNERObXpCajA2dFdyenVhNEtSUkszZkRiaFU2b0RsZFhWemc3TzZONTgrWTRmZnEwMkVrL0h4OGZEQjA2RlBIeDhSZ3dZQUFDQXdQUnRtMWJHQnNiWStqUW9ZeGhzVUdEQnVqVHB3OWlZbUl3Zi81OG9WWEZSVVZGakRHOWFrZ0RjVEY1cGNIUTBCQWpSNDZFblowZGZIMTljZmZ1WFJ3L2ZoeUxGaTBTV1o2L2lxOXl2RjhPaHdOZlgxOXMzTGdScWFtcDZOKy9QOExEdzVtWXI5dTNiOGZidDI4UkhCeU11M2Z2d3NYRkJUTm56aFFiVzdZbXJGNjlHb2NQSDhhT0hUc3dlL1pzcVQzUVBuMzZCSDE5ZmFTbXBzTGUzbDdJbTQvUGtDRkQ0Tzd1anFWTGwyTFJva1Y0OU9nUnZMeTgwS1ZMRjR3ZVBSb3paODVreXY3eHh4OEFBQ3NyS3hnYUdnckU3Q0dFNE0yYk4vajc3Nzh4ZVBCZ3RHdlhqc25UMHRJU2tJWFgwTkRBN2R1M01XWEtGQVFFQk9ETGx5KzRlUEZpblVnVzFRWU9oNE83ZCs4Q2dNaDQxMFpHUnJDeXNrS3JWcTJnb2FFQkRRME50R3ZYRG1wcWFsQldWc2FYTDE5dzVNZ1JQSHIwQ0VsSlNaZytmVG9UOXFJeXo1OC9SMlptcHRBSytOV3JWNk5kdTNhd3NMREFoQWtUY083Y09hbkNla2hEV1ZrWjd0NjlpK0RnWVBqNStTRW5Kd2R0MnJUQitmUG5CV0lhODFkbkRoa3lCQllXRmxpMWFoWFdyVnNIUFQwOVRKbzBDZDI2ZFVPWExsMmdycTZPYTlldUFhZ0k3VkZjWEF3UER3OW9hbW9LcUJVOGYvNGNiZHEwUVc1dUxyWnQyd1laR1JraHcwOWNYQndBQ0hoYzFzZTF3ZVZ5MGFGREJ5eFlzQUNkT25VQ0FDYVVDMy9WYXF0V3JYRHAwaVZtOEdWbFpWWHIvdmo4N0QxWWw5TGxGQXJsZjRPU2toS1ltcG9pS2lvS1E0WU1FYnR5dTFtelprejRLQjhmSHlRbEpTRW9LQWdOR3phRW5wNmVnQk5nNzk2OUlTY25CM2QzZDN6OStwVlJrK0dUbFpVRlgxOWZOR3pZRUJNblRtVFNtelp0aXNEQVFPWi9ma2l0NWN1WHc4UERBOE9HRGNPVksxZlFzMmZQbnpwbVgxOWYzTHAxQ3hvYUdwZzdkeTUwZEhTZ3JhMk5IajE2Z01WaU1hc1RMbDY4V0tOWWdPbnA2YkN4c2NHRkN4ZkFZckd3YU5FaXVMdTdTeTM3cDYydGphZFBuOExaMlJuNzl1MkRqWTBOMXExYmg1aVlHQ0VaZmo0YUdoclEwOU9EczdPelVON3IxNjhCUU9oOU5XL2VQSVNHaHNMTXpBeEF4WXFIOGVQSE0yTXFmcDJzckN5Sit4c1dGZ1lBQXJLTXUzZnZ4cDQ5ZTRSQ2QzMzc5ZzJIRGgyQ2hvYkd2K1pvOE8zYk4wYmFVaHhyMTY1bEpCNE5EQXdRRUJBZ1VRbWtLbzBhTmNMbHk1Y3hhZElrM0wxN0Z4czJiRUI4ZkR6Ky92dHZYTDkrSGVucDZaZ3laUXAwZEhTZ282T0RuajE3Z3NWaXdjcktDaUVoSVVMdFBYdjJERURGR0tEeWR3Q2Y3ZHUzQzMyL1VDZ1VDb1ZDb1ZBb0ZBcEZQQVlHQmlMVEs0Zm9NemMzeDQwYk4zRDgrSEZZV1ZreER2cUFzS01CVUdHSFdMQmdBVGdjRG80ZlA4N01KYng5K3habno1NkZyNjh2a3BPVG9hQ2dBQWNIQjZ4YnR3N05talhEdkhuellHNXVEa2RIUnh3N2RnekhqaDFEeTVZdG9hT2pnNENBZ0hxYml6VTBOTVRGaXhjQlZDeTRHejU4T09iTW1ZTng0OFlKTExqOTY2Ky9jT0hDQmJ4NjlRcm01dVl3TnpjSGo4ZkQwNmRQRVJjWGh3Y1BIdURKa3lkNCsvWXREQXdNY1BueVpaU1ZsY0hEdzBOSURjTEN3Z0ttcHFZU0ZSc3BGTXF2NS8rVW8wRjhmRHdpSXlQUnBFa1RSRVZGTVJMcG9tamV2RGx1M2JvRlBUMDlaR2RuUTAxTkRlM2J0NGVQajQ5UTJlUEhqOFBTOHYreGQrZHhOZVgvSDhCZjU5NzJrcElZUkdNUG95ek5XTE9Pckkyc1l6RElicktFc2UvN01wbGZHTEpsRzJPUWhnd0dpZXl5aE1Jd0tHT1hVTnFYZXorL1AvcDJwOXU5clpZYnZaNlB4MzNNOURtZjh6bnZXNnJUT2UvemZnL0UxcTFidFQ3NVpXMXRqVVdMRnFsZENIOFhMQzB0c1czYk5yUnQyeGJ1N3U0WU5td1lBZ01Ec1hQblR0V2N3WU1INDgyYk4vam5uMzhBcEY4SWZ2bnlKWDcrK1dkczNyd1pUNTQ4Z1Z3dXg3aHg0N0Jnd1FLMUM2R1NKR0hIamgyWVBIa3lsaTFiQmpjM043aTd1OFBMeSt1dGIxamEyTmhnK1BEaFdMRmlCWGJzMkpGcnFlUU1vMGVQeHExYnQ5QzNiMTk0ZW5ybU9IZlVxRkdRSkFtalI0OUd5WklsSVpQSjRPYm1wcEh4NXVycWlqRmp4bURqeG8xWXNtU0p4anA2ZW5wd2NuTEN4bzBiYzQzUDB0SVNodzRkUW9jT0hSQVVGSVI1OCtaaDZkS2xlWHB2YjJ2bHlwV1lQbjA2ek0zTlVheFlNYng4K1JLUmtaRXdOalpHN2RxMU5lYnI2K3RqM2JwMTJhNVh1blJwS0JRS1ZjbjkxYXRYcTdaVnJsd1pKaVltc0xDd3dOV3JWd0VBSFR0MjFGaWpkKy9lTURZMlJzK2VQZEcvZjM4NE9UbWhWS2xTQlg2UDU4K2ZoNGVIQjBKRFE1R1ltS2lLYzg2Y09SZzNibHkyTjJMYXQyK1ArL2Z2WThPR0RWaTJiQmtPSERpQUF3Y09BQUNxVjYrT2l4Y3Z3dHZiRzRhR2htalJvZ1ZtenB5SjU4K2ZZL255NVZpMWFoWCsrdXN2dkh6NUVsZXZYc1hreVpNeGN1UklQSHo0RUlNR0RVSnNiQ3hxMWFxRkVpVktJQzB0RGVmUG4wZjU4dVUxbmdwOTEvODI5UFQwc0diTkdxU21wcUpQbno2d3RMUkVhR2dvZ1BRK3p4bjI3ZHVIelpzM1kvVG8wV3FsclFycWJiOEhpZWpUczJiTkdodzRjQUMxYTlmR3dZTUhjL3lEcjJIRGhnZ0lDRURIamgyaHA2Y0hTMHRMTkczYUZJY1BIMWFiVjdwMGFheGZ2eDZUSjArR2w1ZVh4anFTSktGcTFhcjQrZWVmTmFxcVpDV1R5YkJpeFFwVjRzS0FBUU1RSEJ4Y3NEZjdQNy84OGd2TXpNeHlQSmNFMG45ZjV0Uk80TTJiTjJwVlg2eXRyUkVWRllVR0RScGd4WW9WK09xcnIvSWRtNUdSRVpZc1dZSWZmdmdCYytiTVFVSkNRclpKQmdEdzVaZGZxajcvbHk5Znh0Q2hRMkZwYVFrakl5TlZSYUw2OWV1cjdXTm1ab1lqUjQ2b1BsNndZSUhHdWw5OTlSWDI3ZHVIbGkxYmFtM2JjLy8rZlFRR0JzTGEybG90V1RHanFrVldQLzMwRStMaTR1RGw1ZlhCTGlvMGJkb1VlbnA2c0xDd3dPdlhyM0h1M0xsY3Z5YjE2OWVISkVrWVAzNDhGaTllclBYbWZtNHNMQ3h3N05neC9QREREemg0OEtDcWFsbEFRQUNzckt5MEp1anUyYk5INHltWkRLYW1wbHFURUFCZzBxUkpURFFnSWlJaUlpTEtoMTY5ZW1sY1o5MnlaWXRHSmQyVksxZmkzTGx6MkxadEc1bzNiNDdCZ3djRGdLcmFiZVpFQTA5UFR4dy9maHd6Wjg1RTNicDFJWVRBbzBlUHNHelpNcXhidHc3VzF0YVlObTBhUm80Y2lkS2xTNnY5WGRpdVhUdTBiZHNXaHc0ZGdyZTNOdzRmUGd3akk2UDNlaTEyL3Z6NTZOQ2hBeHdjSEZDalJnMjF2MzB6SG9ZRGdLaW9LRHgvL2h5eHNiRnFpZnZWcTFkSDllclZNV2pRSUZWU2haR1JFYXBWcTRhSWlBaTR1TGhvUEtnN2YvNTgxWU1kV1YyL2ZoMEFzSC8vZmp4NzlreGoremZmZkpQanRSRWkra1FNQ2dteEhSQjhVV1IrL1JzWEw5N1c4ZVBIQlFBeGJkbzBzWERoUW5INjlPazg3L3ZxMVNzUkVoS1NwN2twS1NraU5qWlc3WldZbUZpZ21NUEN3Z1FBOGROUFArVnAvdDI3ZDBXREJnMkV2NysvMnJpTGk0c0FJR1F5bVdqZXZMbDQ5ZXFWU0VsSkVZMGFOUkp5dVZ6MDdObFQzTHg1TTlmMUF3TURoWk9UazZoVXFaSjQ4K1pOZ2Q1VFZna0pDYUoyN2RxaVJJa1M0dUhEaHpuT2JkNjh1UUFnSGp4NElJWVBIeTdTMHRMeWZKeGp4NDRKcFZLWnA3bHhjWEVhWDBPRlFwSG5ZMldJalkwVmt5ZFBGa2xKU2ZuZU55ZnU3dTRDZ0RoMTZwVEd0b0NBQUNGSmtnQ2crcHBYcWxSSitQcjZGdWhZMGRIUndzYkdSaGdiRzRzelo4Nm9iWE55Y2xJZHg4VEVSTGk1dWVYNFhuZnYzaTBPSFRwVW9EZ3lTMHRMRTNYcjFoV1ZLMWNXZ3dZTkV2djI3UlBKeWNuNVhpTTRPRmdzWHJ4WWRPellVWVNGaFltNHVEaFJzMlpOTVdqUUlDR0VFSTBhTlJKT1RrNUNxVlFLZjM5L1VhTkdEVkc3ZG0weGRPaFE4ZXJWSzJGdmJ5OUtsU29sWHJ4NEllTGk0b1JNSmxOOVBxcFdyU3BPbkRpUjdmSGZ4NzhOR3hzYkFVQVlHeHNMVjFkWHRaODdWNjllRlkwYk54Yng4Wm8vUzJOall3VUE0ZTd1bnVzeFB0VDNZRTRTMHRLRTU2M2JhcjhqK2dkZjJLYUwzMWRFSHd1eHEzNXhoVjlqa2ZtbGpMejgxdCtQUWdneGE5WXNBVUFjT25SSURCa3lSRHg3OWl6UCsxNjdkazI4ZVBFaVQzTVRFeE0xZmplbnBLUVVLT2I1OCtlTCsvZnZGMmpmL0VoTlRSVUFST2ZPblhPY0Z4RVJvZkZ6K00yYk43bit6TXc0dDEyNWNtV0I0dXZjdWJPb1hyMjZ4bmhrWktUYXVVU3BVcVhFL1BuekMzU004UEJ3MGJwMWEyRmlZcUphTC9QTHlNaElOR3pZVUFRSEIrZTYxc21USjRWY0xoZXVycTRGaWlVM3BxYW1vbm56NWhyakxpNHV3c3JLU3BpYm13c0xDd3ZScEVrVGNlWEtsVnpYeTh1NWRWNjlmUG55bmEybGM0bzBvUWhacXZielNMRzcwYnZyejBaRVJVcmdoaERiZ0xVWFJlYlhteGR2Zi8ySWlBcTNoRGRKSXV2My9yRTFJUTY1LzlRZ29xTEs3NmFuN2M1clA0dk1yK2V4RHdyME15ampPa2hBUUlER3R2cjE2d3REUTBPTjhmUG56d3VaVENhTWpZM0Y5ZXZYaFJCQ0xGeTRVQUFRZS9ic0VVSUlFUlFVSlBUMDlJUk1KaE91cnE3Q3djRkI5YmYwMWF0WHhkNjllMVhYUVNJaUlrU3BVcVdFbTV1Yk9IRGdnTlpyNHpFeE1lTHAwNmNhNDN2MjdCRUF4S1JKa3pTMnZYanhRZ0FRRGc0TytmcWNPRGc0YVAyYlB6K3ZqaDA3cXEyWmNVM0UyOXRiQUZEZDN6QTBOQ3p3TWRhdlg1K3Y5MFZVbU1RbnZ4RkgvdmxOWlBsWnB2blVqNDdrclY3OUJ6SW9KTVJXa2FxNG4zbHNUcTJhcUdENjlxWDZpd0loaE1ZVFRzbkp5VWhPVG9hUmtaRmF4dGpUcDArUm1wcUtDaFVxNU9zWWI5NjgwVnFHdjZEKytlY2ZkT3JVQ1EwYk5sVDEzYVczbDFGWjQyMnpGa05EUS9Ia3lSTzFkZ1FaaEJCSVRrNkdnWUhCQjMxU1hhRlFGT2pwd054RVIwY2pKaVlHdHJhMmVQNzhPZUxpNHJRK2dRa0FqeDQ5UWtSRUJKeWNuRlJqYVdscEVFSVV5dEpOMm40MmZJd1NGUXFzdm5zUDEyUGVxTVlFeEc5YkdueFZ1SnQxRSttUTJGVy91Rkp1cUhZalQzSmFDY21hV2R5VVBhVlNDVW1TQ3NYdmpzVEVSTFJ0MnhhSmlZa0lDQWlBaFlXRnJrT2lnbElxb0x6Mk14Q3g5Nzh4SVdMazNjL3hpMHBFK1JhNEljUldxVkMvZnRTZ2EwMFVLOG5yUjBTZnNzVFlaSno1UFV4dFRDN2tkVm9OcjNkTlJ5RVJVU0huZDlQVE5pMVZwbmJPMEtKU2Q1UXlLNS92dFdiUG5vMDVjK1lnSUNCQW80MndvNk1qcmwrL3JyWFMzUGp4NC9INjlXdDRlWG5CM053Y00yZk94THg1OC9EWFgzK2hYYnQyMkxObkQ3cDI3UW9ndlExaDllclZVYlZxVlZTdFdoV3paODlXKzl2OC9QbnptRGh4SWs2ZlBnMGhCSW9YTDQ1dnZ2a0czYnAxUTl1MmJYTnMzYmQzNzE1MDZkSUZreVpOVXJYOHl4QVZGUVZyYTJzNE9EaW9LaGpueGFwVnEvRDA2ZE5zdCsvWnN3YzNiOTdFdUhIallHeHNySFdPbloyZDFoYUphOWFzd1lnUkkrRHI2NHZ1M2JzalBqNGVRZ2l0YS9qNStXSEFnQUh3OHZMQ29FR0ROTFliR1JubHE3VWxVV0dTa0JLTE0vLytpZGVKenpNUEwveldZZHcwWGNXVUdiK3pQaUhhTGdZYkdocXFsZURKVUtaTW1RSWQ0MTBtR1FCQXRXclZWRzBkNk4xNVZ6Zis3ZTN0WVc5dnIzV2JKRW41NmpuOHJyeVBKQU1ndlV4eHhzMkwwcVZMbzNUcDB0bk90Ykd4Z1kyTmpkcFlZVDVSS1F3M2lvaUk2T05SbUZyZEdCc2I0K1RKazdvT2c0aUlpSWlJaUtoQVBEMDkxYTdQWnJRRXpyangzcnAxYXh3OWVoUTFhdFJBMmJKbGMxeXJZY09HT0hueUpCNDllb1NkTzNkaTQ4YU4rUFhYWC9IcnI3OWkyTEJoR3UwRzNqZDNkM2ZWL3ljbEpTRXdNRkN0eGZMZHUzZHg4K1pOVEpreUJTVkxsb1JDb2NDdFc3ZFFxMWF0ZkIvTDFOUTAyMjBaOThBTURRMnpiYTlNUk85SDRibUtTRVJFUkVSRVJFUkVSRVJFUlBTSnlQb1FXRUpDQW9EL0VnM016YzNSdW5WcnJVa0dHUlVTa3BPVDFjWnRiR3d3ZnZ4NDNMaHhBeWRQbmtTZlBuMHdiTml3OXhGK25rUkZSYUZWcTFibzFLa1RkdTdjbWUyOEdUTm13TjdlSHU3dTduajkrdlVIalBBL0N4WXNnTFcxTlVxV0xJa1ZLMWJvSkFhaVR3a1REWWlJaUlpSWlJaUlpSWlJaUlqZXM5allXQUNBaVlsNnl5Y2hCRzdkdWdVZkh4OE1IRGdRMWFwVnc0Z1JJd0FBdzRjUFIvbnk1VEY0OEdENCtmbmh6WnYvV3NzNk9UbGgyN1p0cUZ1MzdvZDdFNW5jdVhNSGpSbzF3cmx6NStEbTVxWnFBNkZObno1OTBLaFJJNnhldlJyVnExZkg1czJiUDJDa3dQcjE2ekY5K25UWTJkbkIxdFlXWThhTVFVQkF3QWVOZ2VoVFUzaHJmUk1SRVJFUkVSRVJFUkVSRVJFVkVpNHVMaHJ0ZlJNVEU2R3ZyNStuL1I4OWVnUUFLRjY4T0FCZzBhSkZDQXdNeEtWTGx4QVRFd01ndlFWQS9mcjE0ZXpzRENDOUZiYXBxU2w4Zkh6ZzQrTURmWDE5T0RrNXdjWEZCUzR1THFoY3ViTEdjVzdmdm8xQmd3YXBQbjcxNmhVQTRMZmZmc1BwMDZmVjVxYWxwUUZJYjNYUXRHblRIT09mUDM4K1dyUm9BUURZdm4wN1Jvd1lnZGpZV0N4ZXZCaVRKazFTbTZ0UUtOUStybFdyRms2ZE9vVTFhOVpnMHFSSmNITnp3L2J0MjdGKy9YclkydHJtZU54M3dkZlhGelkyTmdnS0NrSnljakkrKyt3eitQcjZvazJiTnUvOTJFU2ZLaVlhRUJFUkVSRVJFUkVSRVJFUkVlWEN3Y0VCSlV1V1ZCczdmZnEwcXMxQmhxMWJ0OExKeVFrVksxWlVqZDI2ZFF0bno1NUZzV0xGWUdOakF3QzRmUGt5VHAwNmhZWU5HNkpseTVabzJiSWxHalJvQUNNakk5VitDeGN1eE1LRkN4RWVIZzUvZjMvczNic1hRVUZCT0hic0dNYU9IWXVhTld1aWMrZk8rTzY3NzFDN2RtMEE2WlVUenB3NW94SC9vMGVQVk1rT1djWEh4MnZkSjdPb3FDakV4Y1hCM2QwZFc3ZHVoWldWRlE0Y09JRDI3ZHVyelV0S1NzTGx5NWNCL05jbUFraHZKVEZpeEFoMDdOZ1JibTV1Q0FnSXdCZGZmQUYvZjMrMGF0VXF4Mk8vTFVtU0lFa1NoQkNReVdTUXlXUWFyUzJJS0grWWFFQkVSRVJFUkVSRVJFUkVSRVNVaS9uejUrUHJyNzlXRzNOMGRNVDE2OWZWeGpadjNveisvZnVqY3VYSytQenp6MkZvYUlnVEowNGdPVGtaQXdZTVVOM2dYckZpQmJadTNhclJTa0diU3BVcVllellzUmc3ZGl5ZVAzK09QLzc0QTd0MjdjTEpreWR4OCtaTlZLeFlVWlZvVUs5ZVBWV2JobmZKMk5nWUwxKyt4SWtUSjlDb1VTUHMzTGtUNWN1WEJ3QzR1N3NqS0NnSTV1Ym11SC8vUHA0OWU0WnExYXJCMU5SVVk1MEtGU3JnNk5HaitMLy8reitzV3JVSzlldlhmK2V4WnRXalJ3OE1HVElFVFpvMFFWcGFHbUppWXRDbFM1ZjNmbHlpVDVsTTF3SG95b01IRDFDbFNoV3NXTEZDMTZGb2VQSGlCU1pObW9RN2QrN2tPTy9LbFN2dzhQREEyYk5uMy9xWVc3ZHV4ZGRmZjQzNzkrOFhhUC8xNjljaktDam9yZVBJajJYTGxxRmh3NFlJRFEzOW9NY2xJaUtpdkRsLy9qdzhQRHpnNysrdjYxQnc5KzVkZE8vZUhlZk9uY3QyVG1wcUt1clZxNGNKRXlia2VkM0xseTlqeDQ0ZGF2MFJQeVJmWDErTUhEa1NUNTgrMWNueGlZaUlpSWlJaUVoVFJpV0RlL2Z1SVRBd0VBY1BIb1JTcWNUZ3dZUHgwMDgvcWVhVkxWczJUMGtHV1pVdVhSb2pSZ254ZFZNQUFDQUFTVVJCVkl6QThlUEg4ZkRoUTZ4WXNRTDkrdlZUYlpmSlpEQXpNM3ZuTDdsY2psS2xTdUhreVpNNGVmS2tLc2tBU0U4ZXVIbnpKczZmUDQrb3FDalVxVk1IVzdac3lmWTlTSktFY2VQRzRlYk5tNnBXRXUvVG9FR0RNR2ZPSFB6Nzc3OTQvdnc1bGk5ZmpuYnQycjMzNHhKOXlvcHNSWU0zYjk3ZzNyMTdCYzdvRWtMZ3laTW51SDc5T2k1ZnZvekxseThqSkNRRUkwZU94UGp4NDk4cXRsOSsrUVZMbHk1RitmTGxVYlZxMVd6bjNiNTlHOHVYTDRlZG5SMGFOMjc4VnNjTUR3OUhZR0FnNHVMaUNyVC9oQWtUMEt0WEwxVnZIaUQ5NXNLaFE0Znl2RWEvZnYxUXFWS2xQTStQaUloQWNIQ3d6aTdzRXhFUkZTV2VucDVheDcvNDRndXRmNVFwRkFvTUhUb1VZV0Zoa012bDZOeTVjN1pyWDd4NE1jYy9QUE9qYk5teW1EcDFxc1o0U2tvSzl1M2JoL0R3Y0Z5NmRBa3ltV2ErN1lVTEYzRGx5aFcxODVuY3pKczNELzcrL3JoNDhTSWNIUjBSRXhPRDhQQnd4TWZIYTd4aVkyTVJGUldGcUtnb3ZIanhRdlVDMGhNaEFDQXNMQXduVDU2RXU3dDdubzUvNHNRSnJGcTFDc09IRDBlWk1tVnluQ3VFUUh4OGZKN2ZXMDdrY3JsYTZVTWlJaUlpSWlLaVQ5bklrU1BScTFjdlZLaFFRV1BicFV1WE5NWjhmSHl3WnMwYUpDVWxJU2twQ1VJSVdGdGJ2NWRTL1dYTGxzV29VYVBlK2JvNTBmWjVtRFJwRWlaTm1nU2xVcWxxVTVBWGhvYUdHbU5EaGd6QmdBRURZR0Jna092K3ZYcjFRcTlldlhLZEowa1NaczZjaVprelorWXBMaUxLWFpGTk5IajgrREVBd05yYU9zLzdIRGh3QUJzMmJNRGR1M2NSSGg2T2hJUUUxYmJpeFl2RDN0NytyUys0SmlZbVl2WHExYWhRb1FLR0RoMzZWbXNCUUdob0tQNzQ0NDljNTJWVUkxaTllalZLbFNxVjQxd1RFeE5NbkRneDF6WFBueitQT1hQbTVDMVFBRTJiTnMxWG9rRkIzYjE3Ri9YcTFZTzl2VDJDZ29LZ3AxZGt2dzJJaUlqeUxMdW4vRWVQSHEwMTBXRERoZzBJQ3d2RDU1OS9qaFVyVnFCdjM3Nm9XN2V1MWpWdTM3Nk5WYXRXdlpNNGE5V3FwVFhSb0diTm1oZ3paZ3c4UFQyeFpzMGEvUERERHhwempoMDdCZ0J3Y1hISjA3RWVQWHFFL2Z2M28wT0hEbkIwZEFTUVhuR3FaY3VXT2U1bmFHZ0lDd3NMbENoUkFtWExsb1cxdFRVU0VoS2dyNjhQRnhjWFBIandBSlVyVjM3bldmWDM3dDNMTVlrMVA1bzNiLzdCcTFrUkVSRVJFUkVSNlVySmtpVlJzbVRKZk8yanI2OFBmWDE5RkN0VzdEMUZWVGhwZTdnanYrUnlPZVJ5K1R1SWhvamVwMC95RG10UVVCQjI3TmlSNDV6YnQyOERBUHo4L0JBU0VwTGpYRnRiVzB5Wk1nVkdSa1k0Zi80OHFsU3BncDQ5ZStMeTVjc0lDd3ZEOWV2WFViTm1UYlhzckJZdFd1REVpUk01cm10b2FJaWtwQ1Mxc2RXclZ5TXFLZ3FiTm0xU1pXcWxwcVlpT1RsWlkvK01zZVRrWksyVkNBd01EQkFhR3Bxdm0vM2UzdDY1enJHeXNzcFRvb0c3dXpzR0R4NmM1Mk5uSkdrb2xVcTFKSTdzcEthbUFraFB6c2l0RW9Na1NhbytRRldxVk1IYXRXdlJ1M2R2VEpreVJhMU1FUkVSRVdtWHRRcFVYRndjeXBRcEF5c3JLNDI1Ly96ekR5Wk1tSUI2OWVyaHlKRWpjSEJ3Z0p1Ykc4NmVQWnRqT2NBWk0yYms2UnhERzRWQ0FRc0xpeHpuVEowNkZXRmhZZmppaXkrMGJ0K3hZd2NzTFMzaDVPU1VwMk91V0xFQ0NvVUNNMmJNVUkwNU9qckN4OGNITjI3Y2dKT1RFeXd0TFdGbVpvYmR1M2ZEek13TTQ4YU5VNTN6ekpzM0Q5V3JWMGZQbmoxVis2OWJ0dzd0MnJWRHYzNzljUFhxVlpRdFd6WlBzZVJIcVZLbDh2d2VzMU9yVnExM0ZBMFJFUkVSRVJFUkVSRjlqRDdKUklOYnQyNWg4K2JOT2M3SnVFa2ZFQkNRYSttVit2WHJZOHFVS1dqZHVyVmEvOXNCQXdZZ0xDd010cmEyMlphQTZkZXZuOVp0Ky9mdjE3ZzVIaDhmajZWTGwrS0xMNzVRNjZXemF0VXFqQjA3TnR2NFBEdzg0T0hob1RHZThkU2VxNnRyanU4UEFCWXVYSWhGaXhiaHdvVUxxRkdqUm81ekpVbENaR1FrenA0OXF4cExUVTNGL2Z2M3NYZnZYZ0JBcFVxVllHOXZEMzE5L1Z5UG5kV0ZDeGZRcUZHalBNOTNkbmJPZFk2VmxSV2lvcUpVSDMvMzNYZnc4L09EcDZjbk9uZnVqS1pObStZN1RpSWlvcUxFek13TUd6WnNnSldWRmJwMDZhSXErWjgxMFNBcEtRazlldlJBU2tvS2ZIeDhZR1ZsaFEwYk5xQkRodzdvMTY4ZmZIMTlzejF2TWpBd2dKbVpXWUhpUzB0TFUvdjQwcVZMV3MrUEFHaFVQSmcvZno3TXpjMXg4K1pOMk5qWVpMc2ZBQXdlUEJoMTZ0VEJtemR2c0c3ZE9yUnAwd1lOR3pZRWtGN0ZvWHYzN3ZqeXl5OHhhTkFnbENoUkF0T21UUU9RbmtSeDRjSUZWWXV0Qnc4ZVlQNzgrYWhhdFNxNmRPbWlPbWR5ZG5iRzZOR2pzWHo1Y2d3WU1BQ0hEeCtHSkVtNGVQRWkvUHo4Tk9JNWQrNGNBTURMeTB2anlRcERRME90Q2FlMWE5Zkc3dDI3QWFTM1U4aExLY01yVjY2Z1ZLbFNLRmV1WEs1emlZaUlpSWlJaUlpSTZOUDNTU1lhREI4K0hNT0hEODkyZTBoSUNCd2RIV0ZxYW9xRWhBVHMzTGt6eDc3QmI4UEh4MGRyYVg1SFIwZGN2MzVkYld6eDRzV0lqSXpFbGkxYklKUEpjUFhxVmN5ZlB4OXQyclRCcEVtVE5OYjQrKysvc1cvZlByUnQyeFoxNnRUUjJONjBhVlBvNmVubDZZSjlScktGc2JGeG51YWZPblVLWGJwMFVSczdmUGd3RGg4K0RDQzltc0V2di95UzZ6cmEyTmpZWU5hc1dibk9PM2p3SUM1ZXZBZzNOemV0L1lBeTAvYjA1TXlaTS9ISEgzOWd6cHc1Q0FnSUtGQ3NSRVJFUmNuMDZkUFJvVU1IZE9uU1JaWEFsem5SSURrNUdWMjdka1ZvYUNoOGZIeFU1eWZ0MnJYRC9QbnpNVzNhTkl3Y09SSXJWNjU4SjJYMGNwS1Nrb0puejU0QkFDSWpJeEViRzRzS0ZTcG9UWUpNU2tyQ3hvMGJBYVMzUThpcGpVT0xGaTFRcDA0ZExGMjZGRy9ldk1HaVJZc0FwSjhIRFJreUJOZXVYY1BLbFN2UnFWTW5MRnk0RUFNR0RFQzVjdVV3ZE9oUS9QWFhYL0R6ODBPZlBuMHdhOVlzcEtXbFljT0dEUm94TFZpd0FQNysvZ2dJQ01EeTVjdmg0ZUdCYTlldVljbVNKZG5HNWVQam96Rm1hbXFhWTJXcmh3OGZvbE9uVHZqeHh4L3gvZmZmWnpzdk1qSVNuVHAxUW54OFBJS0RnMUc5ZXZWczV4SVJFUkVSRVJFUkVWSFI4RWttR3VRa05qWVczMy8vUGZUMDlIRDY5R2tNSFRvVXZYdjN4c21USjFHL2Z2MGM5MDFKU1lGU3FWUjlyRkFvQUtSZlZNK2NUR0JvYUpqdnVNTER3K0hwNllrT0hUcW8rdkdPR3pjT3g0OGZoNXViRzRZTkc2YXh6NDRkTzdCdjN6NjR1cnJtbUZnQkFOSFIwZGkyYlZ1MjJ5OWN1QUFBK1AzMzMxR21UQm10Y3l3c0xOQzNiMThBNlVrTVlXRmhBSUFiTjI2Z1Y2OWU2Tm16cDZwMHNMWXl5bmxsWTJPRDJiTm41em92S2lvS0Z5OWV4TUNCQXd0VWtjRGUzaDR1TGk3WXQyOGZ6cDgvcjNvYWtZaUlpRFFwbFVwRVJVV2hWS2xTQUlDWEwxOEMrTzkzZmxKU0VycDM3NDYvL3ZvTDQ4YU53OENCQTlYMm56cDFLdTdjdWFOcUU3VjU4MlpWQ3dGdGJ0NjhpVjI3ZHVVWVU2bFNwZkRERHo5bzNkYTRjV1BjdlhzWEFEQm8wQ0JzM0xnUlI0OGVSZFdxVlRYbTNyMTdGOXUzYndlUWZsNlRPWUZ4NTg2ZEdEeDRNTHk5dmRHM2IxOFlHeHZqNGNPSDhQTHlRbzhlUFZUbmp6Tm56b1NGaFFXbVRwMks2T2hvZUhoNDRMUFBQb05Db1VCMGREUWFOV29FZDNkMzFLeFpFK2ZQbjhmV3JWc3hkT2hRMk5uWklUbzZHcWFtcHFxRUExTlRVNnhac3dZVEpreEE4K2JOMVdMOTlkZGYxYXBWalI4L0h1dldyZE9vU3VYczdJelEwTkFjUDM5UlVWRjQ5dXdaK3ZYcmg5dTNiMlBldkhrYTFRMFVDZ1Y2OSs2TkowK2U0UHZ2djJlU0FSRVJFUkVSRVJFUkVRRW9Zb2tHTDErK2hJdUxDMjdldkltZmZ2b0pEZzRPMkwxN04rclhyNDgyYmRyZzExOS9SY2VPSGJQZHYxNjllcmh4NDRiR2VOWXl0WC8vL1hlKzRoSkNZT0RBZ1ZBcWxaZzdkeTZlUFh1R3dNQkFIRDkrSE45KysyMk9NZVhWczJmUE1HclVxRnpuTFZ5NE1OdHRsU3RYVmlVYW1KbVpxZm9iSHpseUJBQmdhV21aYmMvandxcG56NTdZdDI4Zi9QejhtR2hBUkVTVWd4Y3ZYa0NoVU1EYTJob0ExQ29hUkVSRW9GdTNicmh5NVFwR2pCaUJaY3VXYVYzRHg4Y0hTcVVTVzdkdXhaVXJWK0RqNHdNbkp5ZXRjMi9ldkpuajAvZ0FVS3RXcld3VERUSVRRZ0NBMWlwVEFEQjU4bVJWQXVucjE2OVJzMlpOMWJiWHIxOERBS3BVcWFLcStqUnQyalRFeDhmRHhzWUd5NWN2eDcvLy9vc0xGeTVnK2ZMbHVIMzdObHEyYktuYWY4T0dEV3JIeWx3dFljMmFOVml6WmcwQXdOZlhGOTI3ZDFkdGE5dTJMYjcrK212STVYSzEvWTJNak5TcVQyVWtKMlN0U3BXWGloRjE2OWJGbVRObjRPenNqQVVMRnVEdTNidllzbVdMV3RMczVNbVRFUmdZaUMrLy9CTHIxcTNMZFUwaUlpSWlJaUlpSWlJcUdvcE1va0ZBUUFBR0RoeUlSNDhld2RIUlVkVWZ0M3o1OGpoKy9EamF0MjhQRnhjWFRKczJEZE9uVDlkYWxXRHMyTEdxZnNSeGNYRllzR0FCQUdET25EbXExZ01BVkUvNjVWVkNRZ0xPbmoyTDFOUlVPRG82cXNZdExTMnhmUGx5QU9sUENXYnRQWnljbkt6NmIxeGNuTm8ydVZ5dTlTbkJTWk1tWWZMa3lScmppeGN2eHBJbFMzRDI3Rm0xcCtFeU9EazVJVEV4VVd2OEJ3OGUxQmhidlhvMUprNmNxSFYrVHZidjM0OFdMVnJrZTcrQyt2cnJyeUZKRWxzbkVCRVI1U0tqRFVIV2lnYkZpaFZENjlhdEVSRVJnWEhqeHFGa3laSll2SGh4dHV0VXIxNGRZOGFNd2ZMbHk3RnYzNzVzRXcweS9QTExMK2pmdjcvV2RmSXE0eHhLMi9uZDNyMTc0ZWZuaDBxVktpRThQQndQSHo1VTIvNzQ4V01BNmVlTUdZb1ZLd1lnL1h6SHhNUUVyMTY5UXAwNmRlRHU3bzVYcjE3QjE5Y1hBUER6enovai92MzdXTEZpUmE0eE5tclVTR01zYTVMQisxQ2xTaFdjUFhzVzdkdTN4ODZkTy9Ia3lSUDQrL3ZEMHRJUzN0N2U4UFQwUkxseTViQm56eDRZR1JtOTkzaUlpSWlJaUlpSWlJam80L0RKSnhxRWhvWmk5dXpacW91amJkcTBRVUJBQUp5ZG5iRjE2MWFVS1ZNR3RXclZ3dm56NTlHcFV5Zk1uejhmVzdac3djeVpNekZnd0FDMUo5OEdEUnFrK3YrTXA4K0E5QllIbVo4Z3l5OVRVMU1zWGJvVWlZbUpzTFMwaEsrdkw0NGRPd1pQVDArVUxsMGFBT0RxNm9yRGh3OXIzZC9Ed3dNZUhoNXFZL1hyMThlbFM1YzA1aG9aR2NIQ3drTHJPSkIrNFZ6Yjl1d3VkRDk1OGdUSGp4OEhrSDdEd2RuWkdWNWVYckN6czFOVlA4anM2dFdyQ0E0T1J0ZXVYVlZQUkdiMjJXZWZxZjUvLy83OVd0OURob3gyRHhtbGtMTXpZTUFBZlA3NTUxcTNsUzVkR3RXclYwZG9hQ2hpWW1KUXZIanhiTmNoSWlJcXlySW1HbVJVTkNoVHBneldybDJMaUlnSURCdzRVUFdFZlU1aVkyUFJwazBidEczYk50ZTVob2FHV3MrenNwYjR6MGxxYWlvQVlNYU1HUnFKbUhwNmVyQ3dzTUN1WGJ2ZzZPaUlhOWV1b1ZldlhxcnRWNjllaGFHaElTcFdyS2dhVzd4NE1YNzY2U2VZbUpoZzRjS0ZtREZqQnJ5OXZTR1h5MkZsWmFWcWJiQjI3VnFVTFZ0V3JkVkJkdkpTZ2VCOStleXp6M0RpeEFsMDd0d1pRVUZCYU5La0NjYU1HWU5SbzBhaGVQSGkrT3V2djFDdVhEbWR4VWRFUkVSRVJFUkVSRVNGenllWmFKQ1ltSWo5Ky9kajdkcTFDQXdNQkFDMGF0VUtxMWF0Z3AyZEhkYXZYNC9SbzBmRDN0NGVHemR1aEl1TEM4cVdMWXZnNEdCNGVucGkvdno1R0RKa0NHYk5tb1d1WGJ1aVI0OGVhTnEwcWVvQ3NCQkNyZXh0Y0hBd0hCd2NORm9vNUVkR29zQ05HemN3WnN3WXRHL2ZYcTIzOGJmZmZvczZkZXJrZVQwYkc1c0N4NUlmbXpadFF1WEtsUkVaR1luSXlFaGN1M1lOelpvMXcvSGp4OVdTTVRJc1hyd1l3Y0hCbURKbGlscjFCbTB5dm9aNWlTRW5MVnEweURiUkFBREtsU3VIVzdkdTRkbXpaMHcwSUNJaXlrWkdvc0hSbzBkeDU4NGRuRHAxQ3BJa1lmUG16V2pidGkzYXRHa0RJRDJKSURPbFVxbHhFOTNNek95ZHRJYktxNHdxVUJzM2J0VFlGaFVWaFM1ZHVxQisvZm93TnpkWFMzSVVRaUFrSkFTT2pvNXExYXN5S2hyY3ZYc1g4K2ZQeHc4Ly9LQnF3ZFMxYTFmNCsvdXJIU012eVJmZHVuWEQ3dDI3VlIrbnBLVGc4T0hEY0hGeHljYzdMVGh6YzNNY09uUUlmZnIwZ1orZkg0WVBIdzREQXdQczJiTUh0V3ZYL2lBeEVCRVJFUkVSRVJFUjBjZmprMHMwU0U1T1JxMWF0UkFSRVFFQWFOS2tDYVpObTRiMjdkdXI1Z3daTWdUMjl2WndkWFhGdi8vK3F4clgxOWZIbENsVDBMdDNiOHlkT3hlLy8vNDdmdm5sRi9qNitpSTBORlQxQk44ZmYveUI2OWV2dzlMU0VxOWZ2MGFYTGwxUXRteFpIRDU4R0xhMnRnV09QU1VsQmQ5Ly96MktGU3NHSHg4ZnRXMXVibTRGWGplekJ3OGU0UFRwMDFySEFlREtsU3VJam83VzJCNGZINjh4bHBTVWhKVXJWOExOelEzZTN0Nm9VYU1HNXM2ZGk3WnQyMkxvMEtFNGQrNGM0dUxpY3F6Mm9GQW9rSmlZcUhYT0w3LzhBaTh2cjJ6M2ZmcjBLY3FVS1pQdDlneVpid3hvazFGWklUSXlNbDlsbUltSWlJcVNqRVFEVDA5UHRmRlJvMFpoOSs3ZHFGcTFLb0QwSi9OTlRFeHc3ZG8xdUxpNFlOR2lSZWpUcDQ5cS91TEZpNUdhbW9vSkV5WjhzRkw4Y1hGeDBOZlh4NnRYcjFSamZmdjJoYisvUDRvWEw0N216WnNEQUJvMmJJalRwMDhqSVNFQkppWW1PSHYyTE42OGVZTW1UWnBvcktsUUtEQmd3QUNVS2xVS2l4WXRVbzMvK09PUDZOV3JGMUpTVWpCZ3dBQjg4ODAzYWhVU3NwTzVOUU1BbkRoeEF0OTg4dzJHRGgyYXA4VExkOEhRMEJCRGh3N0ZuajE3b0ZRcVlXUmtsS2NrQ1NJaUlpSWlJaUlpSWlwNlBybEVBME5EUTh5WU1RT25UNS9HMEtGRDBhQkJBNjN6aEJDNGR1MmFLbmtnTTF0YlcvajQrTURUMHhNYk4yNUV2WHIxVlBQUzB0SXdhOVlzVktsU0JRMGJOc1MyYmR1d2FkTW05TzNiRjQwYk44Ymh3NGZ4eFJkZkZDajJjZVBHNGNxVksvRDE5VlhkUUkrTWpJUlNxVVRwMHFXaFVDanl2SlpjTHRkYVVualRwazA1VmdEbzE2OWZ0dHNxVjY2czl2SGF0V3Z4L1BsejlPL2ZIOTdlM2dDQTVzMmJZK2ZPbmFyUHdmZmZmNDg3ZCs0Z0tDaElvK0pEZUhnNE9uVG9BR2RuWjYyOWkvWDA5TlJhVjJUbTVlV0ZhZE9tNGRLbFM2aFJvMGEyTWVlRnViazVBTTBuTUltSWlPZy9ZOGFNd2JCaHc5VEdUcHc0QVZkWFZ4Z1pHU0VsSlFXMWF0VkMwNlpOc1duVEp0amEydUx4NDhjSUNBaFFKUm9JSWJCOCtYSVlHUmxoK3ZUcEh5ejI2T2hvV0ZsWnFTVTJwcVNrd01EQVFPMWNvMVdyVmpoeTVBaU9IRGtDVjFkWDdOeTVFMEI2bFlLc3BrK2Zqck5uenlJZ0lBRDYrdnE0ZGVzV3dzUEQwYXhaTXpSdDJoU25UcDJDRUFMZHUzZlBVNkpCVnZ2Mzd3Y0FqU1RJcEtRa3hNWEZxVDdPYUF1Um1KaW9OcTVVS3ZOOVRGOWZYL1R0MnhlU0pLRkRodzQ0ZVBBZ25KMmRzV3ZYTG5UcTFDbmY2eEVSRVJFUkVSRVJFZEduUzNmTllOOGpOemMzK1BqNHFOMFkzN2R2SHp3OFBQRHMyVE9FaG9iQ3lja0pQWHIwVVBVWHp1cjQ4ZU9JajQvSCtQSGowYkpsUzlYNHlwVXJjZVBHRFV5ZE9oVnl1UndBMExadFcremR1eGRSVVZGbzFhb1ZZbUppOGgzenVuWHJzR3JWS2xoYlcrUEFnUU5vMHFRSnJLeXNVTHAwYVJ3OGVCQ0JnWUhRMTlmUDg4dlB6MC9yY2ZyMzc0L2p4NCtydlRwMzdxemFycSt2ajlXclYydk15WnBrOE9yVks4eVpNd2N0V3JTQW5aMmQycmJPblR1amN1WEtlUERnQWY3ODgwK1ltWmxwYlN0UnZueDVKQ1FrWVAzNjlYajY5S25HOWtlUEh1SDE2OWRhMzhkWFgzMkZwS1FrOU8vZkgybHBhVnJubkRsekp0dXZiMllaYzZ5c3JIS2RTMFJFVkZRWkdSbkJ3c0pDN1pYeHRMdXhzVEVNREF4Z1kyTURmMzkvcEthbXdzTENBZzRPRGdnSUNGQ3RjZTdjT1R4NzlnemZmZmVkMW9SSWJYYnUzQWtQRHcrTlYzN090eUlqSXpWK3o4ZkZ4Y0hVMUZSdHJFZVBIcEFrQ2V2WHIwZE1UQXkyYmRzR096czdqY1RWRXlkT1lQSGl4VEF3TUVELy92MWhiR3lNR2pWcW9HUEhqa2hJU0ZETkFkSXJhWm1abVdYN0dqQmdnTmFZLy96elQ4aGtNbnozM1hkcTR4blZyekplNjlhdEE1QiticFI1L055NWMzbisvQURBbWpWclZBa1J1M2J0d29FREJ6QisvSGdrSmlhaVM1Y3UrUFhYWC9PMUhoRVJFUkVSRVJFUkVYM2FQcm1LQmhsU1UxTlJ2WHAxTkc3Y0dILysrU2RPbmp5SjVjdVhZL0Rnd2JDM3Q4ZmN1WE14ZGVwVVZSV0NpaFVycXZhTmlJaUFzN016YXRhc2lkT25UNnY2OE42N2R3OHpaODVFNWNxVjBiZHZYOVVGWkNBOTJlQzMzMzZERUFMRml4ZlBkN3hYcmx3QkFMeDQ4UUsvL2ZZYnFsU3BnbWJObXFGcTFhcG8wYUlGd3NQREFRQ3RXN2VHbzZOanR1dUVoWVhoNE1HREd1TjJkblpJVFUyRlRDWlQ5VWtXUW1EQ2hBbll0MjhmYXRldWpiQ3dNRlNzV0JFelo4N0VrU05IVUxkdVhkWCt0Mi9mVmx2dnpKa3plUDM2TmFaT25acHRMRjVlWGxBb0ZCZy9mcnpXN2ZyNitoZzdkaXpHalJ1SFpjdVdhWlJpbmoxN05qWnYzb3hidDI0aFBqNGVyVnUzeHNTSkV6Rng0a1EwYnR3WVAvNzRJNVl1WFlwRml4Wmh4b3daYXZ1R2hvYWlXYk5tY0hWMXpUYnBJc09MRnk4QS9OZENnWWlJaUxTTGk0dkRwVXVYY1ByMGFadzVjMFpWcWNERXhBUkErcFAvUVVGQk9IcjBLTnEzYjQrV0xWdmk1NTkveHExYnQyQm5aNGU5ZS9jQ2dGb3JoZHdFQlFYaDFLbFRHdVBKeWNsNTJqODFOUldQSHo5V1N4d0YwdHRDWlp6alphaFVxUkthTjIrT2d3Y1BZdkRnd1hqOStqWG16cDJyc1dhWk1tVmdZV0VCT3pzN1ZLMWFGWlVyVjBhbFNwVmdhMnVyU3E3Y3ZuMDdBRUNTSk15ZE8xZWpsZFBGaXhleGRldFdsQzFiVm1QOVM1Y3VJU0lpQXExYnQ5Wm9FK1hxNnFwVzVTQWdJQUFoSVNFWU5HaVFXbUxuYjcvOWxtM0NadGJQejhTSkUrSGw1UVVURXhQczJiTUh6czdPQVA1cms3RnMyVEwwNzk4ZmNYRnhHREZpUks1ckVoRVJFUkVSRVJFUjBhZnZrMDAwT0hyMEtGNjllZ1Y3ZTN1dDI2ZE1tUUp6YzNPTUhEa1NIaDRlOFBmM1IzaDRPSGJ0Mm9YKy9mdGp5cFFwbURkdkhucjA2SUVEQnc1QUxwZGowS0JCaUkrUHgvcjE2N1gycSszZXZYdUI0eDB4WWdUYXRtMkxHalZxb0hMbHlob3RBeklTRFRwMTZnUVBENDlzMTltOGViUFdSQU1BYW12R3hNVEF6YzBOZS9mdXhkcTFhL0g0OFdPRWhZVmg2OWF0cWlvT216WnRRcGN1WFFCQVZiMGhnN096TTNyMjdJazJiZHBvUFZaMGREVFdyMStQaWhVcmFpMDNuR0hJa0NHWVAzOCsxcXhaZ3lsVHBxZzliWGpvMENHVUtWTUdWYXBVd2FWTGwvRHk1VXZWVTRJQU1HZk9IUGo1K1dIZXZIbHdjWEZCblRwMVZOdnM3ZTN4elRmZjRJOC8vc0RXclZ0emJBa1JFUkVCZlgxOWpRdjViME1Ja2Vjbk5ZbUlpQXE3WGJ0MlllN2N1Zmo3Nzc5Vkpma3JWYXFFeE1SRUFPa1ZEWUQwcWthalI0L0czcjE3MGI1OWU3Um8wUUkvLy93emdvS0NZR2RuaHoxNzlzREJ3UUcxYXRYSzg3Rzl2YjB4ZVBCZ2pYRWJHNXM4N1gvanhnMmtwYVdoWWNPR2F1TnYzcnpSU0RRQWdGbXpaaUVvS0FpN2QrOUd0V3JWTk5wRkFFQzFhdFZ5dklsLzRzUUovUDMzM3hneFlnUzJidDJLKy9mdnE3V0pldkxrQ1JZdVhBaDdlM3ZNbkRsVFkvK01KTW5ldlh1cnhwbzNiNDVObXphaFpjdVdzTFcxVlkzSHhjVWhKQ1FFSGg0ZWF1MjdtamR2amxldlhtVWJJd0E4ZVBBQVBYdjJSSEJ3TUt5dHJiRjM3MTQwYnR4WWJVN21aSU1mZnZnQmNYRnhtREJoUXJacjhoeUlpSWlJaUlpSWlJaW9hUGdrV3ljQVVQWFV6WHlCTml0M2QzZnMzTGxUVlFyMnpwMDdtREpsQ25iczJJSFpzMmZEMmRrWmh3OGZWbDFNclZxMUtvWVBINjd4Uk55N1lHOXZyM3BDTFd1U2dSRGluUjdyOHVYTHFGZXZIZzRjT0lBdFc3Wmd5SkFocW0ybXBxWTRjT0FBSEJ3YzBMVnJWNHdlUFZyckU0T0dob2JZdG0xYnRzZjQrZWVmRVJjWGgzSGp4bWtrS1dSbVptYUdFU05HSUQ0K0hyLzg4b3RxL09yVnEzajgrREU2ZHV5WTdiNUdSa2J3OXZhR0pFa0lDUWtCQUR4NzlneGhZV0VBZ0ZXclZzSGMzQndlSGg1NC92eTUxalgrK2VjZlBIcjBDSTBhTlZMZEpIa2JmLzc1SjZwV3JRb3pNek1NSGp3NHowOWJFaEVSRldZeW1ReHBhV2tZUG53NGR1L2VqYWRQbitMZXZYdXFHOG9aRlEwcVZLZ0FPenM3N051M0QwSUlOR3ZXREhwNmVyaC8vejdPbmoyTHUzZnY1bmh1bGxuSGpoM3g4T0hEYk9kZnVuUUpnWUdCdWE0VEZCUUVBR2pTcEluYWVFeE1ETXpOelRYbTE2eFpVMVdkcW1YTGxscVRTN1dKaUlpQXI2OHZBR0Rtekprd05qYkd2SG56c0hqeFlxeGN1UkplWGw0QTBsdER0V3ZYRG9tSmlkaTVjeWVNakl6VTFoRkNZUHYyN1RBd01GQWxmQUxwNTZFREJneFFTekxJU2Z2MjdYT3NISEhqeGczVXJWc1h3Y0hCcUZ1M0xpNWR1cVNSWkpEQjA5TlRWYUZxMnJScCtPZWZmelRtM0xwMUMwNU9UakEyTmtiTGxpM3g4T0hEUE1WSlJFUkVSRVJFUkVSRUg2ZFBzcUxCOCtmUHNYUG5UbnoxMVZlNVBqSFhzMmRQMWYvZnUzY1BRUHBUYWpLWkROdTNiMGY5K3ZYeGYvLzNmMmpTcEFtbVRKbUNVcVZLNVN1V2FkT21hWDJxNi9Iang5bnVFeEVSZ2ZQbno2dGUxYXBWUS8vKy9mTjFYRzBTRXhNeGQrNWNlSHA2b2tTSkVqaDI3SmpHUlhjQUtGNjhPSTRlUFlvUkkwWmc1Y3FWMkw5L1B6dzlQVFVxRTJSMzRmM2x5NWRZdm53NWJHeHMxSklZc2pOOCtIQXNXYklFSzFldXhJUUpFMkJpWXFJcU45eTVjK2NjOTIzVHBnM3UzcjJMOHVYTEF3Qk9uanlKYjcvOUZxdFhyOGFJRVNNd2MrWk0vUGpqanhnelpneDI3Tmloc1g5RzMraXZ2LzQ2MXpoemMrUEdEWFR2M2gzbHk1ZEh5NVl0NGVQamc5S2xTMlBCZ2dWdnZUWVJFWkV1ZGUvZVhXdmxwb3hLUTZhbXBxb3hGeGNYL1AzMzM0aU9qb2FscFNWZXZIZ0JDd3NMREJzMkRKSWs0YnZ2dnN2VE1ZMk5qWE9zV3ZEWlo1L2xhWjB0VzdiQTFOUlU3U2E2VXFuRTY5ZXZOUklObmo5L2pqWnQyaUFtSmdZbUppWll1M1l0N096c05LcEpwYVdsNGVyVnE2b1dFbWZPbk1IVHAwOVJwa3daSkNRazRPVEprNWc2ZFNxc3JLd3djdVJJWEw5K0hXUEhqc1gxNjlkeDZOQWhKQ1VsSVRBd0VIWjJkaHJ4QmdVRjRjR0RCK2pZc1NNc0xTM3o5QjRMb21iTm12ajIyMjhSSFIwTkh4K2ZYQk11UFQwOW9hZW5oNFlORzZKYXRXcHEyNUtTa3RDcFV5ZThlUEVDWGJwMHdkNjllOUdyVnkrY09YUG12Y1ZQUkVSRVJFUkVSRVJFdXZWSkpocXNXTEVDU1VsSkdEbHlwR29zNDBtNzZPam9iUGM3Y2VJRUFNREJ3UUVBWUdWbGhkMjdkOFBiMnh2dDJyVlR1NGllVjB1WExzMTJtNkdob1NvbWIyOXZuRDkvSHNIQndXcFAzMWVvVUNIUEYrU3pJNFNBbjU4ZkprMmFoUER3Y0xScDB3YWJObTFDdVhMbHN0MUhYMThmR3pac1FKTW1UVEIyN0ZoMDY5WU5UazVPR0Q5K1BGeGNYQ0NUWlY4TVk5YXNXWGp6NWcyV0xsMnFlbzhaTXNvdFoyWmpZd05YVjFmczNyMGJXN1pzd2JCaHc3QjkrM1pZV1ZubEtRRWdJOGtBU0wvWkR3QlZxbFFCQUl3ZVBSb2JObXpBZ3djUGtKQ1FvUHAza09IWFgzK0ZYQzUvNjg4eEFQajcreU1sSlFVSER4NUV0V3JWMExwMWEvajYrakxSZ0lpSXgwSWtFd0FBSUFCSlJFRlVQbGt4TVRFQW9OYUNJT3U1ajRXRkJaS1RrN0ZyMXk0MGE5Wk03ZmQyVmlrcEtZaUxpeXRRTEFxRlFtTnM5KzdkdUhyMUt0emQzZFZpREFrSlFWcGFtc1k1UktkT25YRC8vbjNNbURFRGZmdjJSY3VXTFRGMjdGajg4ODgvV0xac21lcG0vS0pGaTFRdEQ0eU5qZEd3WVVNTUh6NGNWbFpXR0RWcUZHeHRiVEY1OG1UVjJyTm56OGJCZ3dmaDQrTURBSmczYng3cTFxMnI5WDFzM0xnUkFQRHR0OThXNlBPUUZ3cUZBdkh4OFZpeVpBa2tTWUpDb2NqVDUzMzY5T2tBb0pwcmFtcXFxaXgxNzk0OXJGMjdGa09IRHNXOGVmTXdjK1pNUEhueUJHWExsbjF2NzRPSWlJaUlpSWlJaUloMDU1Tk1OS2hTcFFwYXRteXBWcTBnNDJMdWtDRkQwTGx6WjdYMkJFSUkzTHAxQzMvODhRZSsrdW9ydGFmbkhCMGRWUmVGQ3lJNk9scHI2NEJtelpyaDVzMmJBTklURHViT25Zdms1R1RVcmwwYjMzNzdMWm8xYTRaR2pScXBMczRlUFhvVUFEQisvSGo4K09PUDJSNHZhNXVGYytmTzRZY2Zmc0RWcTFkaFptYUdGU3RXWU9USWtYbnVuZXZtNWdabloyZTR1N3ZEMzk4ZnAwNmRRbzBhTlhEeDRzVnNFeSthTm0yS3UzZnZZdURBZ1JyYi92Nzdid0RRNklrOGV2Um95R1F5TkduU0JOSFIwV2pWcWhYS2xpMnJxcHFRTVQ4eU1qTGJXQlVLQlE0ZVBBaTVYSTRHRFJvQVNFK1lPSFRvRU1xWEw2K1JIQkVRRUlEZzRHRDA3dDFibFpqd05ySitUdlgwOU5pam1JaUlQbWxuenB5QnBhVWxMbDI2Qkg5Ly8yem5QWG55Qk5IUjBVaE9UbGFyRGpCOCtIQzFwL3Juelp1SGVmUG12WlBZbmo5L2pqRmp4a0FtazJIMDZORll1SEFoUWtKQ1lHaG9xR3E1MEtwVkt3REFwazJiTUhMa1NDUWtKR0RwMHFXcXRsa25UcHhBaXhZdDRPM3RqU05Iam1EeDRzWG8xcTBiT25ic2lJU0VCRGc3TzZOeDQ4WXdORFJFYW1vcXFsU3Bnc1RFUlB6MjIyOG9WcXdZcmw2OWluWHIxbUhUcGsxSVRVMUZ6NTQ5Y2ZyMGFjeVlNUU0rUGo3bzFxMGJXclpzaVhyMTZ1R3p6ejdEeTVjdjRldnJDd01EQTN6enpUZnY1UE9nVFZCUWtNYTVXRUU4ZlBnUU5qWTJXcytCQU0xekl5SWlJaUlpSWlJaUl2cDBmSktKQm01dWJuQnpjMU1iYzNWMXhaZ3hZN0J4NDBZc1diSkVZeDg5UFQwNE9UbXBuaUo3VjB4TlRkV1NHakprdnVsdGJHeU1vMGVQb2thTkdpaFJva1NPNnpWdjNoejE2dFhMZHZ1Tkd6ZHc2TkFoMWNmbHlwWEQ0OGVQMGJ0M2IvejAwMDhGZXFxc1hMbHkyTHQzTDg2ZVBZdHAwNmFoVzdkdU9WWjM2TldyRjNyMTZnVUE4UGIyeHViTm0yRnBhWW5VMUZRY08zWU1KVXFVd09lZmY2NjJqNU9URTV5Y25GUWZiOTI2VlcxN3hZb1ZVYkprU1d6WXNBRXZYcnhROVU3T29GQW9FQklTZ3REUVVMaTR1S2lWUXRiV3kxaXBWR0wyN05rd01EQlFQWjMzdGpwMzdveFpzMmJCMmRrWnRXclZ3cEVqUnpCcDBxUjNzallSRVZGaDRPcnFDbjE5ZlZoYld5TThQQnlIRHg5RzM3NTlFUllXaGcwYk51UzRyNm1wS2NMQ3doQVdGcVlhNjlTcGsxcWlnWk9UazFxTGcvd1FRcWhWVTFpL2ZqMmVQSG1DNmRPbm8xcTFhdERUMDRPZm54K0E5UE0rTnpjM2RPblNCWjA2ZGNLQkF3ZGdhV21KclZ1M29sdTNicW8xcWxTcGd1RGdZQXdaTWdSLy9mVVhldlRvZ2NEQVFMUnExVXJqZkV4Zlh4OTkrdlJCelpvMUVSUVVoRjY5ZXVIUm8wY0EwczhSRmk1Y2lKbzFheUkrUGg3cjFxM0RtalZyc0d6Wk1peGJ0Z3dBMEsxYk42eFpzMGJWemlEcnVjNjdZRzV1L2s3YWNXWElPQitzVjY4ZUtsV3FoSEhqeGlFZ0lBRDc5KzlIZ3dZTlVLWk1tWGQyTENJaUlpSWlJaUlpSWlwY1BzbEVBMjBrU1lLWGx4ZTh2THdRSHgrdjhlUy9pWWxKanUwQTNyY21UWnJrYWQ0MzMzeWowU2M0czgyYk42c2xHbFNvVUFGMzd0eDVKeGVyR3pkdWpPUEhqK2RySDJ0cmExeTRjQUZBZW5KRmxTcFY0T1hscGRGU0lUY0dCZ2JZc1dNSFBEdzhzSGZ2WHFTbHBXbk1NVGMzUjVjdVhiQm16WnBjMTF1OGVESE9uajBMTHk4djFLaFJJMSt4WktkbXpacll0V3NYSms2Y2lMTm56MkxvMEtHWU5XdldPMW1iaUlpb01KREpaTmk5ZXplQTlFVEpqaDA3d3RQVEU2VkxsOGJvMGFQZmVuMW5aK2NDSndDbXBhV3BKUnI4K09PUGVQcjBxZXAzOGRpeFl6Rm8wQ0FvRkFvVUsxWk0xUWJCeWNrSk1URXgrTzIzMzFDaFFnV05kY3VWSzRlREJ3OWkwNlpOdUgzN3Rxb0tnallMRml5QUpFbll0V3NYeXBVckJ3OFBEL1RvMFVOdFhWTlRVNHdkT3haang0N0ZqUnMzY1BUb1VWeTVjZ1dqUm8xQ3laSWxzV1hMRmlRbEpSWG9jNUNiVXFWS1lmUG16ZTk4WFVORFEvejU1NThZTm13WURoMDZCQ2NuSjZ4ZnYvNmRINGVJaUlpSWlJaUlpSWdLajBKVnozUlFTSWl0SWxWeFAvUFluRm8xVWNIVVJGY2gwVHVpVkNwMW1zaVIyYTFidCtEaTRvSUdEUnBnMjdadHVnNkhpUElvVWFIQTZydjNjRDNtaldwTVFQeTJwY0ZYZlhVWUZsR2hKbmJWTDY2VUcwWm5IcE9jVmtLeXpyNDZVcTVyQ29IVTFGVG82ZWtWbXQvdGI2c3duYWNRZmJLVUNpaXYvUXhFN1AxdlRJZ1llZmR6RnJvTGlvZytWb0ViUW15VkN2WHJSdzI2MWtTeGtyeCtSUFFwUzR4TnhwbmZ3OVRHNUVKZXA5WHdldGQwRkJJUkZYSitOejF0MDFKbGF1Y01MU3AxUnltejhyb0tpWWdvWHhKU1luSG0zei94T3ZGNTV1R0YzenFNbTZhcm1ESXJNaFVOU0xjSzA4VjdPenM3M0xselI5ZGhFQkVSZlpRa1NZS0JnWUd1dzNpbkN0TjVDaEVSRVJFUkVSRVJFZEhIZ0ZkVmlZaUlpSWlJaUlpSWlJaUlpSWlJS00rWWFFQkVSRVJFUkVSRVJFUkVSRVJFUkVSNXhrUURJaUlpSWlJaUlpSWlJaUlpSWlJaXlqTW1HaEFSRVJFUkVSRVJFUkVSRVJFUkVWR2VNZEdBaUlpSWlJaUlpSWlJaUlpSWlJaUk4b3lKQmtSRVJFUkVSRVJFUkVSRVJFUkVSSlJuVERRZ0lpSWlJaUlpSWlJaUlpSWlJaUtpUEdPaUFSRVJFUkVSRVJFUkVSRVJFUkVSRWVVWkV3MklpSWlJaUlpSWlJaUlpSWlJaUlnb3o1aG9RRVJFUkVSRVJFUkVSRVJFUkVSRVJIbkdSQU1pSWlJaUlpSWlJaUlpSWlJaUlpTEtNeVlhRUJFUkVSRVJFUkVSRVJFUkVSRVJVWjRWcWtTRHhFUkFBQ0x6bUZMOVF5SWlLcUtFU0grcEQwb0tuUVJEOUZISjhwMGpsRHFLZzRpS05tMi95TUhmNDBSRVJFUkVSRVJFSDZsQ2xXaWdURXRUUWlBKzgxaFVjb3F1d2lFaW9rSkVDWUY0UlpyNm9NQWIzVVJEOUpGSTBSTVFrdHE1RlJLZjZ5Z1lJaXJTbEdsQVdselcwUmhkaEVKRVJFUkVSRVJFUkcrdlVDVWFHQ21SQ2dscVY3OURYci9XVlRoRVJGU0lKS1NsSVRJcFdYMVFMdDNYVFRSRUg0Y1hCckZLU0VMdDNFbzhPNmVyY0lpb0NCT3BjVURjWS9VeElGeEg0UkFSRVJFUkVSRVIwVnZTMDNVQW1hVWFLeFAwSWI4T29ITEcyTG1YcjFDdFdERTRsckNFdmlSQkprazZqSkNJaUQ0a0FVQWhCRklVU3V4LzhoUUpDclVLeXdwSkxsM1FVV2hFSHdYclp5bXBvcXgwWFVqL25Wdmg4WEVvNy9sQnN2a2FrQnRBa2dwVjNpa1JmV0tFVUFDS1ZPRFpXU0Q2bHRvMlNSS25kQlFXRVJFUkVSRVJFUkc5cFVLVmFGQzFRWU80aUl1WGowR0k5aEpna0RHKzdkOEhPQlAxRXA4WkdjRkF6a1FESXFLaVFnZ2dMaTBOLzhZbklESTVPZXZXOEpRRTVXT3RPeEpSdXRGM1U2US9TaDRUU2xsYlNEQlNqVi96Z25oNEdEQ3JBT2daNnpCQUl2cWtDWkZleVNEaEtmRHFldGF0eVRLbDhwZ3V3aUlpSWlJaUlpSWlvcmRYcUJJTlprdVM4dnZnNEQvbGtJMEJVQ2xqWENFRTdzYkY0VzZjUms5UElpSXFtaFJLSWUxOUhmdUNpUVpFT1pBQUlkS1VmMEltRFFhazJ2OXRVUUt2YmdDdmJrRG9MandpS3NLRUVNZGdvSDlWMTNFUUVSRVJFUkVSRVZIQkZMcGF1YjgyYUJBaGdPa0FZZ1I0N1p0SWdOOElSRmtvQlhBbEZZcGxmM1hva0xYTUFSRmxJZlc4RUNFVFlqYUE2UFE2SVVRRkpBVC9DZEc3SWNSZEljUlNxZk9aV0YySFFrUkVSRVJFUkVSRUJWUG9FZzBBWUV1REwzK0hKQVlDSWxnQWFicU9oMGlubUdsQUJBRDQzKzJ0QndMWWxDeUpycjgzYlBoYzF6RVJmU3lrSHVmL2tFbmlld0Z4QmtLazZqb2Urbmp4bElUZTBnc0oyQ2VUWWJCK2ovTkJ1ZzZHaUlpSWlJaUlpSWdLcmxDMVRzaHM4NWRmN2hrUWRQR3MwbGg4TFNSOExZTmtKd0M1cnVNaSt0QWtTWlJYUXNnQjJYMWR4MEwwb1FrQmhTU0pKeEtrQ0VtU25SR3A0bHFDbFBMRXQzSGpSRjNIUnZTeGticWUyeS8rYUh3QlNyUlNRclFSUUMxSVBMZWl2Sk1nYkNGQkxvQndYY2RDSHcwRmhIZ3BTYkovaFVKNVFhR1hkc2tnUWY1QTZodjhSdGVCRWRGSExna1ErbEJLbVI2Z0VheTZRL1RKRThxczMrZVNNZ1hNb3lhaTdDVWxBWHB5S01GekJpTDZpSW1zai80SW9kQk5KSm9LYmFJQkpFbHNCcDRCMlBhL0YxR1IwK2ZnZVhOOUs5azVDWks1bEtEWFpuUEx1dEc2am9tSWlENWVVdGV6a1FCMi9POUZsR2V4dStwYW04aU1Ua29DeFJLVVNSMks5Ynp5UXRjeEVSRlIwWlVtcFNsbFFEd2dGY3NZUzR4TmhybTFxUzdESXFMM0xDRW1LY3VJU0RTUVNheUdTMFRaa3FWSlNzaUYyamxEUWlyem5vbm80NkVVQ3FRcXNwd0RTU2cwUDhnS1plc0VJa3FuYnltdkIwbXlsaUFWVXhpbU5OQjFQRVJFUkZRMEdjdU1tZ0FvQlVreU41YU1lRTVDUkVRNkpUZFFwa0RJbm1VZWV4NytXbGZoRU5FSDh2VE95NnhEVVNtcGFjbTZpSVdJUGc3Q1dKNGlJS21kTXp4NXd5SjlSUFR4aUV1SlFVSktiTmJoQ0YzRW9rM2hyV2hBVk5RSklTbURMenBJU3BTUUpBa3l1Y3dSczJjSFlQWnNwYTVESXlJaW9xSkRDRWhLUDlRRllBRWhJRUU0aXRrNEtNMEd6MG1JaUVnbmpHUVdDWW5LMkRBQVZUUEdJc05mNDkrdzV5aGQwUkp5ZlJra21hVERDSW5vWFJGS0FVV3FFcEVSci9IOG5ucENrUkRpbmw2cVRPUEtPeEZSQmxQOTVJVGtaSU13QWFFNlozajg1aDV1UlY1RUJRczc2TWtOSUlIbkRFUlUyQWdvaFFMSmFVbTRHUm1jdFhWQ3JFSkl0M1FWV1ZaTU5DQXFwSG9FQlpuS1RFeS9BaVE1QUVpQVl3OW5ad3ZmMmJOZjZUbzJJaUlpS2tJMlZqY1RGcWd2UVpJQmdKRGdDUHV2TElFTEdvK1VFUkVSZlFoSEgxYVBiMXptMGpGSm9DTWtHR2FNM3ozL0VNL3V2b1JKTVVQSTlGakVrK2hUb0V4VElqRTJCYkV2RTdKc2taUXlTR0h5NlBnWW5RUkdSQitGSzlVVDQydUU2UjJEVW1vUENjWVo0NkhQenVCaHpCMllHUlNIWE1iYlpFUlV1Q2lGRWltS0pMeE9lSTVrUmFMYU5pRkVtS1JNS3pUbDNQZ1RsS2lRTWpNMXRSUktxVWxHUXFVQUhJMGt3OUlBbUdoQVJFUkVINDUxOFpKU3FxUnFseUJCYWdDbFZBNEFFdzJJaUVnblpzK1dsSWRYaGUyVDVFbGpBVlRPR0JjQ2lIMlJnTmdYV1c5SUV0R25SZ2dSa3lZcGRuODl1MlZTN3JPSnFLaWFMYzFXL2g2MmJKOE1HQUxBNGI4dEFxOFRuK04xNG5PZHhVWkVsRjhDSWdrQ3ZyZjNKVDdMZmZhSHdmUnVva0pLS2FTbWtHQ2I4YkVFMk1qbGlxYTZqSW1JaUlpS0htV3ExQVpBeVV4REpaVXlxYld1NGlFaUlnS0F0dTYxSHlvRUpnRWlFbEN2SlVwRmhCRDh3aGRkTVpCSlM5b1BhM2hhMTRFUVVlSDNYZTN4RHdYRWRBRThCODhaNkgwUkFrTHdueGU5VnlrU3NDZEZwbHcvdXhDMVdHZWlBVkZoSlRCQVkwZ3BmYWVMVUlpSWlLaG9FZ0tTRVBLK211T3lIa0t3a1NVUkVlbFd1eEZmK2draHVVSGdCSUJVWGNkREg1ckUyMFZGVHlxRU9BVWh4am9QcmI5VTE4RVEwY2VqVjUzeCt5V0ZvcThRT0FHSUZGM0hRNStlOUZNU1hpYWg5MEJBSVlCYmdGZ2twYWFPNk9jd0lWN1hJV1hHZi9WRWhkRDN3Y0VWNVpDRmE5c201RktWTFk2Tzl6NTBURVJFUkZUMGlGMzFheXZsaHFIYXRpbEVTajJEN3BldWZPaVlpSWlJTWhNUTBzRlZGMHZyeS9FMUpId05TSFlBNUxxT2k5NC9BZGdDUWk1QjBucjloRDROa2tDY2tQQlFDQkdxcDhEWlZMMmtpTFpQblo1THM2VkM4eVFmRVgwOE5sMVkrcG14b1Y0TFNSSnRoSkJxZ2VjTTlPN1lBa0lPbnBmUXV5QkVpaVJKVHdURWJabFNlUzVKaHB1SnFlYVBoamtPSzNUSjFYcTZEb0NJTk1rZzY1SGROcUVRZlFITStZRGhFQkVSVVJHbGxCdGtlMDRpbC9UNkFHQ2lBUkVSNlpRRVNjQWR6d0JzKzkrTGlvRGpheStWVEJQaXRKQ2tZa2lSZDNZZVZlK0pybU1pSXFMQ3orMnJpYzhBN1BqZmkraWQySDdKczZSY1gzWmFDQlFUeXRUTzM5V2J4UE1TS2pMWU9vR29rT2x4NDRhQkpFbmZacmRkQm56Zi9zNGR3dzhaRXhFUkVSVTlZbGROTXdsU2wreG55SHFLWFRYTlBseEVSRVJFUk9sUzA5THFDVWxZU3hERllLQnNvdXQ0aUlpSXFPaVM2U25yQWNKYWtsQk0wdFBqZVFrVktVdzBJQ3BrVEJNVHEwTUk2K3kyQzhDaTVLdFh0VDlrVEVSRVJGVDBwS0ZZSFFHVXlHSEsvN04zMzNGeVZmWC94OStmZTZkczMreHVOcjEzRWtnQzZTSFNwSDNoS3dpWWdKRXFTbEFoS2dKZndOOVhGeFMvSUJJc0tBUUxpaUs0b0FncVVzVFlDR21FbG9TU1VBT0VOSkpOc21WMlorNzUvYkVwVzVOSnlPNmQzWDA5ZWN6RDdMbjN6cnpYWk02Y3VmZHp6OGxMS245OHV3VUNBQUNRNUp3emkwYkdtcnh1a3VWSndZeXlNc2M1VGdBQTBPNmNrNWxGeDhxc20yUjVGbWhHbVN0alhJSXVnMy9zUUlaeGdZMTFVdmU5N0pMdnk1L1lib0VBQUVDWDVKazNVWEo3SFpQVTd3TUFBTkIrbnY3RnEza3VDS1pMenBOa0NqVHU2TjdQN3EwNEVnQUFvRTA4OHVyTmVYTEJkRG5WajB0TTQwYThsc2U0QkYwR2hRWkFCcG01Y0dHMmd1QW9TVmw3MlMzcXBCbWZXYlNvb0wxeUFRQ0Fyc1hkTXpiWHpHWklGdHZMYmhFem0rRWVHdCt0M1lJQkFJQXVMeFVrdXB2WjlGMC9tMmVIcFR6ckUyWW1BQURRTlNVU1huYzFHSmRJZGxpc05zSzRCRjBHaFFaQUJzbHlMbCttSTAyeTNZM08xVDkycXQ4V1RQTE1Tc0xJQ0FBQU9yOHFpeFk0YzFNYXQ3cWRqd1l0NXFZb0ZXOTF5U2NBQUlDRExWRlhmWXFrbmcyYWlsMFFuQlJXSGdBQTBIVTU4NXFOU3dMR0plaENLRFFBTW9nZmkwMlVOTEpSbzZsaDJVRTlwNkVXMk9UMnlnVUFBTHFXbkt6STBYTGFkd1crVTUrVXM2UGJJUklBQUlES3lzbzg4L3pQdExCcFpsbVo0enduQUFCb04yVmxaWjZjTlJ1WE9ITXp5MXdaNHhKMENmeERCektJUytrOGt5SjdHaVE1Mi9uWXM1K1orWjdaclBaUENBQUF1Z0xuZWVmS3JNRjNoWVl6R1RRYWxIaWUyY3gyQ3dZQUFMcTBJM3YvOXhpWnByV3dhZExrbnMrTWEvZEFBQUNneXhwOVpzRVlxWVZ4aWJOSkkxL0laMXlDTG9GQ0F5QkRYTGpndVc1bU9xMVJvN25HajBiYmRQSm5GaTBxYU1lSUFBQ2dDM0QzVFIza1pNZW52Yi9aMGU0M1UvcTFaU1lBQUFCSmNrNmZibTFiUkpFTDJ6TUxBQURvMmxMT1doMlhTR0pjZ2k2QlFnTWdRN2ljMnRNazVUUm8yZm0vRGRkT2FGUnNrT09ibmRFZTJRQUFRTmNSUk4ycGt1TDdjVWhjMmQ2bjJpb1BBQUNBSkMzNDhZSThtVHV0dGUzbTJSbFB6bDlXMko2WkFBQkExMVMrc2l6UDFQcTR4RE03bzN6WlRZeEwwT2xSYUFCa0NIUGU2ZnQ3ak5mQytqOEFBQUFIeXBYTGQyWXRqRW1zeWFPeGxOelpybHgrVytjREFBQmRWNTJmTThxa290YTJPNmM4NTRLSjdaa0pBQUIwVGFtZ1lKVEp0VDR1a2N0TFJhT01TOURwVVdnQVpJRFpUejg5VUtZbWEvWTBQWkhmNG9uOXNlY3VYRGlzVGNNQkFJQXVvMDZURGpQbmpkemY0MHplc0RwTk9xd3RNZ0VBQUVpU3pCOHZxYlRWemFaOE0vdFlPeVlDQUFCZGxBWEJlQ2RyZlZ3aXkvY2t4aVhvOUNnMEFESkF6SXRPa05SamY0OXpaZ1crL09sdEVBa0FBSFJCdnVkUGxibFd2eWkzeXJrQzMvT250a0VrQUFBQVBYN1BDN21tNEZoSjBkMk5UazFXbUZURVNkUCsvWk1YVzcyN0VBQUE0S082NTRWYmNpVTcxaHFNUzVvUFN4UnhUdFB1ZmZIL0dKZWdVNlBRQUFqWmhHWExvdkpzZ3BQeUR1RHdMUE85aWYrMWV2WCtyS01NQUFEUWpDc2ZIWk41WStYTTVGU3oreUVsOW54bDN2M1ZPZEY0SHd0azNsZzNmMEpPbUw4REFBRG9uRngxWFlIVWVMWUN0L08vaGt3YWx3aXE5NzlvRWdBQUlFMVdGeWt3TloxRnFYbXBnWm1OODRNWTR4SjBhcEd3QXdCZDNaRGEyb2k4NkVZNS9hTGh4NUNaOG1RNnUrRytUdmFRQXZkaHc3YkEwOXJpelp2amtoTHRrUmNBQUhST3F5U05TTGxIekhkTEdyYWJ2QkpKMzJ1OHQ3dlJtVnZicUNWbEg3eGZ0TDVKQVQ4QUFNQkhGM0gyY1dmcTIreGV3ZVo2QkJIL09FbXZ0VU1zQUFEUUJjWGl3Y2ZsckcvRFlZbnQrblBqMWE5N21CempFblJxRkJvQUlYdGcrdlJxU2Q5djJuN3g4dVVEVTNXcFJvVUd2cnpyZnpIdGlCZmFMUndBQU9neXhzeGFWU3Zwc2FidDd2ZlRCd2F5Um9VR25pVWZzVE9YTUNZQkFBRHRJckRnUEdzd002dHplODdzTytka3R2dXN2a25CVEVsM3RtOUNBQURRVmJpVXpqTnJNQzZSYTFCZzRHUnFNQzR4ajNFSk9qV1dUZ0FBQUFBQUFBQ1FrUjc3OGJQREpCMlQ5Z0ZtTTU2NmZmbkF0a3NFQUFDNnF2S1Y4NGFaTlI2WG1HdjhhTXpOdUhmVjl4aVhvTk9pMEFBQUFBQUFBQUJBUnJKSTZoU1RZcnQrM24zWG9Obk94ODYyWGZ0THNXUzBibFlZV1FFQVFPZVdTcnBUSklzMWJyVW1qMGJiWW42ZHg3Z0VuUmFGQmdBQUFBQUFBQUF5VG5tNTg4M3B0SVp0dHZ1L1hhZnpyZUVVeGZYN09POVQ4K2N2aTdaalZBQUEwTW1WdTNMZjFIaGNJbW52ZFFhU25OT241aSs3aEhFSk9pVUtEUUFBQUFBQUFBQmtuTUxOeXc2UmJNVCtIbWVtSVFOY2FtSmJaQUlBQUYxVDhPTGJCelF1OFV4RDhtUERHWmVnVTZMUUFBQUFBQUFBQUVER01WK0htN25TQXppMHdKZC8xRUVQQkFBQXVpem43SERwQU1jbGdjZTRCSjBTaFFZQUFBQUFBQUFBTXNxalAzdzBiazZIU1ZZamFldXVoM1BhNWlRMWZFaHVlOE45SkZYSmdrTWV2K1h4M0ZEQ0F3Q0FUdVhSMVQrTW0zbUhXUXZqa3VaN3R6QXU4ZXlRZTE2NGhYRUpPcDFJMkFFQUFBQUFBQUFBb0tHMThSN0JFQ1VmQ1p5V05OcGdYcW5KZnRLd0tYQzZRVXE5MWJETldXUnpFQitTYkllb0FBQ2drMXRic1NJb2lveDRKQlUwSHBlWWI2VnFPaTRKZElOYzBHaGM0bm0ydVh0dW5IRUpPaDBLRFFBQUFBQUFBQUJrbERsekp0Wkoray9UOXFkK3RueGdrRW8xYW9zbzh1UnhseDd4UW50bEF3QUFYY3VjaVhlMU9DNzUvYXJ2RFV6V1dhTTJpK3JKY3c2OWtuRUp1Z1NXVGdBQUFBQUFBQUFBQUFBQUFHbWowQUFBQUFBQUFBQUFBQUFBQUtTTlFnTUFBQUFBQUFBQUFBQUFBSkEyQ2cwQUFBQUFBQUFBQUFBQUFFRGFLRFFBQUFBQUFBQUFBQUFBQUFCcG85QUFBQUFBQUFBQUFBQUFBQUNralVJREFBQUFBQUFBQUFBQUFBQ1FOZ29OQUFBQUFBQUFBQUFBQUFCQTJpZzBBQUFBQUFBQUFBQUFBQUFBYWFQUUFBQUFBQUFBQUFBQUFBQUFwSTFDQXdBQUFBQUFBQUFBQUFBQWtEWUtEUUFBQUFBQUFBQUFBQUFBUU5vb05BQUFBQUFBQUFBQUFBQUFBR21qMEFBQUFBQUFBQUFBQUFBQUFLU05RZ01BQUFBQUFBQUFBQUFBQUpBMkNnMEFBQUFBQUFBQUFBQUFBRURhS0RRQUFBQUFBQUFBQUFBQUFBQnBvOUFBQUFBQUFBQUFBQUFBQUFDa2pVSURBQUFBQUFBQUFBQUFBQUNRTmdvTkFBQUFBQUFBQUFBQUFBQkEyaWcwQUFBQUFBQUFBQUFBQUFBQWFhUFFBQUFBQUFBQUFBQUFBQUFBcEkxQ0F3QUFBQUFBQUFBQUFBQUFrRFlLRFFBQUFBQUFBQUFBQUFBQVFOb29OQUFBQUFBQUFBQUFBQUFBQUdtajBBQUFBQUFBQUFBQUFBQUFBS1NOUWdNQUFBQUFBQUFBQUFBQUFKQTJDZzBBQUFBQUFBQUFBQUFBQUVEYUtEUUFBQUFBQUFBQUFBQUFBQUJwbzlBQUFBQUFBQUFBQUFBQUFBQ2tqVUlEQUFBQUFBQUFBQUFBQUFDUU5nb05BQUFBQUFBQUFBQUFBQUJBMmlnMEFBQUFBQUFBQUFBQUFBQUFhYVBRQUFBQUFBQUFBQUFBQUFBQXBJMUNBd0FBQUFBQUFBQUFBQUFBa0RZS0RRQUFBQUFBQUFBQUFBQUFRTm9vTkFBQUFBQUFBQUFBQUFBQUFHbWowQUFBQUFBQUFBQUFBQUFBQUtTTlFnTUFBQUFBQUFBQUFBQUFBSkEyQ2cwQUFBQUFBQUFBQUFBQUFFRGFLRFFBQUFBQUFBQUFBQUFBQUFCcG85QUFBQUFBQUFBQUFBQUFBQUNralVJREFBQUFBQUFBQUFBQUFBQ1FOZ29OQUFBQUFBQUFBQUFBQUFCQTJpZzBBQUFBQUFBQUFBQUFBQUFBYWFQUUFBQUFBQUFBQUFBQUFBQUFwSTFDQXdBQUFBQUFBQUFBQUFBQWtEWUtEUUFBQUFBQUFBQUFBQUFBUU5vb05BQUFBQUFBQUFBQUFBQUFBR21qMEFBQUFBQUFBQUFBQUFBQUFLU05RZ01BQUFBQUFBQUFBQUFBQUpBMkNnMEFBQUFBQUFBQUFBQUFBRURhS0RRQUFBQUFBQUFBQUFBQUFBQnBvOUFBQUFBQUFBQUFBQUFBQUFDa2pVSURBQUFBQUFBQUFBQUFBQUNRTmdvTkFBQUFBQUFBQUFBQUFBQkEyaWcwQUFBQUFBQUFBQUFBQUFBQWFhUFFBQUFBQUFBQUFBQUFBQUFBcEkxQ0F3QUFBQUFBQUFBQUFBQUFrRFlLRFFBQUFBQUFBQUFBQUFBQVFOb29OQUFBQUFBQUFBQUFBQUFBQUdtajBBQUFBQUFBQUFBQUFBQUFBS1NOUWdNQUFBQUFBQUFBQUFBQUFKQTJDZzBBQUFBQUFBQUFBQUFBQUVEYUtEUUFBQUFBQUFBQUFBQUFBQUJwbzlBQUFBQUFBQUFBQUFBQUFBQ2tqVUlEQUFBQUFBQUFBQUFBQUFDUU5nb05BQUFBQUFBQUFBQUFBQUJBMmlnMEFBQUFBQUFBQUFBQUFBQUFhYVBRQUFBQUFBQUFBQUFBQUFBQXBJMUNBd0FBQUFBQUFBQUFBQUFBa0RZS0RRQUFBQUFBQUFBQUFBQUFRTm9vTkFBQUFBQUFBQUFBQUFBQUFHbWowQURJUU9jc1dkSS9XWmM2dm1sN3lvS2paei85OU1Bd01nRUFBQUFBQUFBQUFBQ0FKRVhDRGdCZ2oyTVdMSWdNeXNrNXd6bWJhOUxZcHR2TnVXOUhJN0Z6TGx5MDZJN0tkOTc1M1FPelp0V0drUk1BQUFBQUFBQUFBQUJBMTBXaEFaQkJCdWJtZmxuT3ZtZXQ3NUp2MGpTWlB5MTMwS0JCa3I3VmJ1RUFBQUFBQUFBQUFBQUFRQlFhQUJuaG1BVUxJZ096Yzc5aXptNUoreUJuTjF5NGVGbmxTOC9yUjgvT21WalhodkVBQUVBWHRMSjhkR3kwY292bDNDZWFiZ3ZrbmVSK1AyR0RCbXFUVFh5V2NRZ0FBQUFBQUFEUXhYaGhCd0FnRGNncG5DVHB5MDNiUFVuZFl6SDFpTWRiZWJPNmE4YU0wNHcyamdjQUFMb1k5OUQ0YnFQOGdtc0RMN0kwTVB1UnpOVG9JZS9td01XV0IyOUhyM1BsaDVlR25SY0FBQUFBQUFCQSs2TFFBQWpaelBMeW1LZlVHV2JXcjJGN1NTeW1xMGFOMUMzangrcm1jWWZwdXRHajFDc3IzdlR3VXMvY3JKa0xGMmEzWDJJQUFOQ1p1VC8xeVVtbHNuOHRaLytqSnVPVFJzeDZ5ZG4vcFB5c2U5dzlZM1BiTVNJQUFBQUFBQUNBa0ZGb0FJUXNlK0RBZk9mYzBRM2J1c2RpdXZhUWtScFZrTCs3YldoZW5xNGVOVktsOGNiRkJzNjVxWG1SU1BmMlNRc0FBRHF6bGVXalk2bkV3TnZNN0w5bHR1OUNSck5zazUyY3lzbTVjMlg1NkZnN1JBUUFBQUFBQUFDUUFTZzBBTUtXaW1mSmJHakRwbU42bHFvazNtejJBaFhGWWpxeFY0OG1yVFl3bWZMejJqSWlBQURvL0p4a28vMkNNOHhzWnVNdEp1VU5rUG9kTC9VL3NmN1BUYjVHbU95TTBYN0JHYzdKMmk4eEFBRG9haGJjdlNCTGdmV1ZhOURvcEVDdTk0SzczOHdPamlBTEFBQWdBRWxFUVZTU0dJc0FBSUQyc2NDVlJSSzFYbDdUY1ltclUrNzhaWmRFUXdzR3RLTkkyQUdBcmk2WkZVU2lkU3B1MkRhbW9LRFYvUThyTEpTMGRrK0RxWnV6SkhjUUFnQ0FqMmIraE96QTJla3kxNjNST2ZyK0o4cEdYU0JsbFVneXFXYVQzR3YzU1cvL2FjOCtwcHpBMmVuZUF4TWVrNTZ0YVBmc0FBQ2dVNXMvZjFsMHNITW4xQ1gwUmJQa3FZM0tDVXh5Q3Y1YWw5ajB4Sk4zTEwycnJxN2JuMCtaT3p3UldsZ0FBTkNwbFpXVmVTUE82bmJvaGhlU0YvcW1XWTAybXVUSkhpeU1qSHl3L1BsNXY5RnJ6enc3YTlZRHFaQ2lBbTJPR1EyQWtNV1R5VUN5eW9adDcxUlZ0YnIvVzVXTnQ1bFViVW1QRHlvQUFQRFI5RkdPcEVNbDIzUHF2dHRJZVlkZktjc2ZLSXZteWFLNXN2eUI4c2JObFlwR056allUTktoTlg2OFczdkhCZ0FBbmQ4Z3VXK2E2WmRtT3JXMWZjeDBvano5TEJMZmVrTjdaZ01BQUYzTHFETnlaL2xCNm8vT3ZDOUw2dHRzQjFOdk03dk1tWDZ2VVZQUGEvK0VRUHVoMEFBSVcwMmt4aFM4M3JEcFh4czJxVFlJbXUxYUd3UjZhdjJHSnEzdUxkOUw3bWpMaUFBQW9BdW9qV1RKYkhEREpoczJVNHJrTk44M2tpTWJlVzZUUmh2c3VUcVdjd0lBQUFlTmM4NmV2R1B4MXozcDY1SkswemlrbTBsWFAzSG5zdjhwS3l2anZDY0FBRGlvSG5qeDFwa20vejdKQnR2ZXI3R2FwSDdPMmQzbEsyODlUU3p2aEU2S0FUY1FzazA1UWFWejNuTU4yMTZ2ck5TZGExN1gxdHJhM1cwVmRYWDYrUnR2YXZXT3hqVUZ6dG5LeW1oMFMvdWtCUUFBblpmdlMycGNLSkRkcy9YZGMzbzMvdG1VRi9PTXBka0FBTUJCODhSUGwwNlRaNWMzYlk5RWZlVjN6MUZCYVk2aWNiL1pjV2J1bXFrOS91dS8yaVVrQUFEb0V1NS80WlpEVTRHKzAzeUxLUjdKVVZZa1Y5WkNQWUZMMm85L3UveVdxZTBRRVdoM25BZ0VRdmFuaVJPcnpudG15Wjk4MDFtUzVlOXFmMjVyaGRhdWVrVkQ4L0xrbWZUNmprcHRURFJlWXRBNVYrMmtSeDZZT0ltMWtBRUF3RWVUY2tuNStsQ3k0dDF0VzFkTHBVZTB2UCtXVjVvMHVBOXJhNzNhRnZjRkFBRFlUNC8rY0hYY1Y4VlpnVnhwdzFQMitTWFpHakt4cjNLTHNtV1NxcmJWNkkxbDc2dGlRNk5WS1F0OTMyWS9mc3NML3pqcHFuR1ZBZ0FBK0FnV0xDaUxiREQvazNKcU5CTmszTS9XNko1VDFEMm5qeVRUbHBvTld2bkJNNnB1TUFtMWsrdmorZDU1NVN2TG5wMDFwb3p6SnVoVUtEUUFNa0JGcXZiSklpOWVidExGRGRzMzFkWnEwNGNmdG5xY21SNnFxcXI4WTVzSEJBQUFuZDcyNmxSTlRsN2tEWk4yRnhxNDE4dWxucE5sQlkyK1I4dHRmMXZ1MVY4M2JwTzlFWXNHMjlzbkxRQUE2T3hTOFlwODU5ekhHazVMSEkzN21uRGFLRVdpZTJZeHlDNklxN0JubnA2Kzd5WFYxU1IzTlp0a2gzc0ZkU1dTS0RRQUFBQWZ5Y1llQlFVdXFSUE50SHNRNHBtblk0Zk5Va0Y4ei8wYVJUazlWSnJiVDQrL2RvOENsNUlrbWN5VE5FMTFCYVdTM212djdFQmJZdWtFSUFNOE1tUEc5ZzJiTjM3Sk9mZEl1c2M0cDcrdUx5NzY3QVBISHJ0ajMzc0RBQURzWGY2WTFEWTV0NnhSWTlVSGNvdi9WMjc5SWlsSVNrRktidjBpdWFWbFV0WDdqWi9BdVdVcVhyK3BIU01EQUlCT0xDZW9qVGU5YTNEd2hENk5pZ3gyaVVSOURadmN0Mmx6YnlYcmN0c3dJZ0FBNkNKU2lib3NreHZlc0cxVTZhUkdSUWE3NU1lN2FVelBhVTJiKzh1OHZHWTdBeDBjaFFaQWh2anJLYWNrcXFvclB5TnBucFBlYVcwL0ovZXVwSGxWRWZ2MFg0Y1BUN1MySHdBQXdQNndpYy9XdVZUcWo1SmIzMmpEOWpmbG52NmFnaitkcE9CUEo4azkvVFZwNjJ0TmpuWWZ1bFRxajNic1d6WHRseGdBQUhScTBheUlUTjBiTmhXVXRsNDNVTml6MmJuN2JyNGZqN1ZCTWdBQTBNVUU4cU9TbFRaczY1ay9zTlg5ZStjUGF2U3prNHFDVkNxcmJkSUI0V0hwaEU1cTVySmxoVmtwbXhxUjZ4VjJGdXdmNTl4S09WVTd6NDJXMUYreVhEbVp6RlU2NTk0MSthdGNrSG85VC80bkwxcThiSi9QaDh5UWtxSXVDQWFhWit1VDJmRjdmenQyN0phd00rM051bldYbDBheVJwL3ZLVFpnNjliZnZWS2JlcXNxN0V4QVYrWjVRVFFWMkVDVHJjK0oxdHc3Y09BN0dkMkhvT09Ldkx6a3FlQ3dxZk1rdTBGU3ZOSEdWS3MxQkFtNTRKYkl5MHVlYXV0OEFBQ2c2MGdta29FWHNVcEp1NnNMZG15dVZyZm1CUVdTcE8yYm1uNXRkVFYxTHBWcXc0Z0FBS0FMcTY1cmZmWElxcjFzQXpvVENnMDZxWndnT01tYzNlWk1mY0xPZ3Yxa2twbmtuR1NTbkZ4OW95UXpiNExKblM3ZjI5bU9qc0tjazNrbU9aZU1WTmVNbTdsZ3dWY3plZG1MU05iZ2N3dnpUcjNKOTRzajVzVzBjZk50Q2h6TFdnSmhTUVdlekp5Y1U3S3lOalp1NWNyU3I0NFpzekZqK3hCMFhGYW1wSHQwMHc5VVhWb1J5SDZncHNVR3pTVThDNjVWOXVhZldKbVMrOWdYQUFBZ2JhbFVUWTFGc2xlYk5INVgyN3JWbTlSelNKR2lXWTFQYWRZbGtucnZsWTJOMnB6VDJrQkp4c3dBQU9BalMvbXVPaUwzc21TSDdtcDdaOHVyNmxjd1hKN1hlRm1uSUVqcHJTMnJtajdGVzU0ZmJHdUhxRUM3WXVtRVRzcWNIU0tLRERvMHMvcUtBek9UbVdTeW5lVUc2SWgyL2YyWldjU1RYWkNkbTN1K25Ndmd2OUxZNkdpa2Y4U3pYQlVWbksyaXdrK0hIUWpvMHN3a3laT1pSY3o4Q3lKWlJlYzd4OGNDMm9hZHNpYWhNNSs1eTZWUzU4cnBWVW5iNVZ5d2V3Zm5Bam50TU9mV09CZk0xSXVMZm1DbnJHRTVKd0FBY0ZEdFNFWjJTTUhpaG0wVjZ5dTE4cDl2cW5KTDllNjI2dTBKdmZ6dnQ3VjFYZU9hQWsvZWl0cFlhblA3cEFVQUFKMVpWcVN5U3JJVkRkdldiWDlUTDZ6N3R4TEpQZU9TMmxSQ0s5WXYxSHNWYXhvZGI5SWJpdmdWN1pNV2FEK2NvTzZrTGx5ODlKdVN5c0xPQVVEYVBmbEU0eDYzSW5DNjRwNHBFKytXV2NaTlQ3Rnh5KzAvN2Q3dFM1L2I5WFBnS3JWKzAzZFVzZjMzWWNZQ3VxaVdPaEZYRVNpNFl2U1FOWGViWmZZVU4rN2hJL05WRjB4UHNaeFRoMlJCcWx2Z3ZFRmUxT3ZqbkN2d1pIS21iVUVRclBPYzNuSm1MT1BSSVhtcFZKQmFIbHUxK0JVclU3RHYvY1BqWmhZVlZscmVWUGxHSHdKa2pwUkwxaTdQZStDRFYweVozWWVnNDN2OEo0cy82Zm5lTHlVVk5tdzN6NVJYbkMwejA0NFBxeFNrR2crSm5WVGw1TDU2MHB6SmQ3Vm5YZ0FBMEhuZHYvelc4K1ZydnNteUdyYm54NHJWSzMrZ3pFd2JkcXpWMXBwTlV1UFRkYlhPQmQ4OFoveVZON1ZyWUtBZHNIUUNBSVNqMERQTnUzRHAwdUNYMGkvRERyTXZudVdxWjhrMWtnSlZiSDhvN0RnQVpJV2V2SG12dkQ0OGtGWm5aQi9pbkN1UWRKbzJQLy94WVBFM1Q3YWFUVndrN0loOHIzNEtORmMvTzQ5ejlVczZlZWJYTC9jVWNqd2NDQ2RURUpqbnJkQ29JODZSbHI4Y2RxSzlxZXg5MkNlam82ZmNab1VsUmNsL1BpaFhzWEhmQndGb1EwNG1CYzZQcnFnOW8rUWNQYlE1by9zUWRBSjVXVTlhZGUxdm5QU2xoczB1Y05xK3FhclZ3MHpCL1FuNXYybnpmQUFBb011SVpTZitVbHNiZjF6UzZRM2J0OWQrcU8yYlAyejFPT2YwanlDcG43VjFQaUFNTEowQUFPRXBWS0Niemx1OCtLU3dnNlREOC9MVm8vaHJ5czJlRVhZVUFKSWtLM1JtTjYxWVBTeFQrNUFKa3I2dmtuSG5leE8rM2t1eGdyRHo0R0F3U2dzNkF5ZnpaQnFiaWtUbnU0Zkdkd3M3ejk3RXhzNDRKamI3MnFMb3JDc1YrOEt0VWw1R3h3VTZQeWZKeVpQWjJOcDQ5dnh0Wi9RdENUc1NPcmVUemg5WHFicmdtNUs3STkxam5ITjMxeVVTMTN4aXpzVFdLeEVBQUFEMjA1bUhYTGZaSlhTNXBIK21lNHh6Ym1FcUNDNlpQZkhLVFcwWURRZ05oUVlBME42Y3EzOUlrbGxQMzNuZnVYRFpzc1BDRFpVZTMrK3UwcEt2S2g0YkVYWVVvT3R5MmozN21zbDZldVovNStYWGgyUmlIMUlncVVReVR6MG15QTc1bk9URndzNEVRTGI3WWVaUEMxTHg2MXg1dit5d1U3VXF0ekN1L0NMSjgrV1BtYTdZcDY2UW92R3dVd0ZkMDg3dk1jN3EreEJQM2pRLzdsM3ZabVp3SDRKTzRmakxwbXl1UzJ6NmFpQmQ3YVIzSmRXMnNGdWRrOVpKdWo1WlcvU0ZVK1lleFJRNEhjU2pQMXhVOExjN2w1ejc1UHhsMXl6NDhSSm1RUU93WDZZOCtsOEZVeDQrK2R4cGZ6ejVta2wvT1lVK0JHM3UwNU8vdHJhdWV0dHBUdnExbkt0b2JUL250TTNKUGVCRjdST2ZPZUxLdDlzekl3N2NiMWIvc09CM0w5MTY3djNQZisrYThwWGZwVTlKQTdja2RWSVhMbDc2VFVsbFllY0FvSmFYVjIrMmkxdVVTaVhQKzgzMDZXdmFKZE0rYk54eSswKzdkL3ZTNTFyYlhwMTRYdSt2djFwMXlYZmFNeGJRUmFYVGliaEZnVkxualJuMmVrYjBJWkxrbkR0ZDBoOTNOd1MxY20vOFFlN0ZINHZsbklGTTRxcmwzSjFlc09ncW02VlUyR21hcXIzdjV0OUd6N242MDdzYjZoSktQdmxyMWQ3N0hjblJsd0R0YWxmQnROZnduaFZYWXltN0k3djg3YXRNbWRlSE5PU2N5MDVVSm1ac2VhOXkyaHZQdmIreHVpTEIzZTRkVUNEWFYwRnd1T2Q1Zlp4VGZaR0xxY2FrOTUyejU4MjBOdVNJMkU4bWpRcWN1MHptc3Azc0thOHVtSDM4WlZNMmg1MnJKYzY1YkVrVEpaVkkrb2VaYlUzMzJMR1BuNWliVTIzVFpOYTN6UUlDWFpBempmS2NMcE1zeDdsZ1ZjcTVuL2llbC9abnZIbXVMbFdYWExia2pLZFd5M2FmZ0dsenUvcVQydFNPdnY5NjQ2SGFENnMzNWJmWGErUGdNQ25pbk1hWVo0Y0hMdWdsV2RiT00zY0p5YTJYN1BrZ1NLM3dQTCtsQWtsa0tET05DZ0ozbWNteW5lZWVpa1hqczg4ODVMS01ISmRraWtqWUFRQUFrc21tK2w3MDl4Y3VXWExTTHlkUC9pRHNQUHVTSFIrdmZyMStwSGZXWGF4VWlsbWZnTkNaVGZYay8zN2xtNE5PR2pQNHJjenNRN3lZYk9oTXFhNUs3dVdmaDUwR3dHNldMYk81Z1RkbHU3VDRtMkduMmFkb1hKR1RMNUtycVZUZGc3ZUZuUWFBTE10NWJtN1YyUU8yNjNmdlpIb2ZNallhaS82OGRIQmh2N3E2cEsxWi9LNVNTUXFXT2hxVDVNd1VPTzI1SHVSMi9zbmNXZTEyaFFnSGpYUGFXVk50TXFmamdvaGRYejV2NFZXenJwaGVIWEswbG95VjlETkp2U1g5eWpuM2RUUGJsczZCT1ZYZUpNK3puMHNhMEpZQmdTNW5UeWNpTXp0VXNwL0lTVjY2eS80RlN2cCs5TjdSRHh4ejJTcjlZMGZiQlcxbXJLU2ZSYnljL2tOS3hnZmIzdjlYYmpMZ2VuUkhVai8ya0p3TFpNN2s1T1IyL3JNejJVaEpSM21lSDJKQ0hJakFTYmF6L3pDbjQrb1NpZXZMRjg2N2F0YjBLekp4WEpJUldEb0JBREtGdVRGT2R0dUZ6ejNYSVJZZmpzZUdxV2ZKdGZMOTRyQ2pBS2czeGd0aXR6MzM1cURNN1VQTWx3MzlsR3pRZjR0aEtCQSs1NXhjL1hKT3ZzeS9MRmsrN1dKWHJzdy9FK0w1aXA1NGdTTEhuQzBaZlFrUW5wM3JPWm41OG5SWjVUbjlMbll6TTdvUDZlVkZ2ZjUrMUxkK2g1U3E5NGlTc1BQZ0FKbVo2bGZ3c0owUE1XZHJaMkdLbU9uaW91em9qZVV6eXpPeFAra2xhWVNrZkVsekpIM0JPWmZldno1UEEwV1JBZERHZG40K1NMdSs1NlJ6VEVUT0puU0x4SExhTEZiTGVra2E0Wm1YUGFob1RPNndrckh0L1BJNGVPckhJbWFtWGYraHM3Q0lNMTNzY25SamVmbk1UQnlYWkFUT3lnQkFoakNaTDZjemcwVGRqWmNzV3hZTk84KysrY3JQTzFHbHhWOFZFK1FBbWNCOHljNk1CN0VibHkxVDV2WWhzUUxaSVJkTHZhYUduUVJBWThXZXI3S1VQL25rc0lPa0phK2JvcC82aXZ4eFI0ZWRCSUFreVlwbFhsbVZCbmFJUHNRODA3REovZFJuWlBld293QmRXNHZYQWV0blN1bjI4VUhmYU84NCt5a3E2ZXVTTGtxNzJBQkFtek9aekV6N2ZsZnVMSmpNQUo1NUd0MXppZ1lYalFrN0N0Q2x0ZFFqbUN4TDB0eGcxTFJNSDVlRWhrSURBTWdBRFZaZ2o1azBwemJRTGFFR1NwTXBxbTc1WjZwbnlkVmhSd0c2dU4xRDRaaEpjM0tLaG1kMkg1TGRROTdrNjZXaVE4Sk9BblJwOVhlRTdqa0Q1MlQ5ekVYdWQrWFRKb2NZSzIxVzNGdnh1YmZMR3pvdTdDaEFGOVgwTm5Mcko5L2RYekc3WDRmb1F5SXhYeU9tOVdkbUF5Q0Q3SnB0eVdTK21WMzIrSjJMTHk0dmQ1bDhCMkcrcEhtU0xnZzdDSUQ2VlJTY3F4K2RlTGFyVHdrN1ZYb2lYa3pqK3g2dFFVV2p3NDRDb0NtVGIwNlgzYmY4bG92TFhVYk91QlFxQ2cwQUlBTTBPajFuNWlzSVBudmg0bVdYenl3dmo0VVdLbTIrQ2d2T1VsSEJ1VklHMzBRTmRHNk5laEhmbkgzMjVUWERMMSs1VXBuYmgwUnk1RTIrUVNvK05Pd2tBQm95NVFXZTduY1BUSnZ1T3NKRTFGbTVpbDkrdTd6aFI0U2RCSUFrbWVWRkF1LytxblA2ZElnK0pCTHpOWHhLZjVYMEt3ZzdDb0RtaXMyOHNxSXRTeko5cHBSQ1NUYzU1MDRLT3dpQUJwelZWeHRZQjZrMGtCVDE0aHJiKzJQcWxUOHc3Q2dBbWl2MmZMOHN0ZUs5VEIrWHREc0tEUUFnRTVubFMrNjYzQUdEend3N1Nqbzh5MVZKMFJ3VjVKMFFkaFFBVW4wZll0NTFrWndSbWQySDVQYVNOM2F1bE5zdjdDUUFHaklOZEtaNTFmZE42aEJ2VGl2dHE5aDUveXZyTlNqc0tBQ2srajVFMFhtSjJmMkdoUjBsSGJIc2lJWk43cWU4NHV5d293QmRYdFBabGt6cTU1eDMvMk4zTE0zMG1WSjZTdnFPYys2d3NJTUFYWmxaL1dQM3p6dFhSM0FkWlZvRFNWbVJIQjNXYTRZS3MxamVDY2hBL2J6QTNYL3Y4emRuK3Jpa1hWRm9BQUNacTVkTVA3OW80WkxwWVFkSlI4UXZWZS9TRzVVZFB6enNLQURxOVVvRjl2T1gxd3pONEQ3RWs0ckh5SnYrWGNuTDNNa1hnSzdIUEdjMkpSNk4vTlhkUFNncjdEVDdaSjY4WVljcjY4cWZTZEY0MkdrQXlEeVpwaVFEL3hGM2pESy9ENUdVM3oxSGh4dzFTTmtGOUNGQXBqRlRudSs1K3grL2E4bDA1L2E5Nm5xSWpwQjBsM091UXhSWkFWMkZtVW03bGxGb2NRWDJ6Rk9VM1VNVCt4MnZ2Rmkzc0tNQWFDNHZZcEg3NzN2cDFrd2ZsN1FiQ2cwQUlMUGxCTDRldkdEcDBpTlZWcGJ4ZmJaWnR2cjIrb0d5czQ1UUI1Z3BGZWowVE1xUitRKytzbWJva1dWbEdUenV5eDhvYitxTkVoWDdRUGdhbm5zekc1TXE2UDJndSsvd1BxSGwyUS9XWjVqaVg3bEQxcTFIMkZFQVNETFRxTXBlQXg2c1BLZDdoK2hEQ252a2F0eUp3eFRMam9RZEJVQXpOdEJ6TnUvSitjOW4ra1g4cVpKKzc1enJGWFlRQUEyWU90eHB5cEtjM2pweTBDZVVGY2tKT3dxQVpteWdCVGJ2OXkvL01OUEhKZTBpYzA4NEF3QjJzbDVLYWQ1NXA1NDZPdXdrNllqNHBlcFpjbzNpTVQ1bmdRelJLekIvM3F4emgyWjJIOUpqa216TUpWSTBMK3drUU5kbXpYNDhJUldMZjlzOU5MNUQzRTdqSHpaRDBiT3ZsSEpZYngzSUJHWjJnblBaMzNhZjdOWWgrcERjb215Tm5ENUFrWmdmZGhRQWpYbVNwa2pKUnhhVUxjajBtVkxHU0xyTk9VZmxJNUFoekpsczV4ZWRqclNNUWtGV2ljYjNPVWJ4Q01zN0FSbkdNMmxLc2piNXlOMEx5ako5WE5MbUtEUUFnQXhua3NrMHlRdDAvNFVMTXY0THRTUlRWdnd3OWVreFQyWk1oUTZFejh5a1NXYisvVysrbWNIVEYzdFIyY0JUWmNObWhaMEVRQ01XTTNrWEJVSFdsOE5Pa3BaSVRKR2paeWw2OGtWaEp3RlFMMmFlZDFGVlZsNkg2RVBNcEI2RGl6UnNVbCtaMThGdWZRUzZBRE9OcXV1VjkrQVRQMXFleVRPbCtKTE9sSFNqY3k0YWRoaWd5MnRRV0xDNzJLQ0RMS0ZnTXZVckhLYkRlczJRY1NrUHlBZ04rdzh6RzVWVFZQRGdmY3R2enVSeFNadWpkd0tBakZiL3dXWDE1N3pHdUp5OGg4OWR0cXgzeUtIU1lJckhobXRBNzdzVjhVdkREZ04wWWJzR3YyYVNqYWtKaGorOGF0WEFqTzVEN0pDTFpDUFBsL3pNcllrQXVpUm4zMGc5TVBVNmQ4L1kzTENqcENONjFwY1ZQZjFMVXB5N2Y0Q01ZTjQzS3MvcGY5MEhKL2JNK0Q3RVBGUGYwVDAwZkVxL3NLTUFhSUdaVGxBMCtlMEZkeitYeVRPbHhDUmRKT21Xc0lNQVhaNDFuN0pOcnVQTWJPQ1pyOEhGWXpTdXoxRmhSd0dnUFFWTGV4cmNDZWI1MzM3b3Vkc3llVnpTcGlnMEFJQ01aazEvT3RaUEJUZGN2SEJsY1VpQjlrdDIxbmgxTDU0cnp5c01Pd3JRUlRVWi9EcnZXQzhXdjJIbDJuNFozSWQ0c3BIbnlRWjlRakttTFFZeWhwa256N3RXT2JtZmMvTW5aUDdkZWVZcGV2b1hGVG4ySE1sbnZYVWdmT1pKZG0xQlVmeHo3aEpsZkI5aUp2VWRWYXIrWTNvd3N3R1FlV0ptZGxHeU5wbnBNNlg0a2o3cm5MdmNPY2QwajBDR01Gbjl2STlOQ3hBeW1NazBwSGlNaG5jZkw4KzRwQWRrRm91WmVSZlZla0dtajB2YURMMFNBSFFzVVpPZGw3VEtMNFlkSkQyK0N2Tk9WMUhCN0xDRFNKTFd2Ui9WM0VzSDZDYy83QjVxanBvYTA5eExCMmp1cFFOVVU5Tnh2dGlnRXpCRm5lazhQNUdiMlgxSUpFYzI1dk5TajRsaEp3SFFXRjRnM2FEUzJNZkREcEtXckZ6RlpsNGhmOHlSWVNjQklFbG1lYzZ6R3hKYituV0lQc1NQZWhwOGVHLzFHRndVZGhRQUxYQk8zM2hpL3RMckhyL2w4VXllS1NWZjBuV3FYMG9CUUlaeHpuV1ltUTBpWGt5SDlKaXN2b1hEdzQ0Q29BVk8rc1o5TDN6dnVudGV1Q1dUeHlWdGdrSURvQVZWTDc2b0RiZi9TSW0zMzI3ejExci9nKzlydy93N2xLcW8yT2UraVRmZTBQb2YvVURiL3Y3VUFRK0NxbGV0MUliYmY2U0t2ejNaN0RscVhudFY3LzIvNjdUdTVwc082TG5SYnVMbTJmWG5MMTQ4WjJaNWVjWlh4WnZGVkZwOHVib1ZuQzFsL3MxTEhkTHp5N00xOTlJQm12ZmRIbUZIMmFmL3ZhYVA1bDQ2UUpzM2NhZDZlQ3p1ekYyL2NzM3dPU3RYS25QN2tFaXV2SW4vSy9XY0VuWVNBTktldFUzTkNvTEE3cWw3WUZxSHVGQ283SHpGdnpoUC90aWp3MDRDZEhHN3Yzc1dKSDMvbmgweis1MGNacHAweFhLaUduUDBJQlgyekFzN0NvQW16T1NaZEsyZlgvUzVaZk9YWmZMSmhsNlNmbjdPMEU4T0N6c0lnRDNxcHorMytva2d2U0RzT0duSml1UnFjcjhUVlpLVDBTdGlBbDJTeVR4UDNyVlo4ajgzZjluOFRCNlhISFRNSVFtMG9HN0RldFY5c0U0ZjNuZXZlbnpwTXZuNUJidTNiZmpKajFYMy9udjcvWnpGczg5Vjl1alJqZHFDWkZMSlRSc2w1MlJaOFgwK3g0NGxpNVJjdjE1MUpTWDFVendkZ0tybm4xZmRCK3ZrNWVjZDhITWdJM2dtNzdhY1FZTzhTNVl0KzlsZEV5ZldoUjFvN3p6MUxMbFdrcWV0Mng2UWxBdzdVQ00zZjd1WDNudjN3SzYzRm5aTDZsczN2WCtRRSsyZnJWdnJQODVMU2c3dS82ODExYWJLU2svYnQzdXFyUFMxWTV1bkhUdDg3ZGpocVhMbi8rN1k0YWx5ZS8yZlR6dXpRa2QrYk1jQnY5NXZmbG1zSllzTzdrbmM3OXl5Vm5uNUhhTTZ2WDJaNTVsdXM2eGhubk5yZm1hbXpPeEQ0a1h5anJoR3diSnZTeHVmRFRzTmdGMU1wWjdwenJyeXlYT2lzNWI4UGV3NCsxUlFvdGdsTnlseHg5Y1VyRndZZGhxZ3l6TlRxU0xlVDdmUDdIdEIvZ1B2Wlh3ZjRrVThqVDFocUY1ODhuVlZyRC93c1M2QU5wSG56RzdZNnV4VlNZK0ZIV1l2Y2k0ZGRlRmxMMjlaclJVZnZpd252cU1DbWNETTVDUzVRSG5XUWQ2WHZoZlJrWU0rb1lWdi9WbWJxc0k5SHdtZ21UeG51cUVvV3BucDQ1S0Rpa0lEb0FVRngzMWN0Vysrb2NUYmI2dnF1ZWVVZjlTZU82QXNHcFhGOWx5UWRIVjE5WVVDa1lqa05aOGtaTS8yNW5mdnByWnVsWnlUbDVjbkw1NjExMHlwN2R0VXMycVZKQ24vbU9NTzZQY0thbXBVODlxcmtxVGNTWk1QNkRtUVViSVVxS3pHcGRaSytuUFlZZmJGTEs3U29zdVVUSzdUanFwL2hCMm5SV1BIVis3WEVtMHJYc3h1MW5iRlpmMlZUS2IvSkZkL3BYOWErKzN0Z3ZuV0xmVjlUMG4zZzFkb1VGTmp1dmJLdmtxbDBwLzhhTTFyTVIzNXNZLysyam01S2NYakxWZVRKMm84VlZYNWltY0Z5c2xKdGZvY1d6Nk1xTDRzSFh1UjVlU1Z2Yko2K0ZwcGRlYjJJZGs5NUIzMkpRVkx5cVFkNzRTZEJ1aTZtbjFBMmpEUDkyOXhEMCtjYmFjdmV6V1VUUHZCaW5zck52czZKVzZmSzdmdWpiRGp0S3VhUUxxbVlvQ09qTy9RV2RrZnFyWGw1cmNIcHJsYkIydXdYNk5yQzlZcGFoM2paR3RiZXEwdXJuc3F1K3ZUT1pzMUpsWVRkcHdPcmxrZjBzL3ovVnRxWnZhWm5mWEEreG5maDhSem9obzVyYjlXL3ZNdFZXNnBEanNPQUVuMU02V1lKQlVFRnR6enR6dVhuSC84cFpNejlxUiszSThYemozMDgvcS81NzZ2TjdhMy9ReXFBUGJPeWNuMnpHdlFQL0IwcktUZmhaMHJIVm1SWEkzdmM3U1d2UHVFdHRWc0Rqc09BRFVZbFRnVkJOSTk1Uy9NTzMvV3VDc3lkbHh5TUZGb0FMVEFQRTlGbjVxcG9LcGFzYjU5RzIwci9md2xqWDdlK05QNXFuMzdiUlYrNGpUbFRtaStsdlQ2Nzg5VGN0TW1XYVQ1YkNtcExWc2tTWkdTa24xbTJyRjRzUlFFeWhvMVNyRStmZmJuMTltdCtxVVhwV1JTWG42K3NrYU9PcURuMlBxWFA4dkx6bGIrTWNmS1dpaXNRUHN4eVdUV1E3SzdMbGl5NUlSZlRaNjhNdXhNZTJmeS9STDFLcjFCNzd6L1dkWFdyUWs3VURNWGZYNnovUDJZMGYvcXIvUnQxalppWkkyUys3amVIemhweld2MVJRckRSbFMzZXNLL29jaGVQckhyTDZwTFQveTFtNTc0YTdkOVA5aytmT0tUVzNUQ3lkczFjbFJDR3pkRWxKc1hLQ2NuVUc1ZW9BMGJmTDM5WnBZT24xQ3BJeVpWS1Q4dnBiejhsQW9LQW1WbDc3a2c4ZldyK21qNzlvaHUvZEU3aXU3blpGSC9mWHFGWmh6Vjh0MWlUejJScjRmL1VLVEpVeXMxODV3dHJUN0hWVi91cDBTQ1FvTldPYWVkMDlyMGtHOTNyWDU3MkFuREI2N0ozRDZrMjBoNVl5OVhzUHhtcVdaVDJHblFndXNmaSt1WnR5TDY3WG1WS202d0d0MmpxeUo2NHBXSVBqVytUak9HdEY0Y3REY3Ixbm1hLzNSTW41MWFxOFA3N1NsQ2VtZUw2UWYvak92c3cyczFlV0RIbU9xeTg3RWpYREo2cXlzZk44ZG12YkQvVTM2MU0yL3dvWXFkKy85VSs3TnI1YmFzRHkzSDJtUk1kK3pvb2EvbWY2QlN2L21nNFRlVkpYcXd1a1NmejEydlU3UDN2YnphRDdiMzFJSkVvYjZlLzY0bXhhdWFiZjk3b2xCdnBiSlVVSnZTekp6V24yZFpiWjYyQkJIMThyd0RMakpZbU1qVmQ3ZjMxY2hJdFc3dXR2YUFuaU9UYkEwaVdwSE0xYU0xZ2NiRTF1MzM4VFhPOUd4dHJ2NWVVNkREb2xYNlpNN1dOa2paZ1prZGtmSWp0MWJON0RjbjU0RjNNNzRQS2VpUnE3SEhEOUhpUDZ4U2tLSVFCOGdrSnBVR3BwOCtmc2ZpQzA3NndwUk1uU25GRHVrMlF0ZFB2RVlYLzNPdWFvUE1uRlFPNkpMTWZITTJiL0lmVHR5NDVNd25NclVQYWFRNHA1ZW1EemhWVDZ5K1Y0RTdzTy9hQU5xR1NhVk8rdWx2WDdqbGd0bmpydW9RZmNwSFFhRUJzRlBsc3FYYStzZUg5cnBQbit1L0pXdHlGZEx0dktKb3JWeEpjNm5VenUzTjMyNnBMUjlLa2lJbDNmZjZ1a0Z0clNvWEw1SWs1Ujl6N083MlpNVldiWHZ5Q2ZuZGlsUjQvQWw3ZlE3bm5IWTgvUjlKVXQ3VWFjMStqM1JVclhoSmxjL1VUemZyNStjekswS0dNS20zYy9yVCtRdVhublBQOUVsTHdzNnpMeEcvaC9yM3ZsUHZiN2hhMVRYTDIvejFWcTNJMHAyMzkyalU5c3FxSE0yOWRJQWs2ZExMTmpRNzVuZjNGcW1vT0tualQ5cmUwa1FsZTNYcDVSdjN1VTlOamUyZXllQ1NMMjVTVnRaSE8xRlpzWFBwaEhnOGtCMkV1dzhqMGZybmFPbDNlZkt4ZkwzOVpwWUdES3pWdVBIY3pkVko5RTRtdlQrdGZIWEVPV05HdnBhNWZVaXZhZkttM0tCZzBmK1RFaCtHbmVhZ3FVeElYM3M0VzhjTVMrcWNJOEk3MmZqZVZ1blNCM0xrZTlLOTUxWXBkOThyT3FYbFgydDh2YkxCbDltQi9XN09PYzEvT3FiVm0rSU1OUTRBQUNBQVNVUkJWRHhsTnhscXhYenBqYzJlYm5vcVN6LzVWTFY2RlhEUkp3eE9Pa1YrOXYydWZOSk1tN1gwZzdEejdJcy8vbGpGNTk2dXhQZS9LRmV4Nzgvc3RuQjNaWGV0U3VibyttMTk5WCtGYTVXZjVwcXdkK3pvb2NkcnV1bXF2UGQwWkZabFdzY0V6dW5QMWZWRmlKL08yWHVoMXBMYSt1V0xQaFkvOEtuaE53ZjFiOVNlM3NIdHo3NjNyWmYrVTF1dzd4MFB3SXpZTmwxWjBQSS8zWW14U2hWWm5aNUo1R3B6eWxlSjMvd2tybk5PMWZKVkdYamFFdmg2THhYVDJsUk1MOWZsNkxWa1hDblZEeWEzQmo2RkJpMDd4Zm5lL1R0bWxzN01lMkJqeHZjaHVVWFpPdUxVa1hyeGI2K3J0b3FMaEVDNHJNbFAxczg4dStYdlAxazYrN2d2VHNySW1WSk1waUg1QS9YOTZkL1IveTc5ampZbldpK2VCOUMyckdrZllsNGYzM2UzVEh6NDVObkxUbjhzSS91UXBncXlTblRNa0xPMDhPMi9xQ2FaM3ZjREFHMmpoZHZkK3ZueWJ5bC80ZnV6WjQzN1NvZm9VdzRVaFFiQVRsNTJ0aUk5ZWpSckR4SUpCUlU3N3lScVlVNTFsOXhaU05ESzdjYTdDeEZhMkY2M3VYNXFvMGozdlJjYVZDMWJLbGRkcmZpSWtZcjEyelBOdXBtbjZoVXJKT2VVTy83d3ZUNVB6Y3N2MTgrc0VJc3JkOHJVdmI1ZVMyclhyZFBXUC94QmtoUWJNa1E1TGN6ZWdQQ1liTEE4M1R4NzZkS0xmenRwVXNiUEJ4eU45Rk9Qa3F2MS92b3JWWmQ4dDAxZkt5dmJxVmZ2V2tsU0ttbmF1REdxV0R5bDR1TFU3dTMvOC8vMm5OTjhmbm0ybnY1M3Z1SlpnU1pPcWRxOTMxdHZ4dlR3Nzd2cDNJczJxNlFrc3lxRnQreGNPdUdMY3pkbzhORGFrTk9nUTJnK0JmcGc4M1h6YTI4UHYzakV3TlVaMm9lWVZESldOdTdMY3N1L0szV1NMOUVQcjRqb3JRODliVzFRdC9QUWl4SE5YNWplbGY3ZUJZSHVucjNuNE9YdmVycnV6ODJYZFpHa2tUMVMrc0daTFUvOWZlZkN1T3BTcHJxVTlPODNmSjE4eUVmdjU3WlVTUyt1ODVVYkN6UjV3SUU5MzE5ZmptajFKbDhuakt6VHFKNk5MOGIyS25ENndwRzF1bk5oVEc5czl0U3JJTFA2NXE3RHpFbEhCcjUvbXl1ZmNLbk5lbmJmdCtDSHlVemVpSW1LbmZlL1N2ejg2MUwxOW5hUGNIbitlbDIxSmFaM1UzRjllMXRmZmF2d1hjWGFhSm1DaGJYNWVqK0lhMEtzVW9mRUVwS2tsSlBPMmp5aTFXUHVxdXlodXlxYmZ5L2FaVzdlQnpvdWExdUwyemFsNnIvejlQQVA3Z1hZM242ZFJrVFNLM0I4THhsVHBYejE5eExLVHFPSW8vZGVzbm9tSFJQZnByL1VGR2x0S3FZU3YzbUd4MnU2NmM3S25zMFBkazc5L1ZxTmpsWHJzR2lWRG9zMm4yMEMycms0c2p0U2taemJQcHhaZEdueEExc3l1dytSVk5nelQwTW45dFhxeFd1VlRQRFprMm1Xdjc1SXI2NTlTUk9HVDllSXZtTmEzT2Y1MXhkcjFkb1hOSG5FeHpTc3p5SHRuQkJ0N0lpVXIxdi9kTWZDT1ovNHd2U01uU25sMEtKRDlMbFI1K2tucTM2aDdYVUhYdUFINE9BeTJSRlJ1VnZIbFI4MzU0VlpmOC9ZUHFTaGt0dytPclRYZEwyNDd0K3FUYkhVRjVCaGpuQXV1UFZYejgrYmM4SDRLenBFbjNJZ0tEUUFkc29lYzZpeXh4emFxTTA1cDgyLytxVVNGUlhLblRTNXhhVUNYTEwreEpSRll5MCs3NjVDQS9uMWI3ZUt4eDdWanYvOHA5RSsyNTU0WE51ZWVMeFJXOCtycmxha3NKdGNYWjIyLy90Zmtwa0tUenlwMFQ1K1FZRnlKMDlSNWNLblZmSG9YMVJ5L2dXdC9uNDcvdk12U1ZMT2hBbnlzckphM2E4bHFlM2I5ZUZ2N3BHclRjZ3JMRlR4Mlo5bTJZUU1aS1pqb2lsMzQyY1dMWnB6NzlTcExaLzl6U0RaOGZFcUxmNnFQdGo0RFFXdTdTNFlEaG1hMEhYZnJDOGtXUGQrVlA5M1EyOE5HWnJRRitjMnY2dXZZcXV2Kys4dGxpU2RQZnZEM1VVR2t2VHZmK1RyOVRWWm1uZFRMMTA4WjZPR0RLdlZkNy9mZUh4dzUrM2R0V3JGWHVZa2JzR3VtUTMyWmZTaFZicjBzdWFaZzhCcFcwWDlEQ1VGM1RqUmlRTm5wbU5TZFhiajZ0WEQ1Z3dmdmlaRCt4Q1Q5VGxLU215UmUvRkhVZ2VmSHJDcVZ2cmpTMUhseDUwK00ySFBoYTdlQlU3VEJ1MTlEWlozdDVyV2J2V1ZIVzE4Y2JJMDErbVUwYzB2bWozMmNrU0ZyY3llOHRScnZwYStFOUdodlZKYXQ4MTAxek54SGRHdldqM3lQOXFGejhkZmlTcHdwbzhOVFNxNi94TXA2WU50MGsrZnFTKzRlUExWcUo1OHRmVjFXRzU0Zk85am03UEcxZW56MHlqRWFqdG1KanNqOE9NYjNRSmRZY2RxSDRzSWhjeE0vcVNURk52K29XcC8vUzBwYU4rK3BNaEw2ZXVGNjNUTjF2NTZOWm10SDIzdnFTdnkxKzFjMGViZ2NjN3BnYW9TeVRtZG03MW45Z2FUMDloSTQ3SFhoaUNxRDRLWVNydzY5ZlgyL2w0cDlsci82OTBjMUgvbmViQzZmdm1IaitxOG5JMDZLMmVMUHBPN1daOVJldXZQWGwvUlI4L1Y1V2xPM25vZEd0dS9rNjF6dHd6VU82bVdDNzNLdGpVZnM5MVh2SHIzbi90NkNZMk0xcWkvbjlEZ1NFTERJZ25scFRsYlJaZG5adVowUnR6TDMraU8yWEtGL1NPeit4QXpxZmZ3RXRWc1Qrak41L1ovU1kxTTg4aWkrL1RLdXkvcGtwT3ZWTGU4NHJEamZDUkJFT2paMVU5cnk0N05PblRRRWEzdTkveWJTN1JoNnpwTkdqNmpIZE1kdVBjM3I5VS9YM3BNTThZY3IvNmxnOE9PMHhHY0V2ZWk5eSs0ZThuTVl5K2FuSkV6cGZqbTZlVCtIOWNIMVJ2MHE5ZnVEenZPUVJGN0xDVkxPZFVkNFN2bzNmS1l4bnN6VVBaZkFpVUhTNGxUdVN3UmxwejVTU2twVlgycCtkOUI3S21VckVxcW5lckpsZTdIMkRUcGxIdG5Ta0hNcWZxU3ZhK2Y2WkpPc2VWTzNoYW5taE85Z3o0R1BnaE95WTdIN3AvMGwxTm1MajMxMFl6c1F4b3ltUVlWSGFLcTJtMWF0V0Z4MkhGQzlmYks5WHJ5N3VVNjhxd3hPbVRhZ0ZiM2UzLzFKajN6OE1zYS8vR2hHbnI0Z1MxUkRhVE5kRXFXM1AzbEs3ODdjOWFZcXpPK1R6a1FmS0lEZTdIam1ZVktyRmt0djdoWUJmOTFTb3Y3dU5yNkUzRVdhNlhRb01uU0NSYlBrcGRiUHkxcHFuS0hUTnI5c3lRRjFWVlNFR2pYWkNzN0ZqMmpZUHQyWlk4L1hORmV2Wm85Zi81UlI2dHEyVkxWdlBhcWFsNTVXVm1qbWxmalY2OWNvZHAzM3BFaytRV0ZhZnptZTZTcUtyWHBsNzlRcXFKQ1huYU91bDl3b2Z6YzNIMGZpSENZblIxeFhuTG13b1ZmZm1ENjlJeWZXN3dnN3hSSktYMnc2VVlGUWJnM0w5WFdTaisvcTBSVmxiNk8vTmcyVFp6YytLNnp6MXl3U2ZrRktmMzl5UUxkL3YyZW1uMys1bWI3N05LdmY2MXljbHErYUxGeFEwUmJ0a1RsUjV5R0RrMUkydnVGdktvcVgrK3ViYmwva2FRZDJ5TktwZW9MZndvUDR0MjhmeWd2MGovK250L3E5b2YvVUtTSC8xRFVyUDJyVjMrZ3dVTzRtTmRobWM2dU15KzVjbVcvTDQ4WjgyNW05aUZlVERiNGRNazV1UmQvRUhhYWorVEJGNkxhVnVQcEMwY21sTi9nT3ZuVVFTbE5IZFQ2KzNuSjI1Nis4MlJjM2JLZC91ZmppVWJiK2hjNXpUMnE4WHV3TGlVOXVpcXFnaFlLRGRac05QM2duM0hseHdOZGUwSkM3MVZJMS93cFc5Yy9ucVZiVHF0V1RndmR6MTlXUnZTamY4ZjF0V01UT21Ga3k5ZUNnc0RwcnkvWGozMk9HYmIvMTR2cWtrN2ZmU3BiMVhXbWNYMlNtdFRLakFpL1dCelRnS0pBeDQvWSsydU02TUhGdmpiajNLNVpVdUp5K254eTg3VEE2Wm12MnI0KzRNSVdqU3R5M0tlbElGRHRyMjlvOTVjZkhFbm84N2tiZEh0bEwvMjd0a0RIMTFWb1hPemdMa24wejBTKzNrN0ZkWFI4bXdaSDkvUUxucGx1Nk5hNFdQTEdiWDMwUVcxTUYrUnMxRkZaSDMzcGhDd0w1TG1QL3I2TEhzQk1EOEhPNzFIZUFaeXpuaHpib2FGQitzVUprUWF2OFluc3JUbzVPK052eHM5QVRwSkpwcmhNbjYvc1BTQndlaWZqK3hEUE53MmQyRmUxTlVtOS8rb211U0NqNDNZWnI2OTdSVnQyYkZaUlhuZU5HWGg0aS91OHUrbHRiZGk2VG9VNVJScmFlMVE3Snp3d1ZZa2RXcnZwVFMxL2ZkRUJGUnJVSm12MXhnZXZhc1ZieXpXZ2RJZ21qL3hZRzZUTUtHYlNrWFUxdXUzSitjc3VQV0hPeEl6c25HTmVWSjhiZGE2MkppcjBsM2VlVk5JZC9CcXJuQjhuSlUrcStrSjZsd0N5ZnBlVXYxR3FudVVyNkpIK0I2bi9XcURvR2llWEpkVWU0Q2xEVitjVVhSRW84cXBUNGpSZkxxZis5VjNnRkg4NmtKeVVtT0hKRHVRRC9nRDRyd2FLUGg4b09jcFRjbHpyTjF2Rm5rZ3ArcHBUWW9hbjVQajl2eW5MWHhNbzY3RkFxVjVTemFkQ3ZsUlRLMFZlQzZUQTVJNXB1NWZ4YXFYb1M0R3NXb3FWT05WTnpLeENBNU9aNUk3MDY0TGJKcFFmZittenMvNldrWDFJUTU3NUd0TnJtaExKS3IyNVphV0NnekFPL3lnMnZWdWhwLyt3VWtlZFBWWkZQZlAyZlVBN2UydkZlbTM1WUllaThmMS96NzM1NGpvOWRjL3o2akd3bTA2N2ZGb2JwS3Zubk5NalAzeEd4WDBLZFBqeFE1VlgxSGpteWw5ZSs0U1NkU21kZS8zSGxaVWJVMTBpcWIvOWFybUdqT3V0a1ZQU3U2bHRsN2RlV3EvbFQ2N1dnTkU5Tk9HazRZMktmOWErc2xHUC8yeVpjZ3JpbXYyTjR3N0s3OVlGbVdSSEJuV1IyOHFYM1hUcHJJblhaSHlmc3I4b05BQmFVZlBtRzlyMitHTlNKS0xpczgrUkY0dHA4Mjkvby9pUVljcWRNbVYzaCtzUzlTZjR2WGdyVXh3M1dUcWg0TmpqVkhEc2NRcXFxL1gramQrUzVlU285N1hYN2Q1OTNmOTlSNm5LSGZKemM1WGFzVVBiLzdGQUZvbW80UGdUV254NlB5OVB1Vk9uYWNlLy9xbUt4LzZxK0lpUmpXWWJjS21VS3ByTWxwQ3UvOC9lZVlmblVWMzUvM05uNXEzcXpiS0taVmx5NzcxandHQURwcGZRQWlGTHFDbXdLWVMwL1Mzc1puZXpoQTJwR3lBQjRoQjZyellHakhIdnZSZTVxUGYrMXBtNXZ6OUc3YlhlVjVaazJaSllmWi9IajZXcGQwWnp6NzMzbk8vNUhzUGpvZUtGNTlGTFN4RTJHMG5mK0FhMlFXRmtRUWZRWnlCQW9DaTNSeW4ydWp0MzdmcnhpNU1tOVhGdGNVRnM5RlVZWmdObGxiOUd5cDUxc0hjV1VrcGVmQ0daRTNsT3NvZjV1ZUhtOXZWekZVVnczWTAxcEtZR2VlM2xSUDcrZkJLMU5TcVhMRzR2dVh6VnRUV01IUi9xcEpaU3N2TFRXSTRkaXljdFBjQ2QvMVJCNXBBek94TDI3M1h5OUI4anl4YzNsMDF3Unhsb0haUEd1NFNvYUlQa2xQWlowUlhsdHBiN3VkM3RGeTQyMjlrN1dWOS9PWkhYWCs0NG0yck5xaGpXcklwTWhCaEFkeUdFUU42dU9OMTF1MHBTZnp4cGNHbmZ0Q0dLSFRIOFpnZzJJQS8rclY4cUcxUTB3TnU3YldRbEdGdzFybk5PUlNrbDcrKzE4Y3g2TzhsUmtuKzd3c3ZReFBaOXpodUE2NStQNHJvSlFSNllGMmdweXhCM1drV0ZranA0ZkxrVFU4TFBGd2RJaXBJa1JjRjljd0k4dmQ3QkwxYzRlUHdLZjdmVUNOYmthWlRXVy9icEp4K0VMK1Z3T2g2NzNNdnNiTXV1L0dtZGcvMmwxbzFIRGpLNWFYTDRkN1IwaTUzTU9CbHgvd0RPQTlwbUlBbWNDdUpoODQzWnhiSXErQnR4LzdhK1hjRGM1a0M3NG02a3Q1N2dPMzhBNC94K1I1ZTY2amhrdUJpbk5mWTR5Y0J2d2o4OEtkZ3d1U09xVlJIcDVjWWtDZzA3dDdncnlOS3NQMCs5cWJBajRNYUZ3U3o3MmNrM1Y1aFd2MzBzdG9EUnRwNlhibjJxYmpCZkJtSTdkZXpQYWlObk1RSE10OWZ4bzlqUWhKSTdvaW9wMGpYKzBEQ1lhMTNWekhhRURvTVZoc1ovMXFXenhGbkRRbWN0U3QvTHdPdUhhUHNPaFZQQXc1NWJzbXJsMFZPL0ZOdm8yelpFd0tnNVF4QUNDZy8yTE5tZ3ZMYVVGejd0R1VMbEhSYy9RSHBTeC8waEhQS0tEL0htdXFWbmZiKy9MdjhOVlEzdGxkbk9CcWtKR2R4MXlYZmFiZDk2ZEIwQWM4Y3VSQkhoQTM0YkQ2NENvTlpUelpOdi82TEQrMlNsNUhEcmhmZTAvTjZzL25BdU1EcHpBdGZNdmkzc3ZweTBVVVE1WXpoY3NKZDZUeTB4N3ZZSkpGSktBcm9mZjlCSGc3ZWU2b1lLS3VwS0thZzRTWEZWZmt2UXFkSFg4SCtCYUFBZ2hDS3VSOHJ5THg3NzRnY1hQM1p4bjV3c0tpZzhQUDQrRktIdy9zbmxHUDF3WFVPdGllTkxFeW5BdDFoQnhncEVvOFQycFlHUm8yQ01Qa1B3UFNEUjlwbll0cHNvWG9FVUV2V1lSSjlnalE5cWtVVGJMUkVTUkoySi96SUZiTlkrMndZRCs3YnUyMTd2MVFybTBQRHQwdzZicU9WZ3BwOWJJcGxvbW1xWTU4QzlvVzAzY0t6dlBBbENPMklpREVFd0c0ZzVkM01jNlJiNEZpcTRQakt4YlRJeDBzRk03MXZLdVFJaGhPQjZoMTByNTR1TGZzREZxL3FrRFdrTGdXQnl4a1VnQkhtVmU1SDBIdG5nd0laOHlrL1Y4dUdmTm5MWlBkTVpsQlVQdENvT2RCY1hmWDBTdzVzVUNKNzc4ZktJYzY5MWIrMWozVnY3UXJZNTNEYnUvTGRMTVhTVHZGMGxSTVU1R1RJNnBjdHRhS3kxWWtFeGlaM3pjM1FYeGNlcUtNK3ZwYnFrZ1JsWHRpOTcxenl1Tjhlb3ZBMEJHcXA5ckhsakw4VjVWY3k3WVZ5bmlSUkh0eGRTVlZTUE84YlJGeFZHdmlvUVFuQzlxZG5Ldi9qaXNSOWNmUEZqZmQ2bWRBVURSSU1CRENBTTlJb0txbDUrQ1F5RCtPdHZ3SjZSU2VPMnJmajI3eWR3NmhUdWlSTVJiamZTTURwVU5KQ20yYVJPQU9LMENHQ2dzQkFCMkRNelc0ODNERXhQSTJwTURBaEI5WnR2SVAxK2JCa1plUGZzd2ZRMFlqWTJXdjk3UEpoZUw2YkhnK0h4SUpyYTdkMjVBL2ZVYVMzWGJOaXdIcU95Y3pLakllK2d0b2JLcFg5REx5c0R1NTNFcjkrSmZValhuUk1ENkFWSXFVZ3A3eFkrMzBFZWUreFBQUFpZSDAvalZJaVB1WkZBSUkvcXVwZm9qZVNsVDVmSHNtdEhGTEZ4T25mZlY0NnRUWGQ5NklFc0VoS0RQUDZmbGl6cW5QbU51S05ObHY0MW1mZmVUc0F3Qkl1djZGaGx2cVJZNDlWL0pISHloSTFMRnRkeDJaTGFrSHMwTmlwOHVqeUd3NGVjM0hWM0phbURPei9YOERTcUxmOC85TURaOWRFTExxcmphN2RhSkl2TGx0UngyWkxRNXpwNHdNSC8vczRpR3kyNnJDNHN5YUluRUJ1bmh5VXhnUFd1NnVzMDNGRUdzUjBvT0pTVzJKQnlZSExjTlRSbEZDSVVpYnhiYTRnOStOaGpwWDk2N0xGZVhKMmVBU0xuZXFnL2lTejRyTGViMG1VOHZjNkJYNGVIRi9oUkZhanhDbjd4a1lPcnhnVzVmRXo3Ynp1L1d2RDcxVTcyRkt0TVREZjQrU0pmTytKQU15bzkxcmNmNzdMK2RMVmU2L2UycFJQeXF3VS8vZEJKcFVmd2swdjhUTTVvdmVkMUUzVnFmSUpYdDl2NTZRZUMvM2U1ajlndVZGMlNVdkxxZHN2SXBjV2FwRWEzLzRScWZJSVRWU3FwTVNacE1XWlRlNjE5TDI2eHNmeUFqZm5EZE5ZZTEzaGpwNTAzZGtaV2RsbDdYT1B5cHlNdmEyNmRFdUNicy9wMnJPb3JCMFY1MkVqVVRnTDlRZ3ZZZHVrZG1JVkhNVFo4Y043di9aM28wbk55M1RlOFNWU1lOcjdtcWlSRnRlWVYrNE5PM3ZRbVlrcTR4RkhiUWpSWUg0aEJSMkdCb3diSFdmaDRUU21wYWlxZDBGRjVoWjdBTU0xSERPSG5BY2QwSjQyb0RGZTl1RVY3KzFPUHluRTlzbEdUQ01wTkc3K3VUK05ub3BocGRpc0M0RFVGLzE2WHprbkR5WDdkeVlXeXJsdXFDUVBvQklSNHNHSDRrQU5zeSsvek5rVFJGSEttWmVCckNGQng2dHdrSjhXNjQ3dDFYcDJuUFhtNkszRGFYYVFsZGkwakRzQ21oUit6RTJOU3pwcWNZNXBtUk5KQ1FjVko4c3VQa3h5Ynlwak1pUUFjTHpuTStnTXJtVGx5QVNNeXhsSlNYVWhleVNFRW9rTmxnSXE2TWp6K0JoUWxsRzJaRUozYzZYZFNWVitPUCtnaktXWVFkbHVFeEpUVHJoMEppbEFZbHpXRjdVZlhVMWxmSHBab3NDdHZNeXQydkJmMi9LU1lRV1NtWkRNMEpZZXNRYm1kYXY5WEJBNkV2RGM0T01xVVVuNWZpRzdJNUp3SDJGVTczeHIxZFVxOTVhd3YzWHplN3F2dE45SDJtQVFuS0JoanV6a0JNTUQ1aVlud2czK2V3TXl5cmlOcUpkcHhpWlp2NEJrTXhMZS92cWcwc2UyUmFJZE1SRkFnRlFpT0ZRU25xOGpZVmx0aFppcjRMZ2ZuQ2dQdEJJaTNEWHhYcStBV1lCZVlydkRMVlJFQVlRaWtIYVFhNFU4ZmlWRHRrNmo1MXZwWUgzVnVBK0NpM21wYjIyZnVEVWdwMFhZYWdNQVlmKzZEL3VZd2hlQjRpWm9uNld1MFFvbEUwS1RZSnJoM1RwM0wzQ0Q1UHFKdnF5MEJxRUpqZk9vY1BJRjZpdXVQOTFvNzV0ODRqcUJmSjI5bk1jdWUyY3ppdTZlUmx0dGFWaTBxM2tsc2N1ZEx6elpVZWFtdkNpVm1UN280QjlNSTdmLzFWVjZPN3k0aFkyUVNTZW1oNUdUTmJuWDRFM3RLOERWWThaem5mcnc4NGoxblh6T2E4UXZhenhVYW16STVvczh4MGVEUXBud0FjcWVtNFF3ak5XbDlvNjJmWkd5U202dS9ONXZQbCs3ZzZMWWlha29iV0h6M2ROeXhIYzlCQXQ0Z3B3NlVBVEI2ZHRmbmZRTTRNNXE5clRUWmxOTEUyRDQ5TCtrT0JvZ0dBeGpBYVFoV2xGUHgzSE5JcnpWb3VNYU54Nml2cDNiWngwZ2c0WVliVWR6V1FHaDZXd2M0eGRWK2NKRjZxNE90V2RHZ0dZR0NBb0NRNEwxUld3dFNvaVVrVVBmNXAvaVBXalUvZzRXRkJBdEQ1VTJ0aysybzdpanNhZkZJUFloZVZrYmR5cFc0SmsxR3FDcDZWUlgxS3o5dk9aWkE1K1RNcGQ5UCtUTlBZOWJWSVZ3dWtyL3hUZXhEQmdhYS9vRG15YkFRd2lsUXJ2em1YWGY5NVcrUFBkYno2V1E5RENFY1JFZGRTRTM5NjBoNS9tWDM1ODV2NE9nUkowdXVyaUUrNGN3eDFVbVR2ZHovM1RLV2Z4VEhyRG1SRTc2TENtMnMvRFNHYlZ2Y1pHWUZlT2lIWlNRbDY5VFdxQVNEQ240L0hEbms1TE5QWXZGNlZhS2pEVTRldDNlSmFLQ29FcWZ6N0xJZWdrR0JZU2k0SWl6UW0vSEp4NkVPTFo5WDRIVDEzSnlvbVJodytaVjF6RjhRUHFQeTh4VXh2UGQyQXRObWVQamFyZFVSci9YSXc1bjQvUVBlL3k2alJRSmRPQlZGWG5uWFhkbC9lZXl4RTMzWGhqZ1NFQk8ramZTVVFOWGUzbTVOcDdIK3VNcmE0eHBYandzd0xzM3FRMCt2czNHMFFxV3cxb0Eyd2JPeWVzRTdlelErM0djamFGamY5TEVLd2N2YjdWdzVOa2hXUXZzK1dOVkVORWhvNnArMVBzdFJGT3UwK3ZqbWt5cFBmbUhIR3hUODlGSWZDM0xiOS8xdnpneWlLZkNQclhZZWZ0dkZEeS8yTXo2dGM1eVR0WGtheDZ1c1JmenNiSjM3NTdiM0hDM2JyL0c3MVNwWGp3dUdxQkY4dkYvbHBXMTJKcWJwM0RQSHo5cmpHck9HNmx5WUc5N08vYzhxTzdsSkp0ZE5pR3czaHliMnc4eXcvbzgwUlZHZmtHL1BQQ2x1Mkx5aHR4dHpSc1FtWWIvOXAvZ3JDakdQZEQvRHBxL2dXTkRPMjU0RVV0UUExN3VyOFpuUUtGV2VxaCtNaWVBbWR5VmxwbzNyS2tJelkxYjY0MW5wRHcxby9pQzZxTk9sRkdxbGhvRmxieEtVYzl2djduUlZNTlVSdm9UVnoyb3kyYSs3dVMrNmpKRTJmN3Y5Mi8xdS9xMCtNOHlaRmpLMElQOGVtODkvMVdkUWFsaHJPRk5LbnF4UDU1VGg0QzUzT2RlN0k4OUJCdEFERUtTb1Fqemh1UzNqcFB1VndqNXZRK3d1alRFTHN0biswU0VhcTN0KzJ2VEFraDkzNjd6ZnZ2czRBYjE5SCtnczBwT3l1SFBoZzkwKy8zVGNjZkVET08xbjU1U3Y4OVR3OU1kUHROdHVtaWFmNy93UWdFc21YNFhTcFBLNC9zQVhGRmFlb3FLdWpCRVpZL2xpMTBlQXRXNGVuVG1CeWJtejJsMnJwS3FBbDFZOWl4QUtjMGFIYW9kZk1INFJGeEJlYmZKMHZMSG1CWTZYSG1IUmxHdklHcFRUcGVkOGZzVnZxYWdyQzd2djlUWFB0OXYyejlmK2E4dlBpZEhKcENkbGtSUTdpTlQ0ZEFZblpKejFlKy9mRUU0aGVQalRaN2JVUHZQTTFsL2VmLy8wUGhiU3RJSkZDWTU0SHAzMEVQKzg0V2Njcno5MVh1NnJuSktvNVJEc1preFpHaExuTWhPMURBS1RCUHFVMXFpOW1hNFFuQ1N4NzVRNFB6SHgzaVFRYXV2NlhEMGxjUiszMWhhbUJzR0oxdmt5UWhhOW1hdmd2MXJnK0VCSExSYzRQelB4WGFNU25LWVFuQmIrQWV6TERXeEhKWUY1Q3ZxNHJqMmtka1FpVElHUlNKZEtTSFFIb21tYVpkOG1zVzg3ZTZLbWY0NUFuOVoxU1RvMVQ2SldXOC9xL05DRU0rUWJlSzlVTUllZCtiM2ExaG5ZZDNUc04zSjlFUDUrUmlyNHZuYit3MWNpak5yU25QY3VxdzA4VS9ITGJYMWRzUTF3YUc1bURGbkVxbU52VWVmdmV2SmhUMEFvZ290dW0walFyNU4vb0p3VnoyL2o1cDllMkxJL2U4Smc1bHpidnZ4ekpHejc1QWc3UGowYXNtMzZGZTJ6L0UvdUsrWDQ3aEt5Snd4bXpKend5Vmg3MTV3RVlNaVlGSnhSclFIOG9GL254SjVTM0xFT01rWW1FNThhWG1ha3NjYWE2KzM2UEk5ZG4rZDEraGtpWWZxU2tVeGVHRW9DYktqMmtyZkxVbDRiTno4NzdIbG1jM0pybTgvVjZiWnorYjNUV2ZYeWJvN3ZMdUdEUDI3Z2hoL083MURaSUc5bk1hWXVjY1hheVJvYldWRzNJMng0ZHo4T3Q0M0psK2Eyek1FRzBJb1FpNEp3QWcrL3R1dC9hcC9aZXQ4djc1LytiSiszS1ozQkFORmdBQU5vZzBCQlBwWC9lQkd6b2RXWlZ2YW5QNkRHeFNGOVBtTG1YNEJ6NUtpV2ZXWjlVN2F2cGlHY1liSmkyaEFOT0kxb0VDeHFJaHBrRFczZFZtSU5JTnFnVktKbXpNUzdady8yb1VQUmtwSlJZMkpRWW1KUW82SlFvbU5RbzZORHlBdEdRd09sLy9OcmpKcHFHcmR1SVdyR1RLcmZmaE1aQ09ESXlVWFk3ZmdPSHVqdytjMG1Jb0lNK0pFQlAycENBa2wzZkFOYjZrQzVoSDRJbjRteElpYzcrL3hIN2JzQktmMDBldFloNWZrWlcwdExiUHpsejhua243THo2QytLaVk2UmZQdWg4aTVkWTlSb1A2TkdoenAvSHZodWFIYk5TMHNUeVQ5bE1VZFBIbmZ5MUJPRHcxNUwweVNYTEtybHNpVjE3UUwzWThmNytQM1RrUjBObzBiN2VlSzNZWWhJWGNBTGYwbGl4N1lvWEIyUUJnNGZjbkRzU0t1ZEN3Ymh5VjhONW9xcmFwZzJvMmZrbm8ybW1JVDh5dkE1K3pPa0QwT3N5QjUrb3UvYkVGY3F5b0kvWW43NUFGUWY3TzNXbkJGVkhzRnZ2N1NURW0zeWpSbEJmRUhKemtLVlZVZHRUTXMwK0tlWkFVeFRzTGRFWWRrQmpTK1BhcGhTa0JGbmNOZk1BS3FBRC9iYWVHK1A5VzlpdXNHMUU0TE1HYXFqTktYV1ZqVTJLUmcwRXczYWxFNTRZWk9OMTNiWWlIVksvbjJKajhrWmtSMUlkMHdQa2h3bCtkTmFPejk2ejhtZDA0TjgvUXkrV1VNS1h0amN1bGd2cVF1L3lLeG9hdU9nNk5BT1AzZVl5YWFUT284czlPTnR1bFZXZ3NuQ2tlR2Riazk5YVdkUXRJeTRmd0M5QndsRHBLbXVrbS9ObmM4TjY3ZUtQcDRCSkpMU2NmN0xxL2dldXdremIvYzV1Y2QvMTZXeElSRHFzSG9rdXBCNXpwNnRVck10RUlVcEZNcE5PN2RYRGcvWk4xNXI1SFozSmRzQ2JpWnFqZFJKbFJPR2t4aDBobW10QWNsaTAwYTVHVmxKSkJ3cW1vTHlNZWpZZWpFNXcyaHk1YWhkL09UQ2xXVjR0akdWWnh0RDEwSkxQU2tzOVZneXE1TnREY3kyOTgwcVEvMGRFakVFcWExcXZHWElmUGRyK1Z0RmI4aWVkUUVPdDQzSmw0OWc3OHJqMUphZVhRbVNjNDNWZTFlMGxBOW9pMmVYUDlueTg1VGMyU3lhY3MzNWJOWlpZYytKYlpUV0ZESWlZeHhEbXpMMlQ1WWVwYkR5SkRHdU9HYU1uTWZCZ2oza1Y1d2dOMjAwWlRYRmZMRjdHZG1wSTRpUGJpM1oxdWhyNEowTkwyR1lPaGVNWDl5aDZzR1pJSnNXTmQxeHVBOVBIOHZnaE1pRXFOUFJWbmxoK29oNVlRa1UvK2NoeElQWlFoNmdENnN0SlRzVGVXTFdZL3piOWlmWlU3Vy81eTVzU2h3ZkcrakR3QmhqZlN2U2tHZ0ZFdE1oTVlaM1BaQXVHaVhPVDAzVUFra3dCNExURkVTMWlmQUJQaEErQ2M2bU1namxZTjlxRXB6VitwMEtRMkJHUzRJVEZmUnhLampPM0FZalUrQmJvbUxmSmZFdE9yZUJMRzIzdFViU0o1ejdnSm5TTkkyUU5wQTlNWDlTdTk1bWFVcnNXNjFuTnBLSnJQVFFGazRSdG5TRkVoQkUvZEZhbXdXbXRGR21jTWhPL1oydGcwSHBZME9wRU1xRDJ1Q1VQbTFEMnNLcFJYSEJzR3ZaZEdvNUZaNmlYbW1Eb2lvc3ZHTXlueTNkcnpEMU5BQUFJQUJKUkVGVXp2Z0Z3M0JGZDV4WmYzQlRQbXZmMkJ0UlNTQWNsdjVpQlVGZmU0Snp1TklKZC8zSElvcU9WbEoreWxKOHloaVJGSEtmZ3h0UGNXSlBLYU5tRFdIYVpTTWkzck81ZElKbVY0bFFwYWxMMExUMkY5bjUrVEdrS2NrYW0wSmlXbnZDZ3pRbFRaVVRVRStyZGFscUtndnZtTXpxTi9hUWxwUFlJY2xBU3NtZTFTY0FpOUNnZE1OKzVPMHFadDlhaTd6aGpuRXdPZ0xCWXdDaEVDZ1B4dGxHOXh1YmNpWU1FQTBHTUlBbU5PN2NRZTI3N3lCMUhWdldVUFN5VXFUUGgxRmRqVkZkalJJVlRjekNTMExPMGF1cUFGRGo0c0xXcjJsUk5OQzBrUDFTU2dJblR5STBEVWRXcS9FTmxsalM3UGJNVExTRVJBYi84SkZPdDErTmppWnE5aHpNeGdhY09iazBidDVNNE1RSjBEVGlycm1XdXVYTElwNHJUWk9HOWV1bysrelRsbTJPbkZ3U2JyMFYxUjNWNlRZTW9QY2hMQjB2aVpTdmVyMmVaeDhUWWZSaSt4d2tkUTBmVVYzM091ZkNmMWhXcG5GZ3I1TVR4KzBjejdNQzVkVlZOcXFyTEZudlRldWplUGV0eEk0dVFYV1ZyY095QkhmK1V3VXpaclhQcXBzeTNZdk5Kc2tkNFNjeHlTQXF5cUNoUWVYekZiRlVWbGhEOEtRcGpWeDdRdzJKU1RydnZtbTE0N3FicWxvQ2h1Y0QvcVpzNTBqbENrd1Qzbm90QVlDUm8zd2NQdVJremFwWTZ1dFZYbndoR2Fqb0ViSkJzOGtjS0FmV1d4Qk5ORnNwVFNsZkpWRHpyQkI5dDJ4Q0NCUWJ5cFJITWJmL0Ntb085WFpyT3NUbWt5cDFUWDN1YTM5ckhXTXo0MDIrdDhESFUxODYyTlJ5akdSaXVzblY0NExNRzlaS0pKaVg0eWUvT3NDN2UyeXNPS1N4dThqSjRCaURCK1lGbUoxdFV0a1V4RTl3TnlzYVdML0hPa3dtWjBnT2xpcjhhS0dmbjM3b29xQ200NFZrVHBMQlU5ZDUrZE5hQnhlUE9ITXcvN05ER2tXMUNuT3pkUXBxQmNjcnczZm93dG9tb2tGTTZDY1c3NUk4Zm9XMWNHOG1HZ3lVVHVqSEVNSXVrYy9vYjh5NkZ6WnQ2KzNtbkJHYUhmczkvMFhnTDQ5aUh1OTVsWlFVSlVpV2FuM2ZWYVpHZyt6WWl4dWFUZFY1VEhONFdCdndFeXQwb2hXVFdsUGpnTzRpWHVqOE1LWUVSY0FNaDRjWkRnKy9xMC9saE9Ia3RxaEtscmhhWmQrWE5pVHhqaStwZzd1MFIvUHoxS08xVTB2b0twWTRxcmt2SmpJSjlOL3FNK0VNRlp4K1dCcysreWNTeHRvOEtGMTA4QS9WV3ZsNFR6ZW04blJqeHdUdE9mWjZIbzB0N3RJOS9tK2lTV0JVWUFmeGpPZHJhZmZ5Um5HZnR5R3VHQWNqNXd4aDcrZDVlT3U3cnlSd3JwRVFuVVJXU211R2ZWSGxLWFJUSnlOcEtHcFR3RG9wcHVzMWk3dUw4dG9TUHR6OE9uUEdYTXpvekFsaGozbHo3VklTb3BPWU5tSnV1MzMrb0k4MSt6NUZWVFF1bm5BRnBtbGdTcE8xKzYzU1dnc21YRVpRRC9MNXpnK3hhWFlXVGJtRzh0cFMzbHEzbExmWHY4Z3RDNzVGbERPYUJtOGRiNno5Ry9YZVduSUdqMkxXeUFVUjIvemhwdGZZbjcrclU4LzM4cXBuTzl3L09uTUMxOHkrTFdUYmd2R0xxYXF2WU5uV3Q1Z3hjajRqTThhRjdLL3oxUExPK2hlWmtqdWI4VU9uRG1RUGRnSUNVb1RKRTU4OXZlbmtwUS9NNnJOS0tlbnV3WHgzM0QwOHZ1MEppandsM2JxR3R0dkV0dC9FZDBucmQ2RVVtTmdMd1p1dGdFdWduUUxocytZYVVVKzNEOUs1WGcrdlRHUkdTYnovWkVNcGxLZ0YxcGhweXdOYlhyampXOGRVMnpZVFkzaHJlL1FNOEY5cmd6Q2ZybjJsZ1ZRdDhnTFJvWE1oYzZpQ3J6VmZDMUV0c2E4MjBNY3JHTG1kN3dlT2p3Mk13UkNjcElRb0xRQW9wMHpVYXBBcTZLTUVqbzkwdEU0bzBEdldtampXUmw0K0I4Y0pBaGUzbi91SkJ1czkrYTVSTU5ONnB5OXJCMHpVY2pDVHdYdXppdWlrUDBvcEE2UFpuU2F4M3B1UW1BblcrVEpLSUJxdDV3dE9VOUNuZGs1cFFTbVRFYi9CWGtTS0NrL01mUHZ5azV0dldONW5iVWhiUk5uam1KUytnSTJubHRFWU9EZmxuYzRFbTBQaml2dG1udE43SktSR3R3UzNxMHZxT2JneG41eEpnMGtkWm4yY2VUdUxLRDFSZzZHYmJQbW8xViswZi8wcHhzM1Bidm5lajJ5MUNCblpFenFlenpjMlpYSmNjZDhNVXJNVGV2eDU2cXM4SE41aUphaE91eXo4bWtvUHR2WVBOUXhSUVNpQ0MyK1plTVo3bmR4WFJtMTVJemFIeXRodUVBUXFpK3BZOC9vZUFOS0dKekpxMW9BaWRxY2hTQkhJSjE3Zi9kVEpteWQrdjEvWWxJNHdRRFFZd0FDYW9KZVdJblVkMThSSkpOeHdJeVcvZnNJcWxYRExyZFM4K3c1bVl3TVZMenhINHMyM29pVllnMGh6K1FOYmF2Z3M1V2FGQU1VVzZoelhTMHN4R3h1eDUrUWcyaFJxYnk2VllNL3NubEdPdSt6eWxwL1ZVbXRCRW5mRkVtekprV3Y5QlVwTHFIbjNIWUw1K1MzYmxPaG9rdTc2SmtMdHV0VFdBSG9YMHByVHYyTzRISSsrTVh0bUgrUC9ob09rdnZGVHlxcWVSTXJ3OHJkbmk4MGIzS3hZRmlvRG5KQ2dzM0JSSFNORytmRDdGVWFPYWg4a1AzWFNqczhYMmdmaUUzUUdEV29mcklxTkM3OEF1blJ4SFpjdXRwUlBHaHNVUGxrV3k1cFYwUmlHd3ZDUlBxNjZ0cGFjWE1zSjZmRW8xTmNMdG0ySnBxcEs1UnQzVjJEdldpSmh0K0ZyQ2tKR0tvT3dlbFUweFVWMmhvLzBNV3FNbDhPSG5FeWI0ZUhRUVFmRlJYWmVmQ0VaelZiQnBNbG5SemJ3TlFWZjdiYitFZHYrYWtKSzRCMEg1cVBEeDVYM0F4dlNCdkhERVNOdlIyNzlKWmg5TjZnOEpWTm5UclpLakVNUzQ0UlZSMVFDQmp4K3VZL0JzUkJsaDlRWXlmVVRBbHcwUWljdHRybGZoanA3aGlSSXZyY2d3QjNUQTd5ejI4YjJBcFhScWRheFZWN3IySGhYS05FZ3ptVVJHcVprV25abmJyYmVVbVloRWdiRlNJYW5TSjY2dm5OUzBCZU4wTW1yVXZqMlBEOUxOOXRaZnRCR1lZMGdJejdVdnV3dFZyR3JrdHprTXdmMUJrb245RzlJeVNSVkZZL0lqNGZmSlpZYzdidVJ0eVlvUThkZ3UrcCsvSC8rSWVnOUsrcHlkM1FGWUtrZi9ibGhFSi80d3RkZE41cTZoZHJOckxaY3pjL3ZFNnlzRW85VStGRk5GalpNZmhKYlJJTGEyaDhLZFJ0ZittT0pGenFYT3V1NmRhKzJVSkM0T1R0MUVUOEtCZ3B1cGVPNXdBak5TNndJMzdmM0IxMTRVWmxvODJBTHc1ZXJreXBIOVBZeTRwZTU2cmlNOXUvaEY3V1o3QTI2V1pwNGxMZ3c3VnJ1dFVwTFphcCtFa1hyOHgvU1hmaFJHSzgxdHNSUnNyVSszd1g2SGdTVGhHcDdSRjdCWFdJWmZmNEZ4ZzJLWXZqTURQYXZQb0VSN0p0ejJnblowNWlRUFEyd2d2Uy9mKy9mQWJoeXh0ZENzdnQ3R29XVnAxaTMvek1XVGJtR3RNUlduOGUrVXpzcHJ5MGhHTUhtMWpSVWtWZHlpTlQ0ZEdhTW5OOXVmM2x0S1I2L05XMXRxOG9Ba0pxUXdkZ2hrMWkrN1cwYWZmVXNuSFFsc2U1NFl0M3hUTTJkdy9aakczaHQ5WE1zbW5JTkgyMTVnenBQRGJscG83bDI5dTJkQ3Q0UGlrL0RhUXRmbHFDMHBnaC8wTWZnaEF6c1d2c3NUbC9RUzFsTlI4UWpTWjJuaHZjM3ZzTDFjKzhrTjgxUzF3d0UvYnkxYmlubHRTVVVWSnhnYk5aa2xIRFIyZ0cwaDJDSWliTHFzMmMzejcvazNobGIrMnB0NVBFSm83bC96RjM4OTY0LzRORzc3aWRSeWlWS0JXQnJtdWNyZ3VBMGdXT0R4TDdSSkhDeGluYXdLWHQ5RUNITERLVUtSQkRNSkpCaG9nYlNaWDFyZW83QWpHN2E1Z2JwQXVrVzF2OU93Q1dRVG9IcGtOajJtdGdPQyt4ZkdBU2F5eHpZQ1VzeXNOb2dVVXZBR0U3TFBTSkIxRW0wZkZETFRMeURSTVRTQzIyaDdqZlI4aVRxQ1lreFJDQlRRcyt4N2JUZWpkUWsyQVhTSlRCakluOHF3bWU5TStrQTJZRVBSN3JDSktpWnNpa1FMekNqZWluandtZDlGeUFJekxkSUJrcUp4TDdPd0w5SVJjWkdicGMrU1VXZjFQeUxKT3BwQTJrRDMrMnRINDl0M1ZkcExTYUdxQXFyNXI1LytmejFWeS9mU2g5WGJBTkljcWN4WWZBOHRoWjhobTcyUGNIS2NJb0VHOTgveU1iM0xiVkt6YTd5emY5YzNPRTFxa3NiMlBCdXFBcE0zcTZTbHRJRHpkaTFNbythc2thR1QwM0g3dzJTZjZDY1BhdVBNL0dpSEU3dUs2WDBSRFdEaHNhVGxCNnFjTllXcG1tMktCcTRZenRXYU9ndU5yeTdIOU9RWkl4TUppa2psdlh2N0dQL3VzaEt0My85VWVUazByYjQycU1MaUVzSlRTamR2Y29xL1RCeVJpWjJseTNjYVJIaHFmT3o0dmx0QlAwR1VmRk9GdDR4dWRNa3BRRTBRd3lSMGx6MTZ0NG41OTh5N2tkOVhnV3lJd3dRRFFZd2dDYTR4bzRGUlNIMjBrVWg2Z091c2VPd3BhVlI5ZkpMQlBQektYLzZmMG45L2c5Um5FNTh6Y1NBclBDTUx4bHNDblNjVmpiQmwzY01BRFdtVmZyR2FHZ2drSitQR2hlSGJiQkZYS2ovY2hWMW42N285RFBZaHc0bDVkNzdBWENPSFVmVW5MbEV6NW9kOWxpOXRvYjZ6ei9IczNPSGxhNE1DS2NUNmZPQlVBWklCdjBWZ2c5TXpQdGVuRFNwZDRwd2RSRU5uaThvS2Y5L0dHYk5PYnRIWXBKT1pwYWYzRncvY1FrbTc3OGRUMnBhZ0FzWHRzWlF2L3Y5MEl5NTQzbDJmdmRrS2lrcFFjckxiVVJGRzBocGRaVjdIcWlJR0pBUEI1OVhzSHBWTko5OUVvdlBwNUtUNitlS3Eyc1lOVHJVVCtwMlMyNjdzNHBoT1FIZWZTdUJQejZWeXIwUGxoRVRlKzduR0Y2dnRjSjN1ZHN2QUV0TE5ENThOeDZRWEhOOURVY09XUlBwdUhpZGYzNmtobWYvTjRWalI1d3MvV3N5OTMrM3JOMXpkYWtkSHFzZERtZS9uVmYxZndqNUFYN1BmY1BIRlBZTEczSTZoS0wxK1ZsNWFnejg2K1ZXUDNsanA0MTZ2K0JYVi90YUF2RVB6T3ZhNGovQkRYZlBEbkkzcmVTS1p2TEFYUytGTGlMdmVkWE5kUk1DUEREUE92YnUyVDFQeUhDb2twOHZzcDV2NmhDZDVRZHRiRHlwY21OOGEvQ3RvRVpRMGFnd09WM0gxb25weGtEcGhINEtLUzJKR2dGQ2lxNTVMWG9iYXU4MjEyeVcvai9MV2tLbWxQeW1iakJGaHAySG80c1piUXNsREwzbVNjSkVjTFdyR25zUHhGb20yYjI4bkh4MmRVcWZyQnZNMmtBc1VSRklCTTI0elZYSlZFZjQ0TXZkbGNQd1NwVkhZNHFJQ2tNTTJPNTNXNG9JUFl5clhUVmM1bXpORnZ0TzFWQUtUUWMvankzQ3BmVDEwYW52b1VuVG9PbG4yYTlzU0dwdUlxWXBPYlQrRkxyLzdBTXNUN3o1c3g1b1ZYaWNMRHVHUEUrekowM1ZLSzBwNXFNdGIvTE5TNytIcG1xWXBzbUJVN3V3cVhhR3A0OWgxZTdsR0tiT0paT3Zhamx2MzZtZEFFd2NOajNzZGRPVGhqQWtaUmlhb3VGeVJHRlQ3ZXcrdmdXSjVPS0pTeEJDTUNGN0dyNmdqNm01YzFyT1d6anBTaHI5RFJ3cTJNTXJYLzRGZ0ZFWjQ3bHExaTB0eWc1bndvSnhpOGxKR3hWMjM4dXJucVdnNGdTWFRyNkc5S1QyeVNSNXhZZDRjOTNTaU5kT2pFbmgxZ3Z2NFozMUwxTGJhS2xwbXFiSis1dGVwYUsybEFzblhNNnNVWkZWRndZUUhnTHMwaFRQclBqenBudUJQcXVVY2tuR0FneHA4TlNlcDZrUGRvMy9yVlJJcEFabW0xaFpjS0tDYlllT3RoLzBrUkkxVDJJa2crL21VSCtsOHpVZHRSejhsNmlZZ3lJSGpJUW04SDZ6TTJFRlFUQmVvTlFiK0Jlb0xkbnRkTEFNRVhWTmdmZklzYjRXbUVNVmdtTWx0djBTK3dvRDMvVWRaK09MZW9sOXJXRzFhN2FLVEFsbE95aUZKdHBwOGJ6QXdvN3RnWDJGZ2Uyd0pEQkRRWi9jTmRLUDRnVmhOclczbDRnR2p0VW1pbGRZcFRVeXJUYll0cHFveGVCNnpjQy9TTUhJN2preWszcGNZdHRxNEx0TWhXWVNnMS9pL05qRXlCQ1dra1VmaGhEWXBSVFB6SHAzOGIyYldORm5iVWhiWk1XUFFrcVRIVVdyQ0JpZFN5RG9MdGErdVplREcvTkR0bjN6dnhhalJWajQ1MDVKYnlGbTFsWTBVbmFpaHVRaHNTU2tXakdUY05uNnAyUEltQlF1KzlaMGRueDJsRzNMclZqTnZCdkhNYVlwUTcrNVRibFQwNmdvcUdYbVZhTnByUEdTZjZDY2JjdVBFSlBvWXYzYkZsRmg2dUxoRWU4RDRHc0lJazNManJsanc1VFJQa3VjM0ZmS3FmMldqOW9aYlRHWG5GRjJZcEpDU1kybUlXbXM4U0VVaUU1dzBWRHRSWm9RRmU5RVVjUGJrdFBmNWZFOUpaU2RzUHp4VWZGZGV4WmZZNEJsejI2bXNjYUh3MjNqOG51bW43RTB4Z0FpUWRneHhETXZiMy95WHZoUnY3QXA0VEJBTkJqQUFKcGdINUtGZlVoNHdvQXRPWVdVQjc1TnpidnY0TWdkanVKMEVpd3JReSsyMk9mTzBhUERYMVMzWnM3Q0h1b1hjUXpOUm9tSndidHJGNVhCSUFrMzNvUm4yMWFRRXVlWXNlMHVvOFRGb2NWRW5tRkxYVzhwdTlBTW9TakVYM2xWMk9QOUowOVM4Y0p6TFRybFd1cGdZaTY4Q01YaG9QTEZ5QXZkWmxSLzhEN1M3eU5xeGl3Y1E0ZWU4ZmdCbkI5STVBWmgybjYwZFBhVWZoRWc5QVgyVVZyNTMrZVVaQUF3ZDc2SHVmTXRSM1J4a1kzMzN3NmZQZGpTTHAvZ3hSY3NxZUE3dmxuSlU3OGVqTjF1Y3ZHbERiejllZ0lmZnhqSERWL3J1TTJHQWNlUE9kaTUzY1htamRINGZBcUQwd0xNdTZDVzlJd2d0YlVxbjMwU1ExMnRSbFdWU25XVlNsV1ZSbU5ENjhUN3hIRUh2L3Vmd1h6bjRUSVMybVRqdnYxNkFxdFd0cS9QMVIxODcvdWxqQmpseDlkRU5JZzZyWFJDTUFoTG4wOGlFRkNZUGErQjdHR0JGcUlCZ01zbCtmWkRaVHozZEFyNzk3bjR5NStUK1pmSFM0aUw3NTVEdGJiV2V2N25uam16Vk91YVZUR3NXZFV6NzJFQUZxUmtBeGcvR3R0UFNRYlVuY0E4L0hLZlZqTm9pMDhQYVN6ZGJPTmZMdk16ZHJDSmxKS0tSZ1c3S29rTG54alhhWXdlWk9LeWhiNEhUd0JXSGJWaGJ6SXpUNjYwVSs4WExXVUtmdldaZzZwR2VPTGFWcktRWWNKMzNuUXhLY1Bnd1M0U0lBQm1EeldKc3B1OHQ4ZkdkUlAwbG5LaHl3OVlTNUFaUXp0bks4NjJkQUxBcFNPRC9HaGgzOHZnK0VxamxiaTdYOWZOWDl2N2dab0JnQ3c0UXZERFozcGN6YUFyQ0RTRlYyMW5HZngvb1hFUVc0UFIzT0NxNUdLblZXY2dhRUt4YVNOTEM3SXRZSkdSWHZTazhLSW4vTmo3bTRaMGZuTmFmT04yVnprM1IxV2ZWZHNpd1NNdFF4RjlCa1dEU0pCU1VpdFZuTUlNU3pJNEYvQks2Ky9sNkE4Vnkvb1JXa2dHa3YyS05IL2RIOVFNMmlKdGVCSkd3T0R3cGdKTS9leStqYmJaLzExQlNYVWhVblo4NzZORkI4SnUzM3hvRGF2MmRDNURMaHd1bTNZOWs0Yk5DTm1XR3AvTzFOelpiRHU2bnJYN1B1V2lpVmVRVjNLSWVtOHRFN0tuNGJTNU9GbCtqTExxSXNabVRTSXRjUWltYWJMdjVIWTBSV05zMW1UOHdmWUJFa1VvM0hiaHZTMi9yOSsvRW9sa1pNWTRzbEtzMnN1WnlkbGtKb2VXVTZsdXFFUTNRdWRMRWtsdFl6V0pNWkZWSVRzTDA3VG1PVjB0YXhDdUxNTm5Pei9nczUwZmhHejdjczl5dnR5ekhJRHMxQkdNVEcvdlN4cEFlRWpCSkVWVkgvbjQ5eC9mdGVTaEpYM1N0Z2dFaXpJdm9qSG80VS83bjhObmRMS1pwa1Nwa3BpSklpVGdMbXdDZmFxS2FaZW9lU1pDZ2o3Mi9BUjBwVnZndTlHYXF6ZlhNMWRMUUZTWXlPUTJiVEJBTzJ5aWVBU21YVUtNcFlKZzJ4YzZId3BNRVFUbnRmcE9Bdk5WMUJOQnRHS0JiWmVKUGlWOFFGTWFFdWNuQmtwQW9HZENZSEw3SWxYMmplZVpHTmhVTnNGMFNPaUZmQy9sbUlsMldDSWRFTGlvdFFHK3l4VWNxMDFzK3lXT0R3MkNzeVRCR2QxcllIQ2VTbkFleUtERThhV0JiWS8xelBhZEpvRUYxalhWQW9rb05iRVhDclRESnY0TEZScS8yNGZEVnBKSlFsVWZHZjd4RlhjZFhiS3NUOXFRMDVHVk1KcWdHV0JYOFdvTTg5eVI5R09UM0tSa1dYN1hxdUs2TTZvN3piOXhmTXZQQnpmbFUzYWlodUZUMGhtL1lGaVg3cnQxK1dGMmZuWU1tMU1sNkRNNHZydUV3a01Wekx1cHRmUlFYSElVVno0NEM3RFVDS1lzR3M2T1Q0L3krZDh0UXVPd1NZUEpITld4UDdLeHhsSnlkYmh0blNKQmRBVitUN0NGOE5BV1V4ZVBZT3JpRVNIYnlrNVc4LzRmTmhLZkVzMk5qMXpBcS8veEJRM1ZQaGIvMHpTU01zN00wanE5akVSWDRQTUVXUGJNWnFwTEd0QnNLcGQ5YXhvSmd3ZjhzMmVKU2FvbUh2bjlrZC9mOWRDSWgvcUZUVGtkZmRoaUQyQUFmUXVLM1U3aXpiZTAvTjZ3YmkwQXR2UjBiTW5oQnlIVEg3NTBnajBqZzVRSEhxVHF4UmZ4N2Q5UGVkbi9Zdm90R3hJMWZVYTc2MFRQbmt2TUJSZEViSnRlWGs3cDc1N3E5TFBZczdKd2pyTElFVkV6WitITXpRWEFkN2h6QTR4UlhZMy84Q0VVZDlRQTBhRFBRT2FiVXZueGk3T25IT250bG5RR3VsNU1XZVVUQklNbmU3c3BJVEFNZU9FdnlWU1UyN2o4eWxxRzViWUdHZVl2cUdmZDZtaStYQm5EcU5GZXhrMklQTzVYbEd2OC9qZWhOYjFLaXUyODlYcDdLZEtFaENCSktUb2pSL21KampHSWpqYUlqakdKampiNDVPTTRmdnZrSUw3emNCbURVaTFIbFdZemNUcDdSbnBPVWEwRlhtT2pOVGwyUjRjdUFGNzVSeUlGcHh6RXhPaGNlMzE0Y29YTkJ0OTZvSnlsenlVeFlaS3YyeVFEdngvcTY2eEZac3FnSUtvYWZvSGYyS2hRWDZmaGpqS0lqWTE4cjlJU0cxSU9TSFpGUkhPbWNmT3Z5SHhWOE9OUnVYbjl3b2EwZzlReGR6MEZWZTBYWlgwUjcrM1IrUE02T3psSkpwOGQxdmo3Rmp1RnRRSmZVUERMSzcwMCtBUy8rcnp6alBMckpnUkRsQkN1RFZOR29LQkdzT3FvRFVmVDdMK2lRYkNyV0tYR0EvRnVpNGl3dTFpanZDRkFTclRWLzdibEs1eW9VaGlXZE9aKzdRL2pxN0Jyc0dpVXpydDc3SHgrV0dQeGFCMWZFRDQ1cUdGWEpZdEhkYzdCTVNsZFowYlcyZG05b1lrREFjQmVnU21EaW1JK3BCemN0TG0zbTlJcEdFSDhTeC9EUExhelY1dlJZRnJqWWZRWnN2bzd3c3VOU1h6Z1N5Qlc2RWdFLzFtYlJvRmhwOFN3RVNWTVhrek9ZNXpOZzArR2Q1QVZtemJLVFR0RFZUOXhJclN2RGxMUEhhSEwyOVFlOXhtQzl2OVdud24xa2ZjYkVxNnJDRi9UdENQY1hwR0RKNEtiNUs2cTlobE9yeVFlb1VGYWY2K1lBYUpCRDZKcGppSUpxcWJ4a1BQMXd2NWhROXBDUVByb0ZCcHJmT1R2S3p1clM5MjU4TUZ1bmZmYmR4OG5vRWRlc3dUMEFJY0s5b1pzOHdkOU9HeE9vbDB4RVFrT2RaNGFHbjMxeExrVGNEdkQ2NXBIT2NKdnYyRGNJZzRYN21YTDRiV01TQi9Mam1NYkFaaVNNd3NoQkpkTXVwS1hWejNMcHp2ZTU0NkxIK1I0NldGcUdxc1lQM1FxRHBzekxOR2dMV29hcTloNGNCVjJ6Y0VsazhJblhqUjQ2MWgzWUNXNzh5elZnOFNZRk1ZTW1jaVd3MnM1WExpUEkwVUhHSmsrbHNtNXM4aEt5UWxSdkR3ZEhTa1NOT1B2bi8vcGpNZTBSV2JLTUpST0tpbzBJem11ZGUyNVlzZDdyTmp4WG9mSGo4d1l4M1Z6dnQ2bGUzd1ZJS1ZFQ0lFVlhwWTJHSEhHYzNvVENncFhEVjNNeVlaODNqcitZYWZVUjBTWlJCakNLb2x3R29KVEZhaVhPTmJvU0UyZ2p6ekw5WEt0U2RTTG5Sdjd2TGVvbUNrQ0k5RXExNkNXZ2Z0VkU4S1VPSUpXRW9RWkJVYVRHMFg0UUFrblptUzN5QWJPRlNiMmpTWkdyaEpXN3QrK3hTckpZTG9sZ2NWYU8rVUQ5WWlKV214cDZJanp4RjBYVFNaTjhRdWkvbmgyd2QvQUJFSHd3cTdaRG5Pb0lEaFdZR1FJWkJ0RkJhRUpBZ3RWekVRVCt6b0QreWFKcU5ieEwxUVJXdGUvRytXa2llTkxFNlVPVEJjRUxsQXdScmJPUVkxY0JlOGdnWDJOZ1MwUFhPK1pCTWRLQXZNVWNQUWR2MDZMMnBJQUlhWHQ5UEtHZlJrQ3diREVjZFQ3cXpoU2NlN1dPaE12em1IaXhUa0F2UFhyTlZTWG50dUtuTGY5NG1MV3ZMR1huWjhkSTMxNEVxTm1aZkxGUzd2UUF3YkZ4Nm9vZWJLYUJUZFBZUDVONDl1ZE8vSGlZUnpaV2tCRHRkVVJoNDROWXpoUGc5OXJHUWUvSjlqcGtnV1JNR1p1RnZOdXNJZ1FVa3BXdmJLTHhsb2ZpaW93alk3dHZkOWp0Y1B1N3A3bzE3NjFKNmlyNkhwcG5vWWFMNS84WlN2VnBRMW9kcFhGL3pTVlFVTVR1dFdHQWJRUmdSUWdwYkIxcktmUnR6RkFOQmpBQUxvQnZid2N6NDd0QUVUUGJWOGpzQmt5WUMzcVQxYzBBTkRpNGttKzl6NnEzM2dOMzBHcjdwQTlKNmVsYk1LNWhCQ0NwTnR1Ny9iNVpxTTFTVkJqTzZGak5vQnpEeWxMZzZnM3Z6Ujcyc2JlYmtwbllCZ1ZGSlQrTXo3L3JqTWZmQjVobXZEeTM1TTRzTS9GbEdrZXJyaXFocmFMQmsyRHU3NVZ3Vy8rZXpCTG4wdm1CNCtXTWpndC9FSXdkYkRPOEpFK0tzdFY0aE1NRWhJTkVoSjBFcE9hZms0TXN1ekRPSGJ2ak9LYUcycVlOc01iOWpweGNRYS9mVEtWUC8wMmxaOC9Yb1RkRHRkY1g4czExOWVHUGI0NzBJTVFDTFJYTkZqNWFUUmJOMWtPd3R2dnFpSXFPcklEd1dhRGV4NDR1eVQ0NGlKN0V6RkE4dU9mbCtCd2hKOVVmNzRpaHZmZVRtRGFEQTlmdXpWeU51VWpEMmZpOS9lZlJWOXZRaUpMVVFJM2p4cDJvbC9Za0hid1YyTnUramxVOUMyYkVnbUZOWUkvcjdPVVFmSXFWZklxUVJHUzdFU1Q0Y2ttdVVrbWhiVUtjN0pEN1V1ZFQ3Q3ZSQ1UxeGlRbktiUS9aaWQySEl5czhRb2FtM2dJOWlZU3o1eGhCanVMTkRhZVZMbDhqTUgwTElQTnB6UTJubEM0ZXJ4MXZTK1BXVXVGSzhaRWRub0ZkUGpER2p2YkM4SXZLMjZkcXJQOGdNWmZOdGlZbm1Yd3hrNk5lci9Da3JGQllqckpwUmc1eU9TbXllM2I4TzAzbkJnbVBIUEx1WlYvSEVBM0lTbFhGUDBtY2VPVzFiM2RsRTZocmhMZmJ4L0VQTmo3OGN5NkpxSkJURGN6OGdOUzhLWW5BUVRVU1kxM3ZLMUV4emhGWjRxOUVZQ2Z4VVd1RGI2MElZbDNmRW5jNktwa2dmUGNPZ2pid3RNVXRJOVVPaUZMOHpQUmJLVEsxRWhVMnR1RktxbFJZRGhJVm9La0srRlZLZXBST2E2SE4wQUxIUFg0VHlzYXZUM2dwbGJhdU1CZWgzYWF5b1Ftb01GVU9tenpBTG9KYVpZckpqZTVYaS9zSHpZa0RCUlZrRHcwbnNLRDVXZDBHUGNHRHB6YVNkQUlJQkJJSk9zUHJLU284aFMzWFhRdlk3TW1NelpyY3RqenZ0ajlNVnNPcjJYMm1JdmFxUmFjQ1hhYmcwc21YODI3RzE3aWc4MnZVZWVwSVRNNW04R0pWam1Uek9Sc1JtZE80R0RCSG5hZjJNcVJ3bjBBVEJzeDk0elhsbEt5Yk10YjZLYk9KUk11SjhZZEY3SXZ2L3c0dTQ1djRYRGhQZ3hUeDJsek1YL2NwVXpPbVltaXFFekluc1lYdTVkeHFHQVBod3IzY3Fod0w3SHVlRVpsam1mODBLbWt4TFgzMWFRbFpPSnlSTFhiRGxCUWNZS0E3aWRyVUM2YTBuNmU1UFUzVWx4ZDBHNzc1SnlaVE02WjJXNzdLMS8raGZ6eTQzejM2cC9qRG5QUG5jYzJBVmJKaFdobmEyWmhjVlUrUVNQSWtPUmhMYVNKbExpMHNHMytxcVA1K2FVMDl3dlQvUFdTaDBiMCtheEJ1MkpuYnVwTTNqKzVuRUFubE52VXBxRmRwb1luRXRxM21RaERFSndnd05rejYyVnBrK2k1NGUrbkhqZFIycXpMaFJENHJsR3g3WlFvNVpLMlhFWXBKTGdFUnBZZ09OcWlnK2d6VmZTbTdxRHRObkdzRGo4M01rWXE2TWNrUnFhQ0dSTSsvQnNjTDFCS0lEaExRN3BQTzhJclc2NGRtQzV3YkRoUE5sdkJVbTg0Q3dpOXFmeENaQUc0eUdnaUZFU0NQbGxCdXNIeG1ZSHRzRURHUzRJek8vL2RTRlBpL054RU8yUTlZM0FrQkM1UXdSWG1HakdDd0JJTkk4L0U4WVdscHFDZTB2RjlUUXNoUWZRbVdsb2gyVzhhK3ErUFh2dFpuN2NoYmFFS2piU1lZUnlyM0lNcGUzL2V1dkxGSGVUdEttbTNmZVA3QjluNC9zR1czNGVNU1NFNU02N2RjVVZISzFueitoN3FxN3dNbXpTWWkyNmJTTUdoQ2dCR1RNOWczbzNqK1BMVjNheDRmaHVqWnc5aDFqV2pzZG10OGJpcXBKN1AvNzZqaFdRQXNPcVYzVlFVMWpGanlVaFVMWHkvRUlyQTVqdzcrUkU5WUNKTmlkM1ZPamZZdis0aytRZktVVFRCMUVYRDJicXM0eHlneGhxcjNlN1lycGNycUt2MHNIM0ZVUUEwdTRvZTZOeTNFUFRyZlBDSGpUVFcrckM3TkM2L2R3YURzanBXRFI1QXgyam1za3BUN3NmZzEwdjZxWm9CREJBTkJqQ0FMa09hSmxYdnZBMDZlUjJkQUFBZ0FFbEVRVlNtaVpxY2dtdkNoSWpIbWg2TEdTYnM0WTIrNG5BUVBlK0NGcUpCNE9SSlBOdTM0WjQ2cmVjYjNvUFFLNjJBb3BiWVBqdDdBT2NQRWlTSUdxR0pCMTZhM2g5SUJoTFRyS080L0YvN0hNbkE3eGY4N2E5SjdOdmpKbmVFanp1K1dSRTJjeVZ6U0pBYmI2bm10WmNTK2QzL3BITGZ0OHNabGhQZWlmM1FEenJPWExKM1loR1lNenpBUlFzYkdEM1cyNm5qdTRQNitpYXBPdFhFNldwZDRDWTJaVEF2WEZUSHVQRmREK0w5eDYrTHVuUjhjMG1HcEdROUlzbGdBRDBJSVdqaXp0YW9pdkZBdnlVWkJHcVJlLy9jYjBnR0FHbXhKbW14SmtNVERNWU9sb3hPMVJtWll1SzB0ZHFjQkxmSitMVFE5Y1d1UW9WSFAzQXhiWWpCUXdzNmxuU3Y5OEhlRXBYZFJRbzdDbFJPVkNuODlGTHJlbzRtN3VQc2JKMC9yM093OFlSRk5KaVdxUU1PdHB6U3VIcThRZENBRGNkVk11Sk1KcWFIT3ZUTXBycnhKWFdDNzcvcjRsaUZndHN1OFFUYTI4MTRsK1N1bVVHZVdlL2dYNWM1T0ZhaEVPT1EzRG45ekxMMEtkR3cvSUhHTXg0M2dMNElXYVlvNGlmaWhuNUNNcWl2SnZES3IzcVZaTEF6NE1hR3lUaTdqeExUNnFncDNWUU9zQXZKS0p1Zm9JUnNMY0JRemM5UTFVK1c2aWRlYmUrZzMraVA0a05mQWplN0twbG9iMDkrOUpud2xqZUpRc1BPajJOYnlRblBOYVR3Z2E5bk1saitQVGFmQ1hZdmpVMktCakVSZ3ZZM3VxdkpOK3djMXgzOFBMYVFOQzJVYlBDbitrRVVHQTV1ZGxXeTJGVVg5aHJiL1c1TEVTRU1Ib2dwYjdmdEY3V1oxQVp0M0JOZFJsd1k4c2NwdzVyRHBDajlvM1JQLzRDc1ZBU1B1bDdQN3g4MkpBSk1RMUtaWDlzblNRYW1OTmw4ZUEycW9qRWtPWnNUWlVkUkZaV3FoZ3BlVy8wOFg3LzRmaHkybnE4OURGWTJmVzdhYUk0VlczNlE2U1BtaGV5L2FPSVZIQzA2d0tyZHk2eEFmVW9PcWZIcFo3enU1a09yeWE4NFRtcDhCbE55Wjdkc2IvRFc4Y3FYZjZXNndRbytSRGxqbUp3emsybkQ1K0swdDlhcmluWEhjKzNzMnlpcW5NZjZBeXZKS3psTW5hZUdMWWZYa3BXU0c1Wm9NRy9zSmVTa2pRcmJudi85OEZjRWREL1h6L2w2MkhlWlYzeW9VNG9JWGNYMEVmTkNpQXAvWGY0YnFob3F1SEhlTjdEYkJ1b25TeW1EaWxBZVdsczJvL2VaaFoxQXdBeXd1WHc3d2M1S25UdkFUQUlqTlh4Z05qQlRRWGhNQXBONkxuQXJYWUxBcGVFRGI4N1hKSncrdERvRndka2QzNzg3cmZOZm9YWjhiclRBZjEzNFVJaDl2WW53Z3BFS3htZ0ZOcHlmSUt3NVJNRjczOW5Kcjl1WEc5aU9XdVVQVG9jK1ZVV2ZlbGFYeHhpcDRIT0NiYmRKY05xWjJ5b01zSzh5VUVvbGVvNGdPRndnS2lXQitRcG01cG5QTjNJVXZJTUZ0cFVHTWszdE15U0Raa2hUQmsxRlByUnB6MmY5d29hMGhTRjFTdXBQOWdtU0FjRGczRVJVMjVtRDlrbnBNZmk5b1RadzQvc0gyTHY2QkpwTlpmYTFveGszUDd1ZEh6Y3BQWlpydmplSDlXL3Y0OWpPWXFZc0drN1FwN1ByaStNYzNIQUtRemRKU0kxbXdTMFQyTC8rRkVlMkZySjM5UW55ZGhZejdvSnN4c3pKd3U0TXRSa1pJNUs1NjVlTHorcTVtd2tXRGxkcllxcXQ2VDV6cngyTHF4UGtnYW9TaXdnZVB5aThnbFFrbUtiSjZ0ZDJvd2NNMG9jbm9UbFVUcDFCZVN2WUpGOFo5QnNFL1FZeGlTNFczVDJOeElGeUNUMENLV1ZRd0VNSHB0YjNPNXZTRmdORWd3RU1vSXVvKzNRRndWT1czSHZDTmRjZzFNZ0RZckRZY3NRcFVlRVo3c0dLQ3FwZWV3VUFSMDR1L3J4alZMLzlGbnBWRmJHWEx1cmhsbmNDclRTcWlJZm8xVlZJbnhWMDFDS1VqQmpBZVlOUHdDOUx5OHJPVHF2cFBFRktQeFhWZjZiUjA3ZjhoVVdGTmw1OElZbkNBanRqeDNtNSsvNXliQjBvVDgyN29JSEdCb1VQMzR2bmowOE40dXJyYTFsd1VUM2hTbThHZzdCbVZRdzd0cm01N3p2bHhNUkU3bHVtS1huK21SUlVEUzY0c0o3aEk2Mmc0QTAzbjVzYXlNMm9xYlpzMk9sbENDWk85akozZmozWFJDaVowTlBZdnRXeWs2UEhER1Ftbnk4SThFbmtMeFg5V0wrd0llRWdqNzJGUExXOHQ1dlJKU2lLNElYYlR3L2t0UzZJcXoyUTRPNys5Zi9qVXdkcmpxa3QxOHlJTTFreUprZ1RjYjlGMFNBMXh0cTNzMGdqYUFUSWlMZElFTHVLVkFJNmJEaWg0Z2txM0RhNlBhRzZ1S25NeVV2YjdManRrcDh2OHJIeWlNYUdFK0dYRnRkUDFObHlTbTFSUGJoL3JxL0RaL3phQ3k3cS9aMTN1RjMrZFBoNVZsdkV1MHhldlN1OGVzd0F6Z0ZNK1J1cUF2L283V1owRnNGUC80Nis5cDFldS8vZW9Jdi9xa3ZudTlFbCtFMG9OMjA0TUVsUXV1OEUvSy80L0U0ZHAwdjR1eWVGSXNQT0JmWTZKdEsrbjVnSTF2aGpLREh0Zk9EMWNyWExtaHZZaEltYm5xbnhxallwQmRSM1FzMWhxcTJSVmI1WS9xVnVDSS9IRnBDaFdRSCtSbE5oWFNBR1Jack1jRVFtS1UxMWVIalhjVGppL3M5OXNYenFpK04yZDBVSThVSWllTmVid0o2Z201OUVGMkpUSUdqQ1VkMUppaElnU2UwYlR0dXZDUDdrUEp6ZmIyeElKSlFjcmFUd1FIdnlTbC9BZ2Z6ZFZEZFVNbWJJUkdRVGdYRFdxQXNCd2E3am0zbG4vVCs0WmNHM09pd2IwSXlEQlh2WWRQQkxycDE5Ty9IUm5VdEdtRFZxUVF2UjRIUVNRYXc3bnBtakxtRDlnUytBOWtTRXNHM0kzOFBxdlNzUVF1SHlhZGVqS0FwU1NocjlEZWlHenFqTThSUlZubUp5eml4R1pvenRzRFJCZWxJV044My9KdVcxcGV6SzIweFpiVEc1RWNnRWtTQ2x4T052d0tiWnp4bGg0M1FFZEl2RWFkUE9FVVA5S3dBSjVSSnV1dlQrNlgzTEtSRUJFc21uaFYveTNvbGxuU3FiQUZiSmdlYXlBMkhoRnZpWG5GMDI3dGxBUFd6Z1hDRUpqbzVBVHZCSmJCc01zQXVDODg1Zk82VUxwQ3J4TDFRanZtblgzM1dVOEJ4R0FCeHJUUnhyMjg5ZjlHSGd2L0xjaFdCYXlqeDBvY1NBNS82dXRjZk1VdkJudGYrdVJKVkV6VGRSU2tFdHM5NmNNQVMydmRiUDVpRFFaeWo0aG5XTlRDSGRnc0JWZlRGc0pjdDF4YnhweTdVcitvVU5PUjM1TllmSXE5clQyODFvZ21UczNLRndac0VpQUxaOUVwcmhuek01amNyQ091YmZOSjY0bE1qK0FNMm1zdUNXaVV4YTJJaVVramYrZXcxNndFQW9NSFplRmpPdkhJMW1WN2t3SzU3Qk9ZbHMvdkFnbmpvL1d6NDZoTU9sTVhwMjF0azhaRmdFL05hYXdkNkdhREJzd21DcWkrc1pQU2VMay90S3ozaU5pZ0pMNlRZeHJXdEVnNE1iOGluSnEwYTFLY3k3Y1J5YlBqd1k4VmpUTk5tNytrVEl1MDhmbnNUQ095ZmpqQnFZYS9RUXlvVWliN3BsNG8vNnBVMXBpNzVvc1Fjd2dENkwrdlhyYUZoajlmdW9lZk54NU9TR1BVNGFCdjdqZVRRMmxWZXdEMmsvS0FVcnlxbDg0WG5NaGdhaVpzOGgvcXFyYVZpL2pwcVBQNkorMVJjbzdyT0lNblFUaXRzYW1NMkdCank3ZHVJYU54Nmh0Wm9Kbzc2TzJtVldQRXFKaWtaTEdTQWE5Q0pNb2ZBekd1cWZYclprU1QrUTFURXBxL29OTlhXdkl1bTliQzk1Mm9weHc3b29Ybjg1QWNOUW1EMnZnWnR2cTBMcnhNaTQrSW82VkZYeXdidnh2UDE2QWtVRk5tNy9SbFhJTWJ0MnVIanY3WGdxeW0zRUorZ1VGZG9ZMVNaZ0YyeDZEYzIrdTdwYUZZUmsxdzQzTzdhNUdad1c0SUtMR3BnNXV3SEhPVXc4T1hMWWNueGxEQW45dXlnSzNIcEh6NUljcEpSNHZVMFAzR1lOZk9Td25jSUNhNUk2WlhyWGE0U0Z2MWVQWE9ZckRHbUMrVE9ub2o4OUxKZCtZRU5PZ3hsRW5scUdQUEJjYjdma3JDR2w1SEM1d29ZVEdtdnpOSVlsbXZ4OGNmZi9KSWx1eWN3c2cxbEREV1lPTlVpSnRqckQ1cE9XbzY0dElYOVNoc0hIKzIzc0xsS1lOc1JrVHJaQlhxVkNqVmZ3MFg0YnFpSlpORG8wY0tZYmtzOE9XOWZLU1RMNCtTSWZHZkd3OGtoazQ3bit1TXFCMGxaSDRaZkhOS1pubWNTN3duZlVtNmZvK0NJTUZmVisrSGkvRGQwVUNDR2IrcnJBcmtxdUhCY2tVb2xDbDIzQUtKd3pOQmNXdEg0SmdQaTdjdFBHSjRUb3BFZThONkVIME5lOFRmRE5wM3F0Q2Z0MU41ODN4bUVDeVVxUXc3b0xFOEV3N2R3UTczUUpSWWFOcktiZy9FZmVlSW9NTzhNMEg0dWN0WVRMQTNRcmtoL0dGUE9UMmlFc2JVeG1uT1lseCtibkcxR1ZmQ1BxN0VvbnRVVlFpcGF5QmRFZGxDRlk0R3lnM0t6Z1JVOEtqOVFNNFRzeFpjeHpOUEEzVHdvZXFYS2hvNjdiSkkwalFRZFBOMWoxV1oybmxVbVF3UFpBRkx1RGJuN2ZNSmdmeEJSenlIQVRSR0hzT2ZwNy9kOUFTOFZqa0FRUTh1L3VWMDQ5SnVnSE5xUURsQjJ2NXNpbUFneTlleVZRemlVQ2VvRFZleXlpNXZRUjg5aHllRzNMdmtWVHI4RVg5RElpZlF4Q0NBNFg3bVBya1hYTUdER2ZFUmxqdzE3dldORkJTbXVLV0x2L002NmFlWE9uMnJBenJ6VnA2NHZkSDNQZG5LK0g3TTlJem03NU9TN3F6TW9wSzNkOWhFVGkxSnlzM1BVUkRiNDY2ankxR0tiTzVKeFpMSjU2TFFDL2YrL2ZlWC9USzUxcUk4REU3T25jZnRGOUVmZWZTWkhBMUFNODhlYlBPbjIvWnZ6MjNjY0o2T0huZzMvODREL2FiZnZuYS84Vlg4QmFSemx0cm5iN0J3QkFwWkR5MGNVUHpPd1h6bnlKNU12aTlmeDUzL040alo0ZFk1cUQvUjNCOVhyNGNkUi9pWUkrSmpSb3JOUkIxQi9Qam5nb3BVUTdJTEd2TjFCOEF1bVNCS2RJT0wzRVFkczJ2aEJFYVR4emNOM3hoU1hGSHdsNkx2am5La2kzZ2t4U29MSGpkMk82Z2M1d0lBSXlwR3pFT1VQQWFtODRSUU1BMnlZRCs1YWVHVklETXdUQldhMFBiOXRuWXR0MTJueEprUVNucWhqcFlLWUpxREdKK2tmM3hrTHYxUXJtMExOVGZPZ3BTR1Nsa1BMUkxkZjFUNUpCUWUxUmRoV3ZRZTlFQ1paemllYmNSczF1ZlVlVlJYVlVGa1ptOEdTTVNDWXF2ajFoYjFCV1BGYytPS3ZkOXFIalVybm55U3ZhYlc4bUk0eWJQNVQ2S2kvVExodlJqcUF3YW1ZbXd5YWtzbXRWSGpXbERlZUVaQUFRYkhKMnRGVkxzRGswWmwwOXBsUG5CM3c2NWZrVzhYdndzSzZwVFR1akxkL3JyS3RIZDBqUXFDcXVaKzJiZXlrNzJacDg1b3EyYy9tOTAxSFV2dEVuK3owRWxSSWV2ZlVyUURLQUFhTEJBQWJRYWRTdldVM3RKOHNSZ0dQNENPSVdYOWF5cjNIbkRtcmVmQ1BzZVVwVUZLNkpFME8yK2ZQeXFIemxKYVRYaTN2R1RPS3V2QXFBNkxuelVLS2k4TzdaZzN2NkRCbzNyQWZBczNVTHZpT0hJclpOQm50bWtxQ2xwcUltSldGVVZsTDl4dXRVdi9GNnhHT2o1OC92VkhiREFIb2VFblFoeFgvOWJjYjAzL1oyV3pvSG5ZcnFaNm11L1h1djNOM25GUmltd09rMHlUdG1yYnpzVFRYd0prejBzSGxqRkhQbU5UQnpkdGNDM0pjc3JtZG9kb0FQM28zanF1dXNpWmNlaEMyYm8xajFlUXpGUlhac05wUExsdFJ5NldXMUxXUUIwNVFVNWpzNGNzaWFLQ2MwMVZhUFR6QzU1NEZLS2l0cVdQVjVEQnZYUi9QR0s0bDg5SDRjQ3k1cTRJSUw2NGlKN1ZsLzYvRmpkajc5SkJhQThSTjdKc0RmRnFZSndhQkExeUhnVjFpM0pwcUFYd1VrTVRIV2MwdHBFVFlBc29mNUdmbi8yYnZ2K0RqcU8zLzhyOC9NTm5WTHRteTV5TDBiTjdCTk5iRXBvWWR1Q09SeUIrU08wQTVDU1BuQzVVSitsK1FPMGk0NVNDQkFhQW5OcE5DYnNlbkd2ZmN1eVZhMXVyYk56T2Y5KzJObFc2dTZraVd0eG5vOWpSOUdzN083YjdYUHpzN25OZS9QcE9PYjg5WWEyTG81QmRHb0FhVUUvb0NyejFIM0ZGc3A5ZCtUeCs1MnlSalN6SkdRd2JwZkpidVNMZ3RGZ1hVSFRhdzhZR0psZ1luS1lPeU4ydWdjQjZlTlByNlRkTGVkMmZxU0JFY203djFOSnVKbkQzZHdvRktoOFQwKy91Mk0ySDBMcXhRMkhqSXhmNnpkSWd6Z01SVnVPTm5DZTlzOStNWFh3a2hySndnVmpBSlBMUGZoblcxZUtDWDQrc2xSYkNzMXNhckFnMXRlTkhEREtSWXVtMllmN2Jad3hMV3pXait1K1hLL2dkOTk0b2RwQUhmT2orRDF6UjQ0R3JoMG1vVS9MdmZqazkwZTNIVjJGS2VONWxYRnZhcEp5RUNnbmpPZDZqdmNGREtJL3VsSFNYbjZpTVMrYm0rRnN4RlFHZzlrSHNRVVh3Ui9iSnprbnVJNXZ0ZmxhbTJpMlBhZ1dQdHgwUEhpb09ORGtlMURzZmJDRVlWLzVPNUNtZVBCeTZHQkFJQnZwWmJCYU9mWWZvSTNnaHRTRCtQNVlDNStXWmVIWDJjWHRKaUlQMTQxamQwTVRHaWtHdTAvOXRXcFZVZzNOUDVZbjR0ZjFBM0R5OEVJQ2h3LzB1RGdHMmtWWFhyK1F0dUgvNm9kRGdzRzdrNHZ4a1J2L01TT0FjRzk2WWZ3M1pwUitEU2FpUkhCQ1BZN3NlTzVPYjc2TGowbkFYRWhBNUhuVXAyQ085d2VNaWcvVUkxdG4reUhGZW1lMTZPdVRGUzNaK1dPVDFBWHFzV1lJUk13TkNjLzdqWkRHYmo4dEs4Zi9Yak5yczlSVkxFZlk0Wk1iRE5vY05ya0JkaGFzQjdiQ2pmaTlNa0xNVEN6L1FzU3ltdEtzYTFnQTdMVEJ5SnFSN0h6NEJic0s5bUpNWGtUQVFDMlkrUEQ5VzhlM1gvWmhyZXg2T3liMjMzTVlRUHpVVmkrRHltK1ZHalJ5TW5JeGZDQm94RHdwV0RjME1rdDloK1lNUmp0bmM2SVdHSFVoZHFlK0JpVU5RUWp3Mk5SSDY1RGVxQmw2K0Q2Y0IwcTY4cVJrWktGN1BTQnJUNUcyQXFockxxNDFkdW1qcHdGMjRrL0h0cGJzaFBCU0QybTVNK0FhY1FmUEJtR2lWQTAxb0VsMEVzZEZOeEdSQjdkcHd6WGRFcjVyR1FGSGxyL085UmFkZDMrMkJKUWNJYTBQc3dhbGJFcjVQVkFRRnFaTlpCV2NpemFKN0NudFQ3eDVOa2hNRG80cERFS05Id3JOTXhTUUpTQ05WMGhlcW9CQk5vLzV5ZytCVzIxL1hLaGJFQnBCVEVGMGs0d1FEd0drR1hBbnRWK25VZEVMamFoOHpvK0grclowbjdBb2JzWWpXLy9wSU1MakhVR0lFMnVhVk9IQllhdDRPUUNqVGxQS0Fjd0tnRHhDblRPc2M5UkJRR2psUjlGblFFNHVZQXpWRUVQVmdnczBSQVBZSjNXNU9mQmpDMUowV3J0WlFJbHFzM2JPOU9sb2NlSlBCb3ByWEROR05MVW9kbzlXRjMwQWFMZEhGcnFpbkJEN0p4ZklEWDJBMXV3cGF4RnQ0S21MdmpXbkZhREJrZTg4Y2lYS04zZitZdWs5cTV2L2ZVWEFLYk5INDN6LzZYbmxyV09obVBuZkpvdW5kQVpCVnZMSURxMnBFUktSdWV1VEJzelBRL1R6aG9WNnliUml2cnFFTmErdHd1NzFoeUM2Tmo0Nmd0NEVBM2JVSVppeUtBYmlkYVAxdGdacmh4VFdzT2dBVkVDb2tXRnFIbi9QU2dBdmxHamtYUERqWEZMSnZpR0RXLzFmcDVodzVGejVaVXdtM1FuQ0c3ZWhLcVhYNEtJSVBQYzg1QzU4Snk0KzZUT25JWFVtZkZIdC9iaEN1QncxMDZZZFliaDhXRGdOLzhGZFI4dVFmUmdFWFJEUS94bHdhWUpjMEEyMGs0NUJXbnpXcVlHcVZkWUN1cUZpQWUvUzNZaGlYRlFVL2RHMGtJR0FMQmxjd0RQUGhWL3NtdEU0OVg3NlJtQ3U3L2IvbHBVN1JrL01ZTHZmRDkyLzYyYkEvakxzd05SVjJmQzlBak9PS3NPRjF4Y2krd2NCMHMvU01jLy90b3laWm83T0lvUitmR1RnZ01IT2JqNnVtcGNlR2t0bGkzSndDZkxNdkR1VzFuNDhQME0zSHBuZWFjbTR2Lys2Z0I4dkRRRGhpSHcrUVFwcVlLTVRCdUJnS0N1MWp6YVJXRG9zQ2ptbnRyOVFZTmYvYzhRRkJhMFBPaWRNREVDWCtPYjRQMzcvTmkvTndEREVGeHhUZWVYYWJBczRIdDNqNERXTFE5MlI0Mk90cnNNUmo5bFFja0xLdUNXTWFRNUFVbytoMngrSEpEdWFkZmQyejdhWmVLWHkveXdkZXlreWVUQkRxNmVFY0daWXgza2RYT1lxS255K3RqelpUWUozOHdmNTJEK3VKYVRJRzl0amYzaVhEaWw5YS94RlROc2ZIV3lqZFEyVG1ZNUduaC91d2ZQcnZLaE9xU1FsK0hnbmdWUnpCcXVvYldGVjlaNzhNSWFINTVZN3NmaTlUNWNPczNDQlpQdG85MFhtdHRUWWVEcEZWNnNMdlJnV3A2RGU3NFNSbjYyNFBYTnNiY3lsNTNrWU1xUUVINjF6SThIM3cxZytsQUgzNWdUeGN6aGZlOHEwaE9YaUJLOEdkU2grek1XYlcwOTdkS1hpTUJadXhUUmx4NEduT1JjMWJQZmpyMCtwc0xHZjJZZXdtUnZHTldPZ1k4aXNRbXIrZjZ1VDF5L0hNekJpOEZCcmQ2V0NodWp2RkZvRWZ5MkxnOUJNWEdPdnhyVGZQRW5IblhqNUcvVDA3dFhwbFRoaTBnNjlqZ3BlS0krRjNkbGRQMFlxalVWT3ZZN25hMFNHOTh2Q05RZ0tncFBOUXhHZ2RQNDlUUWNMQWxuNGhSZkVPTTlvWGJERTgwSkJPTTlZVXoxaHJFdzBQckV6Z0JUNHdjWnhYaTJZUkRHZXlKNEtUUUlnMVFVWnh6SDk0c1FTNTVDM3RUYXVsOHRSdDhmUTlwUlZ4SEV6dVdGM1JZeUFOQWlESkNva3FxRGtGYVdSVXoxcDBGQlljR01sbGY4eGQyL3NnaUZGZnZoOC9neGUxemI3LzhIWnVaaTBvaVRzTDFvRTc3WXRoU1huWHBkdTQvN3llYjNJQkRNbi9aVk9OckdXNnNXWThuNk4zRFQrWGZEWTNxd1lzZkhxS3dyeDVnaEU5QVFyc2Yrc3QzWWZXZ2J4ZzlyKzBxLzVoMFJPdkxQNTkwQmo5bjJHNFd0QlJ2dzVzcVgyN3o5dE1rTGNMaTJIR1hWeGJqNnpHKzJDQk84dS9wdnFLd3J4eGxURm1MbTJIbXRQc2JlNGgxdGRrUTQwb0docVJjL2ZnTEI4bnFjTytzeXBQcGJYb1ZZVVJ0cnRaeVpPcUROdXZzakFhS0FQSGYrclhNZlZLcWJFM0k5WkVmTmJqeXk1Y2tlQ1JrQXNUYjQ0VmJhNEFOQTRHVWJaamtRT2RlRUhwemdhMmlnN1dVT3pDSWJhT05VZzFrZzhLNTBZSmJFUG5hR0FwR3pEVWh1WWhOWjRSdmJuOWJ3dmV2QXUxc1FQZHRzTXdqUjIzeWZPaTA2QUhSVjZBb0Rlb1NCSS8wSnBZT01rVFhUZ0QzcjJOY2hzTmdHU29Id3BTYVExdmk5cnRGSWUxNUREeklRdnZyWTk5U3p2bzFsSVdhWnh3SWF0Z0JMV25uaURJWHd0YTEvcjFJZnR3RUxDRjlwQXA2K0V5b1FDRlRqVWJBQVVTWHkzUExMMzNzUWJnaFROMU1WS3NQNlE1OGtQV1JnUngwc2YzMGJNbkppYVNWL1d2eHI4SnlMSm1Ed3FHTWRqSGF2T1lpZHF3NTIrTGo1VTNLUk9hampydENIZGgxR1EwMFlvNmNQZ2RmZi90aVJtNTkxOVArWHY3WU5XejdkMytIakorTGliOC9Ec1BFRGp3WU5mRzIxWSt6QXJ0V3hyOHZZMmNNNjJETm03UWU3MFZBZHdrbnpSeU03THdPblg5RjZjTFIwWHhYZWVud0Z0QjM3TWM4Wm1vR1o1NHlGTCtEQmUwK3Q2ZkI1UHYvYkZsaGhHMU5PSDRraFl6cnVSdFdmTk9uZmhsZ1hTRHgzM2N6dnV1YTRKQkVNR2hBbHdEY2lId092dXg2aHpadVJmZlUxVU0xbXJyeURCeVB2aC9kREhBZHdISWdJekpTVVZwYy9DRXlZQ04vb01VZy82eXlrVEdxWnJHOU41Z1VYSVdQKy9EWnZ0OHZMVWZyYjdtbjU2aDA0RURtTDJqOHhRTDBucmh0eDdPUFBETVAvb3hmblRPLzU1RWszQ0VVMm9ienl0M0IwNXllUXU4dVFQQnNlajBEcjJHVDdsR2tSTERpbis5K3dUNXdVeHRCaFVad3kzTVk1NTlkZ1FQYXhOMkhEUmxnQUJENi9odDh2eU1yU0dKRWZ4WVdYMXJRNUVaNldwbkhwNVRWWWVGNHRscnlYaGZKU0R5Wk1ES08xbHNadHlSOFpoZFlLV3NlNkNnU0R3T0dLMkV1L1lXamtEbzVpMnZRd0xyaW90a2NtNVBOSFJsRlU2SU0wWHJXWmx1NWczUGd3cmw1MDdPZGh6Tmdvcmw1VUNjczJNSFpjNTdzWmVMM0E0Q0UyU29xUHpYaWFIc0dvVVZGY2QyUDN0WE4yci9qRFdZaDg1aFhuUitPSDdYSEZHQkpQZ09vZDBPdC9BMFNUTjZZY3J3bTVEb1puYVN5Y1lHUEJlQnQ1bWZHM1gvVlVDb0pXMnlmQzN0N3F4ZHRiVy8rRmZlSzZJUEt6Vzc1UE9WU2o4TTcyV0ZlQjZpQnc0V050dDhocjZvRzM0czlXL2U2cUVDWU9qbzF0YllVTU5oNHk4Y3hLTDBycVRBUzhnbS9NaWVLYW1WRUV2TEdmUThNQXJqL1p4b0x4RHA1ZDVjVkh1ejM0ODJvZi9yTEdpNXZtV1ZnME96YnBxN1ZnWllHSnQ3ZDZzYkxBeEtBMHdRL09EV1BoaE5ZbmJzYm5DaDY5Sm93M3QzcnczQ29mZnZCR0NzWU4wamgvb29VRkU1dzJsMm1nN2lBQ1lLM3lHbmRsWEw2dWJ5NUczcFFJOVA3TmlEN3puMEJkWmNmNzk0RDEwUlRzZHdKSWdZTWZaeDNDcE1ZcjU1OXVHSXlnbUpqbUNXS3N0K3NkZnFaNWdoaWdiT1NiRVl6d1JESENqUDNOTjZQSU1XTy9RMzhQWm1PTG5ZcHNaZUhtdEFwVWFSTStDRktVUnBVMnNjNktqUk9aVFpZZ01CUndWMFlwSHE4ZmpFc0QzVDhPYjdaaTc1M0dlRHIrM0l0dEQvNGV5c0VIa2RpSndCRm1CQ0V4VUs1OWVEazBDQytIZ0FBYzVIdWlHR2xHTU1LTVlxRHBJRXZaeURJY1pCa09QSkJqZjVWZ3BNZkNmMllkZ2lVS05kcEF1dEtvMVNZTzJyRXgxOXQ0Ym5taU40d0hNNHZ3UUcwK0JBcGZTNjJHMlhmT2pidVBpRUJoTFFSM1pTd3U2ZnRqU0R2QzlWSHMvTElRb2RydVhaWHFuODY1clV2M2E2djkvcFNSTTJFNUZuS3o4dHE5Ly9MdEh3RUFabzA3RlFGZisrMzRUNSt5RU51TE5tRjc0VWFjTWZVY0RNeG92YXZCL3RMZDJGTzhIVU1HRE1la0VTZEJLWVVOKzFhaHFHSS9WdXo0R09PSFRzR1gyeitDeitQSEJhZGNpWXFhVXJ6NitiTll0dkh0b3gwUE9zdDJiRVNzTU5JQ25Wdkh1Q05qOGlaaVM4RTZ2UFR4azdqdTdKdVIwL2c1UjZ3d3RoZHRnb0pxTnh3eGR1Z2tmUCthbjdkNSs2YjlhN0J4M3lxY05lMThqQnA4Yk5sT0VjSEtuWitpb0d3dnJqajlSbmhNRDJ6SFJrblZRV1NtRGtCR2FsYWJqOW5mQ0JDRmx1ZXFTOVB1Y012Si9OSlFPUjdkOGhTS0dnNGx1NVFlNWRtcDRkMGUrNVk0dVlBMTE0QXp0bStFQVhxU21MRU9FTjNpU0JlQ3h2bGo2YUFEQkNXdWVjaWdPbHB3aHh0REJrR3JEaHVLUDBGOWtzK2YxRmVGc095RkRUaGNWSXR4SjhjbXg5TUh4QjlYWk9kbFlOajRZNkc5MG4ySmRTbVlkVzdyeTFvMzk5NVRxOUZRRThhOFN5Y2pjMkRpeTFXYkhnUGVRQ0pycFhUTWFIekRFR21JbmZNSWRDRm9VRmxjaDRNN0s2QU1ZUHpKaVFVTkdxcEQyTEdpQ0dsWkFXVG50ZXpDZE1UZzBRTXdhbXFzdmNpVTAvTXhiRUlzdUY2NFBiSEQ4L3FxRUFxM2xTT1E3bVBRb0ptbUlRTUJuak04ZGE0NUxra1Vnd1pFYlJqNi8rTGJFNmFjTkIwcEowMXZjMzh6UGJFM3JZYmZqOXhidnBYUXZobGZXWUNNcnl6b2NEOVBiaTZHLzdUdE42Z0FNUEFiLzVUUWMxTGZFaDh5a0YxcVNPN0ZUNDhaay94ZVZ3bUlXdnRSY09pZklaTGM1ZDlINUZ2NDlTT0ZYYjcvN3g0clNHZy9qeGU0OHp1dEgzeE5taHpHYi85UTBLWGxSdExTQkpkZmRlUk5RZWZ1ZjlLTUVIN3dINGZnOVFGZWo0YkhJL0I0QVcvanYxMXgvb1YxT1AvQ3hJSWExMytqQ3RkL28rTTNCMTg1Si9HckFCZWVWNGV6RjliQmFISU80a2hYQ3RNVUtFUGc5UW9NZzIreVk1b2N6Z3AycFpnN0x4NHpCcTRZUTFvb1d3Tzk5dWRBMklVWmlTYUdEd0FldjY3dGI4RzhVUTRpWFZ6UE9jVWJlNTlpMllJci9wUUdSOGYvSHB3MzBjTG9ITUY1RTd0MkJYZG1vT082eGczU3lFNEZ6aHhyNFpxWlVXU25BcTJOWFhtWmdoK2NHOFVOSjF0NGJiTVh1OG9OWERyTndxWkRCcGJzOUdEbEFSTlZJUVA1QXh6Yzg1VUl6cDFndzl2QlZTNkdBWHp0SkJ2blRiVHg3allQL3JISmk4ZSs4T094THdSakIycGNNOVBHT1JQZDJRbWpMeFBCVWxPRmIxR1hyM1BGR1hHOTVRdEUvdmg5U0hYM1hvM2ZHVE84UVp6cHE4VWxLZFZIUXdhdk5tVGo0MmdtRE5HNE9mMzQ1bHBQOG9YeHpNQzk3ZTR6MzErUExWWXFMZ2hVSTkzUWVMUnVNRDZJeEY4Rm02bHNqRzgyNlQvYUU4Vi9EeWc2cnZwYXM5MEs0Sy9CMkFtcGViNkdWdmRwMEFaV1dXbjRMSnlCTlZZYUJBb1p5c0ZWS1pXNExLVUtCb0NOVmdwV1I5T3h5VXJGQWR1SFhYWUtkdGtkcjFkK1Uyb1pMaytOSFcrVmFpL3VyQm9kZC9zSUl4SzNuTU9iNFFIWWFhZGdraWVFUzNvZ2ROR2ZDTERVVk5ZdEtTOFd1MklNYWNGMXRPUUFBQ0FBU1VSQlZFczBaR1BUa2oyb0tXdjk1N2N2U2ZHbDR0UkpaN2U3VDNsTktYWWQyZ3FQNGNIY0NXZDErSmk1V1hrWW16Y0plMHQyWVBtMlpiaDAzcUlXK3pqYXdaSjFyd01BRnN5NDhPaDdvM05uWG9yMzE3Mkd2T3dSZUd2VkszQzBnM05tWG9MTTFBSElUQjJBa1lQSG9hQnNEOWJ0K1JJVGgwL3JzQllSUVZsTk1mYVg3c2FCc2owb0t0K0hjMmRkMm1abmdhNmFPbkltYW9OVitHVHorM2p1dzkvandqbFhZZktJNlZpMjhSMUU3UWltNXM5RVdpdkxLaVNpdUxJUTc2OTlEUURnOVRSUGR3cjJsdXhFUWRrZXZMUDZWVnc2N3pvY3FpeUVvMjJNR05oNksrUitTaFR3cG1XRjcxLzA0RHhYZEVxcGpGVGhSNnYvRzF1cXRpZTdsRTR4YW9HMFJ6cDNqSzIwZ2pNSXNPYTFEQmg0UDNXZ0xNQTYyWUFNYU9mNDN4YjRQdEdJempjQXJ6dmUvMXRubUxETzZKNUpTd0NBRTFzaUFnREFWVk82bFVBRUdtK0dMSFgvVmpkMGJHc21iQWV4L01DYk9Cd3NTVm9Od2JyWSs0algvMjg1b2lFYlkyYm00ZER1Q2loRHhYVU42QzR2L1d3WndnMFcvdVhuWCsyMng1eDN5U1RNdTJSU3R6MmVZMnZZVml6STdlOUMwR0R0KzdGbEppYWNNaHhwV1luOTBvY2JndzJwSGV5dmxNSzUzNXpkNlpxT0NOWEh2dCtwbVoxYnpxRWZFUkgxWmxDSDc3OTU1b091RzFNNndxQUJFVkVmSjdGTGt0Y3JBemMvNDRxUWdTQWMzWWJpc3Z1VEhqTG9LN29TTU9nT2dZQmcrSWdUYTFMTk1CQVhNZ0NBdFBUbWs1L3VPTW5RZTBRZ1dPOHg1V2JYaGd4cWRrRnYvQjBRTEUxMkpUM3VoK2NkLy9zTnIwZmhrcWtXeXVvVUhGRUllSUZwUXh4Y2RwSU4wd0R1TzZmNzM5UDgrTUlJanZUdC9NMlZpZitZNVdjTDdweC9ySjZNUUt3cndtbWpIU3ljRU1IMG9VN2pHSnI0NzNXcUQ3aHFwbzBycHR0WWU5REFwM3M4MkZ4c1l2cXc3bXRqVFRFSzJHQkEzNnV1WG5jZzJiVWtRaC9ZaXNpZi93dFMwWEVienA1a0tJWHZaUjQ3NmZkQktCTi9Ec1d1aFAybnRBcU1hK09LL3R2U3kzQmJldmNFSkFhWk52NGo2OWk4N3NtK0lIYlpBWWpFT2hjTU15MWNrMXFKTktON2xpQjV1bjRRM2dobnc0VEFyd1JwU21PQVlTTkZhVlJyRS91ZDJJbXZVV1lFQy96eDY2SnZzd0o0b240dzlqditvMHM2akRMRE9NOWZnL05UYWhGb2NqSElMRjhJczN5eGRjcERXdUdBNDBlaDdVT0o5cUxDOGFKS1BLalJKdXEwZ1pBWWlNQkFsckp4VVVyTjBjZklNNktZN0FuQkZzQ0FZSmpIeGpVcDhWMlNMZ3pVWUt1ZGluOUxLMk0zZytNaDJBQ2w3MDE1b2RnVlkwaGI3SWlEYlovdWQwWElJRkdmYkg0UEFEQjczR2tKZHdLWU0rRk03QzNaZ1cyRkczSFd0UE13SUMxKzZiaFZPejlGWlgwRnB1VFBqTHRDZjBqMk1QelRPYmZoZzNXdm82SzJET09HVHNic2NhY2R2WDNCU1JmZ3VhVy94eGZibHNYZDd3Z3RHbVZWaDFCUXZnOUZGZnRSZFBnQXd0Rmp2ZHBUZktrWTBHeHBnKzV5MnVRRkNQaFNzV1RkNjNqOXl4ZnhSZWFIcUtndGc5OGJ3Tm5UTCtqU1l4NnVMY09ybnowTFI5dTRlTTQxR05aczZReWxERncyN3pvODkrRWoyRmE0RVRrWnVTaXZpYjJtakd1bmcwSS9Jd0paQzQvbnJvdHZQYnZQZDBvUkNPcXRCank4NFJIWGhReUEyQlg2YlMxTjROa2hNRnBaT3NFZXF4QzV1UFVKZDZOVzROa0gyS09remFDQnFoYjQzM1ZnVmdEUlV3VEk2cDh2eGlvWU93WVNRd0JmLy93YTlBU0JDRVRXR29hK2E5MmlEL3I4R05KYzFBbGpUZEdTcElZTXlndXFFUW5HSnJpdGlJTzVsMHpDcUdtRDhlckRuMkxJNk93V3l4ZDg4UFRhWHFucmxmLyt1TjNiNTEwNkNUTVdqTzJ4NXo4eUdhOE1CVitnYzBHRG9oM2wyTCtwRk1wUW1IbE9ZcDBjbWo1blJuYkg0ZXZqVVZzZUcrdzcwekdpSHhHQnJKV0FmZGZOays5MzNaaVNDQVlOaUlqNk9DVlM1aWk1Yjl6Y2VSdVRYVXNpSE9jd3lnNC9oRWgwUjdKTElTSUFBcFFaVVBkTkdMM1RGV05JQytIRDBKc2VCV3IzSkxzU1Y3bjlyT1NzTzMrOFJ1ZG9QSDFEcU1tV3RrK1kvZjdhOWdNTmhnSE15ZGVZazMvQ2hjV1RwTVZTTEFjY3JiL25YYlRDRldPTFZKY2orc0xQSVFWOTd3VCt3a0F0OWp0K2VKWGd5dFRrWEIxL3VyOGVwL3NUN3pEVVdXTTlFV2dvYUNoWUF0U0xpVklkTzdsbWlNWXdNNEk1dmdaY2sxb0piN081aW9tZU1OS1VneW1lRUdiNWdwam5xOE1vVDhkalhJb2htR3lFTWRuYi9saWhHOE1WUjNnVThEOEQydStHbFdJSUhzaHMvd0w4UjNOY1BYZmUvVnFzQ1ljU1VmSzk5QmVMWERHR3RFWGJHbnZYSGtKRlFVM0hPN3RFVWNVQjdDbmVEcS9wdzd3T09oODBOWHJJZU9SbTVhRzhwZ1FyZDN5S3I1NThlZHp0ZGFGYStEeCtMSng1Y2F2M0g1czNFU1ZWQjNIeG5Ldmp0dWZsak1CSm8wNUdWbG8yVEtQbGFjelNxb040ZnVrZmpuNnNvREEwSng5ajh5Wml6SkNKeU1zZURxTjVVcmtielJvN0Q3WmpZZW1HdDFCUkd3dUQrYjBCYk55M0dtT0hUa0xlZ000OXY0aGdhTTRJREI4MEdpZU5Qcm5WZmRJQzZiajg5QnZ4OGNaM2tKYzlBbDlzWFlxTWxDeE1TcURqUTM4Z0lrc3QyM1BMSmJlZTdJcE9LVkVuaW1kMnZvZ3Z5MVludTVTdUNTaFlaN1llR2pDTGJLQ1ZvSUcwc1F3YkFLakd0d0xTZkxVM0p6YXBiaDRTZURmYlVKYUNOVjRCcWYxM2dsM1ZOd1lOT0svWHZRUkx3NDU1eTdxcjMzUEZHTktVSXphMmxxNUFjZDMrcE5aUnZDZTJSSjNYYitMY2I4N0dpRW01K09UbDJDSGZxR21EVyt3L2RIeE9pK1VVQUNSODFYNmlSazhmMGlMazBGUjdTd3QwaDRicTJQdVN6bDcxSHcxWitQeXZXd0FBTXhhTVFWWnU4d0d5Y2JrUGFkbU52Nlk4Rm9UTkhOUzFnZUxJNGJ2b3RqdjkxMVVHRVEzSExuVExHdHk5UzFXZENFUmtxYVBsbGhzbi84QjFZMHFpR0RRZ0l1ckRSTVNCZ1VYUHp6djFrMlRYa2hnSFJhWDNJQlIyNlJ0a29oT09PRkRXb3NuajlybGtER2ttVWdXOS9sZEEyYXBrVjBKRVRZbVVDK1F1NzZJVkh5UzdsSVRVSGtiMDZSOUJiL29zMlpXMHlxT0FmejJPNVJMdXppakYzUmw5dStQTFBGODlmak5nUC94SzRJT0dCd0t2QW54SzRPMWdlVXBUQWY4MW9PZTZVSEMxcFNRUWxDdHg3a2g3cWNnZFkwaGJCTmk5NmlDS3RwYTFlL0xWVGJUVytIRDlHd0NBdVJQUGFyV2JRZFJxdkJxdmxURGduQWxuWW52aHhsWW52TStmL1RXY04vc3lwUGhhUDlFOWJ1aGtqQnM2dWRYYkxwNTdEUUNncHFIbHNteDUyU013S0hNd0JnOFkxaGd1bUlBVWYvTVQ4UEdlZVBmWDdYYWRzK3pFUW9wVjlZZXhjc2NuMkxndjl2NDNKeU1YbGgxQmJiQWFYMnhiaWkrMkxZWFg5R0ZRNW1BTXlocUNnUm1Ea1o2U2lUUi9HbElENlVqeHA4RTBUSmpLaEdHWU1BMFRnN0tHNEpxei9nVzJZeU1ZYVVEQUcwQXcwb0RLdXRqeVlhWVJtOUFkbHBPUGErZmZqQmMvZmdJQ3dkeUpaOEV3dXJFbHUwc0oxQVpERy9kZWN1Zkpya2g3YVdnOHR1MVovR1AvVzdDME80UENuYU1BQ05CT3d5UlZHd3UzU21iODc2aFIzaGcwS0FXMEQ0aDgxWUF6c2VkQ1JHNWdOaDRlT1lONE1OTjlaSU5XdUhmZDFXKzdZZ3hwU2lEWVZQd1pkaC9lQ0MzSjdlWTNiZjRvRk8rdHhDa1hUc0NnNFZtb0tXL0FyalVINFUvMVl2THB4enIxREJ5ZWlRbHpobVBhL0ZFWU5MejdsMU5vYnQ2bGs1TjZ4ZjJSQU1iQVlZa0hHa1FFSDcyMEVYV1ZJV1FPU3NYczg4YTMyTWZyajczKzc5MVFndXk4REpnZUE3YmxZT3RuQnhCcHNPQlA5U0s5aXgwTi9HbXhaRmlvUG9yZGF3OWh6SXc4bUo1alkyK3dOb3dWcjhmQy9JRjBId1lNYnY4WXJOOVJza0ViK3Q0YlozM1BkV05LWnpCb1FFVFVSd2xRSVNMM1BlZVNrSUdqcTFCVzhSQkRCa1I5aGxSQWNOOVV0NFlNN0NEMHVvZUJRKzRzbitqRWMvUUVacDJoY0t1NitzczNrbGxOd2tMMWlEeDVQNXpWN3lXN2tuNHR4UkNNTWRoZHBGOXJuTlJWUUozcE9MZjZGeGY5UGNrVkhSZlJndjNyaTFHd3FlZERQZysvZW4rUFA4Y1JBc0dNTVhPdytjQzZWcnNaVk5hVlkzZHg3R1J5ZXFEbFNmTHBvMC9COU5HbnRQbjRiWVVNRW1FN0ZyWVdyQWNRNnhod2hGSUtOMy8xbms0OVZ0Z0t0WHU3MW0zUGdrYXNNSFlYYjhmMndvM1lXN3dEQWtIQWw0cFRKNTJOT1JQT2hGSUtCV1Y3c2FkNE93NlU3VUZGYlNtS3E0cFFYRlhVWVYwTFoxeU11UlBQQWdEVUJLdncxSHUvaWJzOUp5TTM3bk5mdTNzNWlpc0xNU3duSHljM1dXNmkzMmpXYkFtQ0VvRjg3N3piNTdpaVU0b2pEcDdiOVRKZTJmdVAzbmxDVzVEMldHS1RqeW12dEwyZlBRNklYTlRHbEVKRUFBV0lCekJxQWFNNjlrM1NqUmZ2U2xyc0cyWVdDMVNESFAwWWlJMnJudDBDSTZpZ1V5V3VVNEZxRUhoaVM1UERHYW9RK2FvSnlVak81SHJLcTMxak9UYWpXTU83eGdHZzRJeUovMXA0MWpqd0w0OFB3UGsvMC9CLzFuSnNTM3U2NWVkakZndlNIbW01REtkdmxjQzNLclk5ZW9xQ2RiSVJDNDM0QWZQSWRicE44azZCRjJ5WWxSMS9MdTM5WEVibktsaW45a3lJU2lCeG9Ua1JLZE5hZjIvRlZlKzdZZ3hwU3FDeHJYUWxkbGFzUzNZcEFBRFRZK0tDVytZQUFLeW9qYVYvWGcvUndFbG5qNDViTW1EazFNRVlPYlZsaDRPbW9tRUx4WHRpeTVqNUFyR3hwMmhIQmZhc2k3ODRQTnhnd2JFZGZQeFN5MjlmNWFFNkFNREtON2UzMjlHZ3FmR25ETVB3Q1lNUzJqY1JwZnVyc0dGcHJGUG55R2xERXI3ZnlqZDNvR0JMR1R4ZUUrZjk4OG53K0ZyK1Bnd1puWTJxa25wc1hMWVhHNWZ0YlhIN2hEbkR1N3lzYjA1ZU9qSUhwYUsySW9pUFh0aUFqMTdZME9hK003NHlKbW5MQi9jTkxRNU1TaHhIdm5mRDdPKzVia3pwTEFZTmlJajZJQkhVQS9KUWVWWE9TOG11SlJGYUduQzQ2Z25VMXIrVjdGS0lDTEV4UkNBUCtVUmNNWWEwNElRaDI1OEJpcjlJZGlWRUZFZUNnUHdVVHEwN1h2QWpJVmgvL3o4NDY1WW11eElpQWdDUm9GYjZweWtvY3NjWTBnWVJvR1IzSlFvMmwvWEs4MldtRHVqUy9XcURuVitLeFRSTXpCNTNHbVkzVGxxWDE1VGk2UTkrMjJLL2dDOFZ3d2VONmxKZGlkcGJ2QU92ZnY1c3E3ZU55ajIrOVpQdnV1d0JlTXkyMTBiZVdyQUJiNjU4T1c1YlVjVUJmTGorRFpUVmxFQWtObG1YbTVXSDZhTlB3WXd4YytIekhPc0ZQM3JJZUl3ZUVydmlNR3BGVUY1VGdvcmFNdFEwVktJMldJMzZTRDJDNFhxRW95RkU3UWdzeDBLcVB3Mnp4NTE2OURFR3BPVmcrTUNSY0xRRHBReGtwdy9FNlpNWHh0VTBhK3c4RkZic3cvbXp2OWJ2dXhrSVVLNGdkMXp3N1htdTZKVGlpTVo3UmN1d2VPL3J2ZmFjQXNCSmZHNnJUWHBBMjVOSTNzMEMzL0ttazlrS09ndVE5TmpVaXpNWTBPbUFVUWVrdGpMQmZZUTlMYjVUZ2FRcFdITVVZQVBXNlVaUzJ4RTVtUkpyUjlVQkZZNkZKcnJLOTVrRHp3WUJqTmp6aWI5eGlRU2ZBb0lDc3dJQUZQUkF3SjVreEU5dEJRQW5wOHRQblJCSkJjd2lRZUNkK1BDQ0h0aWtrblFGYlIxZnh4L3g5ODczV2dTT0dQakJpaXZlZDhVWTBwUkFjS0JxZTU4SkdUUzMrcDFkT0h5d0ZrUEdaR1BHZ2pFZDdyL3l6ZTNZK05HK0Z0czlYaE81K2JHdUI5V2xkZGkxdXZXT1oyMXRCNEQ5blFpSURocVIxYW1nd1pldmI4T1d6dzVBR2JGYS9TbGVwR1Q0NGZWN0VLcVBIQTA3Wk9lbFk4SXB3eEo2ekwzcmk3SHA0MzJBQXM2K2ZqcHlocmJlQ1dIdXhaTWdXbkJ3MTJGRVExWXNSS01VL0NsZWpKdzJCSE11bXBqdzU5R2M2VEZ4d2JmbVlPMTd1MUJlV0lOd2ZSU0NZNy9YaG1rZ1BUc0ZrK2FOd0pUVFIzYjVlVTQ0Z25JRHhoM1h6ZjZPNjhhVXJtRFFnSWlvTDJpMlpxbUNQUGZNcVhOL0JkVkJMOWsrb3FidU5WVFcvQ25aWlJEMVl5M1dUbjl1NnZoZHYxSUtyaGhENG1uSTltY2hlLzRLU011cktJZ29TVVEwUkg1bWhJS1BxbTl1N2Z1WHBvdUc5WTlIWUgzd0hPRDBoMWJFUkgyY2lBYmtaL1dIclVmVDMwZmZIMFBhVVZ2ZWdOMnJEc0lLOTg1eHlyY3YvbjZYN3ZlLy8vZ0pvbmJrdUo1N1lNWWdwQWN5WVRsUmlBZzhwZ2M1R2JrNCs2UUw0cTZzN3dtREJ3eUZ4L0RBNi9IQlkzcGhLQU9wZ1hTTXpadUl1UlBuZCtreC8vM3lIeVcwMzlTUk16RjE1TXk0YmNOeVJzRHZEV0RFd0pFWVBXUUN4ZytiZ3R5c3ZBNGZ5K2YxWS9pZ1VSMEdNN1JvR09yWTVLcHBtTGh4NGJjN2ZPeXJ6L3htdS90ODY4SjdPNnpSdFk2OS9hbURObTQ5LzdaVFhOTXBaVnYxVGp5eDdUblVSR3Q3N1RtVlJ5RjhiYzlPQlRqREZKeGN4TDQzQmlCWkN0RTVDcW94R0tDOENxRXJEZmpXQzFTMVFPbTRxOG1CRkFWN2xJSTl1ZVhpTEQxMVZYdG5SYi9xZ2M3cmVQTGJzMFhEdjZ5ZE5TSTY0T1FxZUVVQVJ3RU9vQ0lBYWdGQUlFcmdaQ2s0b3hXc09RWlVzK0NETTgyRTAzSUZtMjZucWdUaUJlREVPbG5vZ1FyVy9HUGZwL0RYK3NiM3JDM0hmc29FZ0RwbzJQcnRaTmJUVlpYQkVtd3ErUnhSSjV6c1VsbzFjK0ZZVkpmV1k4RU5NMkI2T3Y2WnlCMlpCWCtxRjZiSGdHRWFNRXlGdEt3QVpwNHpGaW5wc2ZZb0o1MDlCaWVkM1hGb29UY05HcEVGMFFMUlFOUzJFUTNacUt1TWRWQlNCcEE1S0JVanB3N0dySFBISmZSMUFJRFJNNFpnMHFramtKdWZoYkV6aDdhNW56L1ZpL21McG5mTDU5R2FyRUZwV0hqanJCNTcvQlBIc1M2UUNyajEybG5mY2MxeHlmRmkwSUNJcUM5b0RCa0lFSVdvRi93ZWRZOGJRZ1lDQzNYMTc2SzA0dWZKTG9Xb256dDZNQnZWb2wrWU9uN1hQZTRNR1FDeTR5K1FIWDlHdXd0M0VsRXlQR3pJbHcrcGI2SnY5SXZ0Z1BYR1k3QmUvd01nSEV1SStnSlIrdUUwdStpaHRQZmRNWWEwSlZnVHdabzN0a003cmp6TWF0WFhUdnM2dm9hdnQzcWJZWmk0L2RJZkh0ZmpkM1dpT3owbEUvZGU5ZjhkMTNOM0o4TXdjZjFYdnRWemo2LzY5MXJ6WFNXUUlMVDh0TG8wMVRXZFVnb2JEdUt1ejMrSXFPNzV6Rlh3amg0ODlaOWxvT0hPK0o5YlBWUWhmRjBIejVsbElQcVY5bmZwam12WW94ZWFYVXUxcFNrMDNObnljd2g5czNOZlMzdWEwYUl6UTJjNFl4U0MxeHV4YmdZbVlrc1NtSWgxVStnajgvZVNyUkM4MWQzVFN3SUJCTkRRZFgza3k5b3A5ZEZxZkxUblZUaDkrQ0tOMUV3L0x2cTN1UW52UDJiR1VJeVowZmFrZWw4MWF0cGdYSG52bWZCNFRaaGVBNlpwd1BRWU1MMG1URS9pWThHb2FVUHdyVjllZFBUaitkZjJYSURncXplMXZkd1ZkWkVnQ05FL2hhOS90WDEyOXlzQkVkR0p4UkdSTjcwNjlidC9uRFBOQlpmZU9haHZXSWJTd3c4QjZMc0h0RVQ5aFZMaWlPQk4rRVBmVlFvdUdFT2FFUnRTOUNGazUxL0FrQUZSbjJJQmVNWFErSVZhNUlJSlFzZUNzL3d0V0c4OHpwQUJVZDlnS2NncnRvMWZxTVV1R0VQYVVWY1J4SmFQOS9WS3lDQTNhd2krZjgzeGhibnZ1ZUxIM1ZRTlVkOGtBZzJsZmliMVZZOHVldkJVTjNSS2taMDFlOVRQMS8ybVYwSUc1SEkrQlJuVW45YzY3M214a0VHc082UUJRK0N5dzVUcVVCbFdGcjdmcDBNRy9Zblg3OEhBWVpuSkxvT1NTQ0JhbFB6TVV2TG9ONmM5Mks5ZTZCazBJQ0xxSTBSa3EzaU03encxWjFwbHNtdEpSQ1M2QjZXSC94dU9VNUhzVW9nSWdOYlk2aysxdnpOdVdKRXJ4cEFXeWxaQnRqd09XSFhKcm9Tb240dGZpa1ZFbHBncS9JQmF0TTRWWTR1ejZUTkVYL2tGMEZDVDdGS0krcWRtUzhKQjlKS0lZVCtRdmJqWUZXTklXNkloR3p1L0xFVDk0VkN5U3lHaVJrckp3MVhaY3g5YWRLdHl4ZXhnUkVkckg5bnlaTmJ1MnBacmp4TlJFZ2dBS0NpbFlua0RGd25iUWF3di9nVFY0ZkprbDBKRVI0ZzhiTTRjK2REWDFTSlhISmQwSi9ibElpTHFBN1RJQnROVTF6NC9aMDVCc210SlJDUzZIUWRMNzRadEZ5ZTdGQ0lDQU1nR3c3Q3VIVGRzcnl2R2tCYnFDNkJYUGdnRVM1TmRDUkhGa1cybUdicEJYYjN1UUxJclNZUVU3MFhra2JzaEZRZVRYUW9SQVZDQ25hbmh1aHV5WHloMnhSalNGaEZnNHdlN1VYV0lZVWlpUHNLQ3FMODREZll2RmkxeVI4Z0FnUFBremo4L3VxWmlRK3dxYWlKS0huWGt0MURpc3BGdUlSQXNQL0FteXVvTGsxMEtFY1ZZRVBtTEVUUitzYWdmaGd3QUJnMklpSHFkTlA0NVJtMVEwTGY4YWU3Y0hVa3JxaE1pMGUwb0xuc0FVWXNwZktMa2tNYS9Sei9lQUhGdW1UeDJueXZHa0hnYXFONEIvY1VQQUtzKzJjVVFFWUJZTndQUmdLeU5oc01YcVN2WFZ5ZTdvZzZKaHQ2M0dlRmYvU3NRckUxMk5VVDltMm9jUTBUV21wWjF1ZnBIZGQ4ZlE5cGhoVzFzL1hnZnFrdDRuRUtVUFBFVDg2SmxTZFEySHJqdzNqUGMwaW1sQXNBdGY5NjVlR2V5Q3lIcWo1cUhlMFFBRVlGeVljb2c0b1N3cXZCOWxEY3dXRTJVTk0xYW9BaXd4TmJ5d0tJejduWExjVW0zWTlDQWlDaTVTZ1RPQTgrZWR0cWFaQmVTQ05zcFIzbmxieENPYmtsMktVUVVVeUtRQjZhTTMrT0tNYVNGWUNuMHBrY0FKdkdKK2hRRkZCalE5d1Z1V09lS0xpbFNjUkRSdi93TVVydzMyYVVRVVV5QjFzNTl2cjhlY3ZXa21tTnA3RjlmZ3BMZC9mYWNJVkZmdE5NYjhONXd5WjBudTZWVFNqMkFod0M4bE94Q2lBalFBQ0NBNGNLUWdhMHRiQzliaFlKcUYxNWpRblNDRXBHZGZxMXV1UEhrKzl4eVhOSWpHRFFnSXVwbHF2RVBST29BOVpOblR6MzFyV1RYbEFndERhaW9laFQxd1krVFhRcFJQNmRpZjBYcUZQUlBwbzdiNVlveHBBVnhZc3NsbEs5Rjg2dVVpQ2lKQkk1UzZnWjE5WXBsU3JuZ2wxTTdpRHh5Ti9UVzVTMnVMQ0NpSkJCeEZKd2JNbDQ1dUV3MW5zOTNxK0tkRlRpd3NRU2lPYllRSlpjQ29EU0F0UnJxOG9VM3pYWlRwNVRuQVB4S0tSVkpkaUZFL1pXQ2dxaFlkMWtGZDNZeUFJRDlWVnV4bzN3TnRQVEx6dXhFZllkU2dJSVdZSzAyNVBJclozL0hUY2NsUGNLVDdBS0lpUG9sa1RvTjQ0ZlB2ZlBtSDVOZFNpSzBOS0RzOEM5Ulhmc1NPQ0ZJMUFlSTFJblNQM3o1K2QydUdFTmFDQitHWHY5TG9ISnpzaXNoNnRlT3ZLS3JvLzlLaVZhNFhWMjFmSG15YXVvTXFTNUg5RS8vQWIxcmJiSkxJZXFmam9SN2pweXdGNVFvUjkrZXV2aWdLOGFRdG9nV0ZPODZqQjNMMlhHSnFLOFE2QUlEeG4zTGk5OTBTNmVVS0lCWEFkeWpsT0pKRktKa2t5Yi91aXhub01WQlVjMHVyRHY0VWJKTElhSkdJaWhRSXZmdC9IdTlXNDVMZWhTREJrUkV2VXlBS0VSK0hDcmMremdlZkxEUFgrVWpzRkJaL1NSREJrUjlSMVJFLzNqS3VOMlBQL2lnQzY4VWpOWkN0ajBGRkgrZTdFcUlxQWtGVkFyd29KbmpmeVBadFNTa3ZocldYMzhEWisyU1pGZENSQUFnVWduQmd5bmxSZTRZUTlvZ0FwUWZxTWJPTHd2WnlZQ29qeENJWTRqbmh2TytmYkpiUWt3T2dEY0JmRmNwWlNXN0dLTCtUcVF4V3hDN0N0bFZCSUpEdGZ1dy90REhFQmVlL2lFNklRa2N3M0J1V0RUemUyNDVMdWx4REJxY29BU29CUkJWZ0MvWnRSRDFlK3JJeFQ0Q0JhVUYrR3NvTS8ySnhZc1c5ZGxlVitKVWxsbDJDVHhtRm1ycTMwSmx6Zk53WmV5WDZBUWhJbENHQUFJdEluK1ZySm9ubEVLZkhVUGFJL3RmaCt4N0xkbGxFQkhpWDlVRitrbno2aThmVDFveG5XUXRld24yaHk4a3V3eWkvcTFKNjJFbGVETDE1UUxYakNGdGFhZ0tZZWZ5UXRnUlZ4NW1FWjBBNHZzdEthQkV0TngrM20ydUNSa0F3RllBMzFGS2xTUzdFS0wrSjM0TUVZWEdwSUU3ejJmV2hnOWovYUdQRUxhRHlTNkZxSDlxMlFheVJCdTQvZXZUR1RKb2lrR0RFNVJ5ckhmRU5NY0N4dmhrMTBKRUFBQkRvTEpFc0w0K0d2ckozMDZkVzUvc2d0cFQwN0RtTDFxTW1jb3c4MnZxM3lqWFVtY3hZK0FtV2lrWTJZQmtDRlFndGdTZGhHSWhOS2tHREY2ZTVUSktpU0ZBbGhLc1I3VHFKOU1HVi9UcE1hUlZPZ3JaOHlwa3Mrdm5JSWpjcS9tYjVOakdrQlk4NnRGZjNwK0VpanJQaXNCNjd4bFlMejUwckcwN0VmV0tWb2NRU0ZoRUhrbDl1ZEFkWTBnNzZnK0hzSEhKSG9Ucm84a3VoWWhpS3JYR2c5N1NvSnM2cFd3QWNKMVNxaURaaFJEMWV3cUFGcmRtREZBZExzZnlBMjhoYU5VbHV4UWlBZ0NGU29FOG1GZFI1NmJqa2w3Qm9NRUo2cGt6enRoKzdSZGZmRDh0RXZRbnV4WWlpaDNiMmlrcE9scHdhc1BmRnFrK2Yzbk1oRkd2YlMwc1hITnRSWVdIWTRpclZNTk16VG5ETkkzN0FVdzBvRktnWXAxdFJLc29ETlVnb25mYnR2MFRSQTR2ZDV4c3p0QzRTSHE2UjQ4ZnY3dkJsWjBNeElFY2VCZXk5VW1BN2Y2SStoQ3hvZkJIankvNlkzV1pDOFlXeDRiOTZWOWhMZjQxSUJ4TGlKS2k2ZGw2RVJ2QTgya056bzhWWERDR3RLUCtjQWhiUHQ2SFlFMDQyYVVROVhPcTZmODllZjV0YzkyVVV0NEE0QmFsMUk1a0YwTFVmeDBiUTdRSURKZW1ES3JENVZoVitEN3FJbFhKTG9Xb2Y0dS9TT1BKNjJkODEwM0hKYjJHUVlNVDJPSXp6Z2dCQ0NXN0RpSnlwL3o4SW80aEx2TEtLekNubnpMaE9vSHhmd3JJYWJHRGdoOEN2NEl4eitNeG5vYzM5L3ZUeCt4K3hwV1QxdVFXSVFEMUFOTGw4R2FSTFk4cE9KRmsxMFRVdjZuR3BWZ2FQMUFpYTFTNDRTZnFxazE5dGhlbmR1eGFoQnVBUUJyMHJyV0l2dndMd0lxNHR2MHBrWnNwSU5aSjVHZ0xZbG5qS09kKzljYWhQanVHSkNJYXRMQjdWUkhxS2x6OWFSQ2RRQ1NzeFhpazVzTzlidXFVVWdMZ0FhWFVtbVFYUXRUZkNRU1F4dU1XRjc1bENOc04yRlQ4T2FwQ1pja3VoWWdBQ0NTc05CNVJ1MXpTQlRJSkdEUWdJaUp5dVdYTDRNa2JOZkVtQ1A1UEFSMTJvVkJBRHNUNC9kWTlFMUtYTGR2MWg0VUxZZmRHbmRUdmZBbmdSd2lXVGRUckh3NFkwZXFoeVM2SWlBQkRpYWxGRFZWSzcxVTZlSSs2Y1ZPZnZrekcyYnYrQ2Z2anhWUEY2eC91dlA3WUFkUldNYkhrSmxvcnBWU0dBS2tBZkZCUUVFUVVwRUVFOVRDNG5KUHJhREhGd0ZCRHNGYzFSTzlKZTZPMEl0a2xIUS9IMHRpNzVoQXFDbXFTWFFvUkFZQ0lyWUhub3dvL1hyUjRrVnRDOFhVQWZxS1VlaXZaaFJEMWQzSmtvU2VsM0pneGdLMmoyRkw2SllycjlpVzdGQ0lDQUJGYkZKNVBjOUovZk5taXhXNDVMdWwxREJvUUVSRzVYTjZJOFhNaDZuNGtFREk0UnZtVXdnTjVJOGF2Qm5Zdjc3SGlxTjlTU3RVQytGOEFrRmRPVDZsdUNIRXBGcUkrWW9EWHIrRmIwYUFXOWYydU5tbi91WGlOWEx2OGdtcXJubU9JbTFSWHc1T1ROOXZ3K0c0WFlKSVlLa2RCMGlGUVlxZzZKU2pYSWxzUWpmeXZVMWF5WGdZTllPREFSWFNhb1hPaWxRM3FqYjQvaHJUSHNUUjJyU2hFMGJieVpKZEMxRzhKQUloQVFjVTZMd0dybzhxNC83SmI1N2lseFVnOWdCOEMrR1BuN3NhWFBhTHVJckdCQkVyRkJoRW82WHpJUUNYL2w5TFdGallXZjRvOWh6Y2t1eFNpL2sxd3JJT2l3bHF4NVA3TDV0enFsdU9TcEdEUWdJaUl5TVZXcjRZWGhuR05VcEl2Y3V5dGxNODdEZ01IM0lMMDFJVUFETlFIUDBSbHpiT0lSSTh0RjZtQVhDaDExWll0V0ROdEdxSkpLSi82Q2JWb09aZGlJYUl1VTR1NW5KUGJORnlkUHdjKzQwVUFRd0FjWGE2ajhiOU1VU3JUTU5VNG1QNVRQVU5IWEpleXVPampaTlpML1k5b3daN1ZCeGt5SUVvMmRleDh2a0NWRzlxNTliTGI1N21sVTBvVXdNTUFIbGRLNldRWFE5Uy9IZWxsMEJoYzZ2emRrOW9BUVl1RDdXV3JzT2Z3eG1TV1FVUTRNb29JTkl6RFljamROODI1enkzSEpVbkRvQUVSRVpHTHBhU015QkRnTElneWoyenptSGtZTnZnWENQaW5uMUp4UEFBQUlBQkpSRUZVSHQwdksrTXErSDNUVUZSeUcyem5VT05XWlFqa1ROUE1Id1FVSG1yKzJFUkVSRVNkSWRmQ0RCa2pMaGZEK0F1QVFBSjNHYUk5NXJ2QjYvUC9KY1VwZkZVdGR2Y1Y4dFRubFR1MlBneGdZT251U2h6Y1ZzNkxpb21TVEFHeHE1QUJHSkJ0ZGxnWEpiZWlEcFVES0FLUUErQkZBTDlUU2lYMDJtV0lhb0FoWVlnS3VITGhlS0krS2phRXFLWWZkT0ZCVUNtMjZ1MWxSY3NCRkduUmd3OVViZlBzcWxqWHVLWVl4d2VpWklrZGw4VCtUMEYycDRrcVRISkpyc0NnQVJFUmtZdDVQS2twRHRTRXB0c0dadjlyWE1qZ2lJQi9Fbkp6N2tSeCtmM0hOaW8xV3J6ZTlCNHZsSWlJaUU1NFFXUG9UREhNbjZ2RVFnWkhCQVRHdzBGajZDNmdlRzJQRlVjRXJBdFdOWHkvb3JEdTJxS3RGVjdIMWxheUN5S2lHQ1VxcEJSZTlOZEdhcE5kU3dmV0FiZ0R3QUFBYnltbGFoSzlZeVJxcmZUNlBIOVFTcWIwV0hYVXN3U0dLS1FCOEVFUUFDQktJU3BBUkFrYW9NRE9GdTRVQXZDaVA3Zlh4NTkxQU82b0RsWk0zRno2NVNSTFIwZjA4dk1UVVJ1VVFnUmFYaTFKODdLYlFRSVlOQ0FpSW5JeHgydDVsUGl5bTI3eit5YTF1WC96QUlLQ0dtb29UMHJQVkVkRVJFVDloUUJHdmZKY2FZaU1qN3VhTERVVDNzdStEYzlYcmdVTUEvYXlsMkc5L1FSUVYzVnNIeVVqQU04VmNpMDJzS3NCOVJTbFZBakFuNVk5dmUrRjZ1ckt6b1JoaUtpSCtjMFVYZjlwUWNPaXhZdjY5R3RBNHpqeWVsZnV1MmJSa29MUnl4YmNQNkM2VTJFODZpTUNIdDk4Y1l3N0RVaStFaU1UQ2dNQU9DTFNvSUFxRVZudEtQbWRwYVBzZmU4eS9vYVFYdUZiMFlDRnZYc00yblE4ZWVXTFg2Y0VVMnI5dmZuOFJOUTJieVJIKzA3TmEvaDMxYmVQUy9vS0JnMklpSWhjek5HRzlpZ0pBZXBvV01CeERyZTV2KzAwRDJKS3JXSHlhaTRpSWlJNlBqVTNqTXp5YXB3RGRXdzVKMlFPaFAvZkg0VTU5YlNqbTd5WDN3NWo4anhFL3ZjMm9LYThjYXN5Uk9FckRjak5CY3BMZXJsMDZtY1czalFtRENDYzdEcUlxUC9adi9BampqOXVzMnlCNTlSYS85MkdObjZKSXkzNmorVXBUYVZVSm9CTXBkUW9RK1FDanhHNGVYa2s0MjlZdEppVFU1U3dSV2ZjRzBLc3N3SVJrZXNZeVM2QWlJaUl1azRERVJIRXJSZFZXZjFNbS90WFZEN1dmRk94RTdMNFpvYUlpSWlPaTFkTENwUWFIN2Z0L0grS0N4a2NZVTZhQSs4bDM0cmJwb0N4anZabjlHeVZSRVJFUkltWitzcFUzK2wxL2pzTlVUOUs2QTVLcFN1bzUwL3oxZDUweXVPbmVIdTRQQ0lpb2o2QlFRTWlJaUlYeS9GSDZneUZsWURJa1cyaHlEcVVWdndVbG5VUUlsR0lXTENzZ3lnNy9EQkNrZFZON2kyaWdGV202VzI3QlFJUkVSRlJBZ3pEOWdJWTNIU2JPZldNTnZjM3A1L2RiSXNhWVhva3RRZEtJeUlpSXVxMERHUGtaSWp4UTZWVVZxTDNFWWhQUWYzQXpNdVoyWk8xRVJFUjlSVmNPb0dJaU1qRjh2T0xRbHQzVDN3TENwY3FZTUNSN1ZXMUx5QVlYZzJmZHpRQWhhaTFENUhvcm1iM1ZrRXQ4dGJrQ2J2cmVyZHFJaUlpT3RHRUxDVitFeEVvSEYxZlZocHEydHhmNnF2alBsYVFCbzloMmoxWElSRVJFVkhpREk5NlNnRkRtbTdMOUdiZzltazM0K1NCTXdBQW41WjhpU2UyUDRld0V3RUFLQ2dGaGZHR01tOENzTHJGZ3hJUkVaMWcyTkdBaUlqSTVhejBtamNBZkJTL1ZTTVMzWTY2aG5kUjEvQU9JdEh0QU9LWENCVG81WTMzRlJBUkVSRWRCNS9IamtESndhYmJySTllYm5OLys0Tm40ejRXUWJGRXVEWXRFUkVSSmQrc044NmZvQlRtTk4wMk1tMDQvbWZlZitMUy9LOWllTnBRREU4Yml1dkhYWWxmbi9aZnlFdUphK29FSmVwclUxK1o2dXZWb29tSWlKS0FRUU1pSWlLWG01bFgycERoQzk0QTBSOUJFTzN3RG9Lb1FENGJrTkp3K2N5ODBvWmVLSkdJaUloT2NQV0hWVDAwMWtHT0xlZWsxeTZCOWRydklkRUlSR3VJYUVnMEF1dnRKK0dzZlBmWW5VVUVnZzNoU0UxVk1tb25JaUlpYWlxZ1ZkejZUNll5c1hEWWZKeVVQUmxLcWJoOXAyUlB3b0poWjBMaDJIWUZqRWcxaGszcm5XcUppSWlTaDBzbkVCRVJuUUR5ODR0QzYvYU52akpGdk4vVm92NVZRUTFwZFVjbGg1V1NQM2djK2Qyd1lZZUN2VndtRVJFUm5hQ0d2RjhhckYrVXY4UXcxSVVBMG81c3QxNzlOZlR1OVRDbm5nWW9CV2ZMY2pnYjRoc3hLYVVpanRaTHN0NnFxVzcrdUVSRVJFUzlUY0dJYTFGZ0toTlRzeWZCTk13Vysvb01MOFptakVhYUp4WDE5ckZyT1R5bUo2dm5LeVVpSWtvdUJnMklpSWhPRUxQSDdLOWV0Z3cvR1RObTFPL0R0dThXVWVxLzRuWVEvWFBERHYvKzBLR2kwb1VMd1RXUWlZaUlxTnNvUU9xczZOOWcrSytDd3ZsSGIzQnNPR3ZlaDdQbS9iYnZMTElXVnZSdmlzczVFUkVSVVY4ZzJvUnFHaW9RQk8yMnI5VUkyV0ZZbXFkWmlJaW8vK0hTQ1VSRVJDZVFoUXRoang1OW9GZ2I5dk9BUXRPL2htRzhNbWxTMFVHR0RJaUlpS2duWlB5OXRDeTFKSFNWaUJ3Q1JIZDhEOUVRS1U0SkJpL00rSHRwV2M5WFNFUkVSTlF4TWRUZXBoOWIyc2JhaW8ySU9DMVhxNnkzR3JDcGFpc2lPaEszUGFLaiszcTJTaUlpb3VSajBJQ0lpSWlJaUlpSXVvWDZxTHcrTGFybUtNSGZCS2h0YzBlUkJpWDRtK0dvTTlYckZYVzlXQ0lSRVJGUnU2cks2OTlwK3JGQXNQVFFwL2lrZURsRTRoc3dyU3BiaTArS3Y0amJKb0xONjY1ZWVxRG5LeVVpSWtvdUxwMUFSRVJFUkVSRVJOMUcvZTFBY2MyMUkyNzFDV1pvajFvRXFOdWEzaTRpVDhOUmY3R1ZYcGUxdUtneVdYVVNFUkVSdFdiSExaL1huZjdhaFU4cHFGdU9iR3V3Zy9qWnVsOWgzZUdObUpBNUZnQ3d1V29iM2kxYTJ1emVZZ3ZreGQ2c2w0aUlLRmtZTkNBaUlpSWlJaUtpYnRVWUlQZ29kTVBRZlZwOGNVRURpUFBiOUZjUGJraE9aVVJFUkVRZHMwWC94S09NMlFycTVDUGJMTEh4Mm9GMzJyeVBRQVNDenlEcWhWNHBrb2lJS01tNGRBSVJFUkVSRVJFUkVSRVJFVkdqVlZlOFg2aTE4LzhFS0VuOFhpcWt0ZjJqTDY5OGQzL1BWVVpFUk5SM01HaEFSRVJFUkVSRVJFUkVSRVRVeElvclAzaGZpOXdDWURXQVNEdTcxb25JaDlwMHpsNXgxWkxQZXFrOElpS2lwR1BRZ0lpSWlJaUlpSWlJaUlpSXFKa1ZWN3o3dGhpUkswVDB6U0x5dVFBYUFLVHhENVM4RGFWdkNrZlYxMWRjK3Y2YVpOZExSRVRVbXp6SkxvQ0lpSWlJaUlpSWlJaUlpS2d2V243WjBvTUFYamp0N3hkbEtZVzVBSHdLQ2dBZ1duNjMvSXIzM2t0cWdVUkVSRW5DamdaRVJFUkVSRVJFUkVSRVJFUkVSRVNVTUFZTmlJaUlpSWlJaUlpSWlJaUlpSWlJS0dFTUdoQVJFUkVSRVJFUkVSRVJFUkVSRVZIQ0dEUWdJaUlpSWlJaUlpSWlJaUlpSWlLaWhERm9RRVJFUkVSRVJFUkVSRVJFUkVSRVJBbGowSUNJaUlpSWlJaUlpSWlJaUlpSWlJZ1N4cUFCRVJFUkVSRVJFUkVSRVJFUkVSRVJKWXhCQXlJaUlpSWlJaUlpSWlJaUlpSWlJa29ZZ3daRVJFUkVSRVJFUkVSRVJFUkVSRVNVTUFZTmlJaUlpSWlJaUlpSWlJaUlpSWlJS0dFTUdoQVJFUkVSRVJFUkVSRVJFUkVSRVZIQ0dEUWdJaUlpSWlJaUlpSWlJaUlpSWlLaWhERm9RRVJFUkVSRVJFUkVSRVJFUkVSRVJBbGowSUNJaUlpSWlJaUlpSWlJaUlpSWlJZ1N4cUFCRVJFUkVSRVJFUkVSRVJFUkVSRVJKWXhCQXlJaUlpSWlJaUlpSWlJaUlpSWlJa29ZZ3daRVJFUkVSRVJFUkVSRVJFUkVSRVNVTUFZTmlJaUlpSWlJaUlpSWlJaUlpSWlJS0dFTUdoQVJFUkVSRVJFUkVSRVJFUkVSRVZIQ0dEUWdJaUlpSWlJaUlpSWlJaUlpSWlLaWhERm9RRVJFUkVSRVJFUkVSRVJFUkVSRVJBbGowSUNJaUlpSWlJaUlpSWlJaUlpSWlJZ1N4cUFCRVJFUkVSRVJFUkVSRVJFUkVSRVJKWXhCQXlJaUlpSWlJaUlpSWlJaUlpSWlJa29ZZ3daRVJFUkVSRVJFUkVSRVJFUkVSRVNVTUFZTmlJaUlpSWlJaUlpSWlJaUlpSWlJS0dFTUdoQVJFUkVSRVJFUkVSRVJFUkVSRVZIQ0dEUWdJaUlpSWlJaUlpSWlJaUlpSWlLaWhERm9RRVJFUkVSRVJFUkVSRVJFUkVSRVJBbGowSUNJaUlpSWlJaUlpSWlJaUlpSWlJZ1N4cUFCRVJFUkVSRVJFUkVSRVJFUkVSRVJKWXhCQXlJaUlpSWlJaUlpSWlJaUlpSWlJa29ZZ3daRVJFUkVSRVJFUkVSRVJFUkVSRVNVTUFZTmlJaUlpSWlJaUlpSWlJaUlpSWlJS0dFTUdoQVJFUkVSRVJFUkVSRVJFUkVSRVZIQ0dEUWdJaUlpSWlJaUlpSWlJaUlpSWlLaWhERm9RRVJFUkVSRVJFUkVSRVJFUkVSRVJBbnpKTHNBSWlJaUlpSWlJaUlpSWlLaTNqRCs3WXY4QTBPaFhHVUVPamMvb3BBREVRV2xlcWd5SWlJaWQySFFnSWlJaUlpSWlJaUlpSWlJVG5qelhqdC9qaG1WWHl0UHloQ0JkS3JqczRKa0N1ZFVpSWlJanVLTEloRVJFUkVSRVJFUkVSRVJuZkJNTVI1VFNwMENBQXFkNzB6QVhnWkVSRVRIZENxeFIwUkVSRVJFUkVSRVJFUkU1RTVxUm5jK210Wm82TTdISXlJaWNoTUdEWWlJaUlpSWlJaUlpSWlJNklTbmxQSjIxMk1KNUZDaHQzeHRkejBlRVJHUjIzRHBCQ0lpSWlJaUlpSWlJaUlpNm5jRUtCTEI1NTI1andJY0FmWmJodjM0b2N2V0JIdXFOaUlpb3I2T1FRTWlJaUlpSWlJaUlpSWlJdXAvQkt1L3ZPS2Q2NU5kQmhFUmtSdHg2UVFpSWlJaUlpSWlJaUlpSWlJaUlpSktHSU1HUkVSRVJFUkVSRVJFUkVSRVJFUkVsREFHRFlpSWlJaUlpSWlJaUlpSWlJaUlpQ2hoREJvUUVSRVJFUkVSRVJFUkVSRVJFUkZSd2hnMElDSWlJaUlpSWlJaUlpSWlJaUlpb29ReGFFQkVSRVJFUkVSRVJFUkVSRVJFUkVRSlk5Q0FpSWlJaUlpSWlJaUlpSWlJaUlpSUVzYWdBUkVSRVJFUkVSRVJFUkVSRVJFUkVTV01RUU1pSWlJaUlpSWlJaUlpSWlJaUlpSktHSU1HUkVSRVJFUkVSRVJFUkVSRVJFUkVsREFHRFlpSWlJaUlpSWlJaUlpSWlJaUlpQ2hoREJvUUVSRVJFUkVSRVJIUi84L2VuY2ZIZE81L0FQK2NtYXdTc2hDU2lKMGIrMWF0cmRZV29iVUVRV3N0U2hHeEZ1VldxU3BWVkdMZmwxSkxiRUh0ZXUwcXRnaWhJVUVUSXFrMGtYMlo1YmwvcEJrWk01TlZNcFY4M3IvWDNGL24yYzczek9UTUhITys1M21JaUlpSWlJaHlqWWtHUkVSRVJFUkVSRVJFUkVSRVJFUkVsR3RNTkNBaUlpSWlJaUlpSWlJaUlpSWlJcUpjWTZJQkVSRVJFUkVSRVJFUkVSRVJFUkVSNVJvVERZaUlpSWlJaUlpSWlJaUlpSWlJaUNqWG1HaEFSRVJFUkVSRVJFUkVSRVJFUkVSRXVjWkVBeUlpSWlJaUlpSWlJaUlpSWlJaUlzbzFKaG9RRVJFUkVSRVJFUkVSRVJFUkVSRlJyakhSZ0lpSWlJaUlpSWlJaUlpSWlJaUlpSEtOaVFaRVJFUkVSRVJFUkVSRVJFUkVSRVNVYTB3MElDSWlJaUlpSWlJaUlpSWlJaUlpb2x3ek1YWUFSRVJFbEg5Q1FCWWFXcU9pVXFZdXBWV2hOcXNvSktGVnBGS2oyaCtQcXFWbUxUTlJ5NUpyMUFpTmtDU29DajlhSWlJaUtxNEVJRXNlVU01UkxtU1dXdVZLazRxUWE1K1RTRUNsMVA3bEU3T1dxU1IxU2lsVmRKVGt5M01TSWlJaUlpSWlvcmNCRXcySWlJamVZbGVldXBqYlFUNUJDUGtIMmpYQ1RIcXRyU1Job1ZxWXBtUXRVd0JuZ3FOZDV3TEJDWVVjS2hFUkVSVmpVWjByV0phRytYeVZKTGxsTFJjUzVCSzBFdzBnazI5V0NST2xkcUU0L2xKaE93bDQrYkt3WXlVaUlpSWlJaUtpZ21PaUFSRVIwVnVzVmFXbktmY2YvU2RHRW1nQVNISk54ZXRaQmhsY3RZdUZHakw0MW5aZ2tnRVJFUkVWVElXVFVjbXAvYXVFcUNWUkRwS2srYTFCeXZLL1daVFRMaElxbVZvS3NUMzRNcjdRQXlVaUlpSWlJaUtpTjBKbTdBQ0lpSWlvZ0ZUcTZ3RCt6bk0vZ1FTWndOVTNIeEFSRVJHVk5CSWdsRUo1R1pDaTg5RTdRU21VbHlWQS9lWWpJeUlpSWlJaUlxTEN3RVFESWlLaXQ1d3lWWFZia2hDVGo2NkpVQ2JlZnVNQkVSRVJVWW1VbXBwMlhVRGtJL2xSSktTbXBsMHZoSkNJaUlpSWlJaUlxSkF3MFlDSWlPZ3QxNkRCNHlpMVNoelBXaWIrK1QvODgzajFQR3NiOVZGWDE0aDgzSFZJUkVSRXBNdmhVSFNDQkZ6V0toUWk0NUY1WHFKNW5vV0U0dzZIb3JtVUV4RVJFUkVSRWRGYmhJa0dSRVJFeFlBRXNVZjdPU0JsK1UxZkVucFdSMWFydGhkUmVFUkVSRlJDU0tyMERkazNnTTVKaVNTVVd3b3ZJaUlpSWlJaUlpSXFERXcwSUNJaUtnWnExd3k1QnFqdnZpclJTU3ZRS2hOQzNFK09mM3lsOENNaklpS2lrc1FTa1RlZ0ZpR2FBdW1mODQ4c0NaQlp6MGtrSVI1WnFpS3VGbVdNUkVSRVJFUkVSRlJ3SnNZT2dJaUlpQXBPa3FDOC8wamFBb0hGcndvTnQ1ZEI3R3pXRElvaUNJMklpSWhLRU1rWHF1UUJZcTJBOUtOdXBXNTdJYW0zU3I1UUZVRm9SRVJFVklLMDlPdmFSSkxVbFhVcVhsL0NDY0twMWFFdVBWOXZscVpTM0wzaC9sdG9ZY1ZIUkVSVUhERFJnSWlJcUxnUXlzT0F5VGVBVkRxalFNSS90dzFDKzVkOWtRQkpkYXlJb3lNaUlxSVNRaTZwamlnaCt4cEFHUUFac3hvSWtYRmFJbWxsRzhSTFNodzNRb2hFUkVSVXpFa1N1a0hJdnN1NW5kUWNBZ2RmTHpjeE1lOENnSWtHUkVSRTJlRFNDVVJFUk1WRUVoQWxCUHkxUzNVWFFoWUMvaVpDQ2l1NnlJaUlpS2drU1ZLbVBKY2dydWZVVG9LNHJqWkovN01vWWlJaUlxS1NScHdVUXNUa3F5ZkU0NnZkajUxODB4RVJFUkVWTjB3MElDSWlLaVlTd2g0bHlTVHBUazd0SkFuWGJ0NE0vYnNvWWlJaUlxS1N4dzZ4aVZEak9pRFVta0pKZW0wMkE2RldDMXl6ZXY0WHowbUlpSWpvalV0TFZVWkpNdHpMVDE4QnlmZE54ME5FUkZRY01kR0FpSWlvbU9qUUFVb2wxUDZBaURQVVJnREpLb2pBZnYyNEZqSVJFUkVWRHNrWEtyVk1CRUJJQ1FZYkNTVExvTDRxbllXeUNFTWpJaUtpa2lJMjlybFFJeWhmZmRVS0xqZEpSRVNVQzB3MElDSWlLa1pVYW5FQmtLSU0xVXRBWEVZYklpSWlvc0tUcmxSZEVwTDR5MkFEQ1FrcFVPZTR2QUlSRVJGUmZ0d1lmVU1oUVRvTkFhM0VSeUVFZ0ZjUEFhSGRVWWpyUW0wYVVtU0JFaEVSdmNXWWFFQkVSRlNNTktvVjhsUUlFV0NvWGdnUjBLaFd5Tk9pakltSWlJaEtIbnZmaURBQXR3dzJFQ0tnN0s2SThLS0xpSWlJaUVxYU5BdjFKU0VoL3ZWeUFRbUE5TS8vMTZhV3hMVW8rNVRvb29pUGlJam9iY2RFQXlJaW9tSkdRRnBycUU2U3E3MkxNaFlpSWlJcXVkUkN1Y05nSGRTYmlqSVdJaUlpS25sdXVKMTRMZ21jMUNxVUFHaG1NUkNRc2lRYkNJaDRTWWFMVHpxY1RTMnlJSW1JaU41aVREUWdJaUlxWnY2U3AxMFdFSHJ1RUJUUExLQThWL1FSRVJFUlVVbFVPakxpS0lTSTFGTVZaZjN3bVYrUkIwUkVSRVFsamxLbTJxNVY4TStxQ1JsTEtHaVRJRVdyRkVvdTdVUkVSSlJMVERRZ0lpSXFaanBVZTVJcUFadGZMeGVTOUV1MWFrK1lsVTlFUkVSRlFqb0xwWURZcVZNaDFQdWxHMUFZSVNRaUlpSXFZZnlmLzMxQlNMaWYrVnlTWHMxZ0lMMitkSUpRWC9OWG5na3RzdUNJaUlqZWNrdzBJQ0lpS283VTZ1TkExaC93UlpxQU9HeTBlSWlJaUtoRWttVEtIUkJDcVNrUVFpbVRxWDJOR0JJUkVSR1ZKS052S05USTNibUhXcEwyb0I5VWhSMFNFUkZSY2NGRUF5SWlvbUlvQlFnUlFqeDhWU0k5bEtBSU0xNUVSRVJFVkJLcEZTSU1RSENXb2tDaEZpSEdpb2VJaUloS0lJR3pRaUE5ODZra1NWb3pHMlEwRVVsUDArS09GWGxzUkVSRWJ6RW1HaEFSRVJWRDZyaVFsNUJ3RmhEL3JEd296bHRLSXNyWWNSRVJFVkhKRXYwaU1nR1M4TTg0SFJFQ2tyaWRxRkxFR2pzdUlpSWlLamxrTXNVRFFBUmszMHJzZTlydlNrclJSRVJFUkZROE1OR0FpSWlvR0dyV0RBb0JjUjJRa2dDa0NZanIxYW85U1RWMlhFUkVSRlN5VkR1TFZLaGxseVVKeVlDVURyWHNjbm5mRjRuR2pvdUlpSWhLanJpVXlCY1NjRFc3TmtJdGJTNnFlSWlJaUlvTEpob1FFUkVWVjBKOVFZS0lFa0FjaFBxQ3NjTWhJaUtpa2ttb1ZWY0ZwR2dBOFVLdHl2WkhmaUlpSXFJMzdWNi9lK2txQVg4aFJJeStlZ0hjRVNtSyswVWRGeEVSMGR1T2lRWkVSRVRGVkwyYW9TRkNrb0lncFB2MWFvWnlMV1FpSWlJeUNtdmZwM2NnY0E4UUQ2eDluOTR4ZGp4RVJFUlU4Z2k1K3BJa0lWeGZuUVFjaTBwVHhSVjFURVJFUkc4N3lkZ0JFQkZSNFh2OHVLcEZzb215bEtTU201c3BUVXpTWldvbW1wVVk4bzhod1F4Q3RkL1lrVkRSRUVJU2tseWxFSEpWMmw5S2srUU9YREtEaWluUkhoYnhEaTZsVEZSeWM4bE1ZU0xKQkwvYmlQN0ZWRXJKUTVJa2M1bGN2ZDNZc1JDUllTa0tTWmlyVEJXbExFUXFZc09TcFdOSU0zWk1SRVJ2aU5UaVlOZU5NZ21mWlMwVUVQRlFxNGRlY1Q5NTBGaUJFUkVSdmEyWWFFQkVWSXo5OVplRGRVeUNUVCsxa0xXVkpOU0ZrQ29Dd2g2U1pHSHMyS2lvQ0FnQUVyL3lTeENSQmlBR3dGTkF1aXVFT0N2U1l2ZlhxOGYxc0tsNEVCNE8xc2x5aTM0Q1VsdEprbW9Eb2hJQWU0RGZiVVQvWmtJSUFJQWs4WnlFNk45TnBFTGdiMGhTbUJEcWV6SkpPbW1acUR3aUhZNUlOblprUkVRRjFkS3ZpNXNFMmJHc1pVS0lHMG9UUmI5ckg1OTVaS3k0aUlpSTNsWW14ZzZBaUlnS1IxQzRpLzNmQ2FXMlFVanRKRWxZQWRJLzE1cjU0MjdKd2hTRGtrY3lCK0NVOFJETkpFbnFDd3ZiRnNDTHNjYU9qS2lnNGp6SzJDZkxMYmNCYUNjQlZnQWtmcThSdlIyWVlFRDB0cEFzSUtFaWdJb1NwQllDVXA4a2E5Tk5BS1lZT3pJaW9vSktUMU5kTVRPWHhVcUEzYXRTS1VqOTdLWGVKUldJaUlnb2U1eGVsSWlvR0FvS2NyQ1dwWmZhQmtnZlFZSTF3RjkyaVVvbVNRSlFXb0pzelAzUS82d0lDcXByWnV5SWlQTHJMdzhIYTduY2Roc2s2U05Ja2pXdldoSVJFUld5ak85YVd3bVluRFNnMHZmWDM0R3BzVU1pSWlxSUcvMU94d21JUTFuTGhLUytjbVAwRFlXeFlpSWlJbnFiTWRHQWlLZ1lrbHZZZWdCU1cyUEhRVVQvSnRKUXVVVzZoN0dqSU1xdlVqSUxENW5FN3pZaUlpS2prR1RqNnRSdzZXVHNNSWlJQ2twU0tMMkZFUDhrRm9oVWxVbmFRZU5HUkVSRTlQYmkwZ2xFUk1WTWVMaUxaV0s2N0FOQVdHZWRUdHBFN2dCNzIrR3dNSzhIbVZUYWlCRVNVV0VTSWdXcDZYOGc1dVZXS0pSL1pxMnhVZ3RaajZBZ0I3OTY5VjRrR2kxQW9ud1FIaTZXS1RMcEF5R0V0ZFlrUGRaMk1PMDFEckpxOVNGWmxqRmVnRVJFUk1WRmFpSlVvYmVoK0hVOThQS3ZWK1ZDbElaYytraDR1UHhQOG4yYVlyd0FpWWdLSmlsWjlzQ3FqQlFFb0xFYTB1bHJINTJOTkhaTVJFUkVieXNtR2hBUkZUTlJ5V29yYXhOUlQyUzVFaU9UMmFCS3hUMHdOWEV5Wm1oRVZFUXNMWnFpakpVYkhqOTFoMUlWOVUrcEpBR2ludHE4akIzQVJBTjZ1eVNrcXEzazFySjZXc3NsV052Qzh2dkRrTXE1R0RFeUlpS2k0a2RXK3oyWU5PK0dsT2xkZ0pSL1Roc2xTWUpBazJRNTdBQXcwWUNJM2xxQkZqYXByUkIvRkpBMUZpckZEOGFPaDRpSTZHM0dSQU1pb21MR1dzak4xSUJUMW9Xcnk5cU9ZSklCVVFramw5dkR3WDRTbnIrWThhcFFrcXJKMUJKdis2YTNqdHhLYmdZaE9XV1pxQWVtSDQ5bWtnRVJFVkVoa2NwVmhHbWZTVkJzbjVlbEVMVlVVSlVCRUdHMHdJZ0tTZFhON1MyY3JNeExwY3RoTHBNTEUxTlRFeTQ1WEd3bFFhbVNIc25VNnZ0eWM3UHdWcjkycTJMc2lLandwQ1dsQzhqbENqTVYwb0Q0bEN2OXJqQlpqb2pvRFdLaUFSRlJNYU15TlRXUlFiTExXbVpoM3RCWTRSQ1JFVm1ZTjBER0Vpb0NBQ0JCV0tyVjZsSkdEWW9vSDJRcWxZbmFSS2IxM1NhcjNzaFk0UkFSRVpVSTh2KzhBNFZXaVZUR1hDa3pOVkk0UklXaTRiYk9WcVZzcFk4a3RkUVdrdFRBSEtLYUVMSnlVQXBMWThkR2hVY09BSkFBcFhoaTVGQ29rSm1abTZSS3dBdVk0RThoYk8rMk9OVGxmOEpFZHZ4cXQyUHh4bzZOaUtnNFlLSUJFVkV4STBsQ2dvQloxaks1ek1aWTRSQ1JFY2xrbHBBa013aVI5aytKSkptYUNndWpCa1dVSDZhNjMyMlN0YTJ4b2lFaUlpb1piTXE5WG1LbWtBbmU1VTNGUm9Najc5dFpLNlhWRUxJdVFoSTJFaUFCVXBhRktLbllFc1lPZ0lxS0JNa0NRQ1VBbFNDSjFqSWhHNEIwbkdtdzQvM1A3d3k4R0d2cytJaUkzbmI4eHdFUkVSRVZDMHFsRW1xMU90czJhclVhU3FXeWlDSWlJaUlpSWlLaWY2T3FtOXRibEZaWmI0WWs2dy9BbHVrRkpZc2tTWkQ0bHBjNC94em50cERReDlySzJyZnE1dmE4RVlPSXFJQ1lhRUJFUkcrZFBuMzZ3TjdlSHFkT25kSXFyMTI3TmlSSndzR0RCNDBVR1dXMWJOa3lTSklFTnplM1F0L1dnZ1VMWUdwcWl2WHIxeHRzazVLU0FoY1hGOVNyVnkvSGhBUWlJaUlpSWlJcXZwenN6UHNKU0IyTUhRY1JHWXZVcW9LdHVZZXhveUFpZXR0eDZRUWlJc3BXczJiTmNPUEdEWVAxNXVibVNFMU5MYko0RWhNVHNYLy9mZ0RBL3YzNzBhbFRweUxiTnYwNy9mMzMzL2p4eHgvaDZ1cUtFU05HR0d5M1lzVUtQSC8rSE45OTl4MWtNdVphRWhFUkVSRVJsVVR0LzlmZUlpMWU5Z0VnU2dPdjdtb3ZiV3FOQVRYY1VhTk1OVmlabERKaWhFVDBwcVFvVS9Bdy9oSDJQVDZNbUxTWHJ5b2tZU0dUWkIrMjltdDk4RkxQU3duR2k1Q0k2TzNHUkFNaUlucXJXRnRiWTg2Y09iaDQ4U0k4UFQyTkhRNzlDNHdmUHg2eHNiRklURXlFcmEzdW11MjJ0cllJQ2dyQ29rV0xOTzI5dkx6MGpoVVlHSWpxMWFzWGFyeEVSRVJFUkVSa1BNbXhjaXU1VERTUXNzeWRieW0zd0taMlBuQXU1V2pNMElpb0VMUjJiQTQzbDQ0WThOc29LTlFLQUJuTEtBZ2hHcVREeWhZQUV3MklpUEtKaVFaRVJKUXJxMWV2eHJCaHczVEtqYkdtM1RmZmZGUGsyNlIvcC9YcjEyUG56cDBZUEhnd1dyVnFoWmN2WCtva0c1aVptV0hFaUJHSWpvN0c3Tm16NGVUa2hQRHdjRlNxVkVsbnZITGx5aFZWNkVSRVJFUkVSR1FFS21GaUpwY2twNnhsZzJ2MVk1SUJVVEhtV0tvQ3ZxZ3pETXVEWGkyNUtVbVNvNlF5c1RSaVdFUkViejBtR2hBUlVhNlltSmpBd3NMQzJHRVFhZno2NjY4WU4yNGNXclZxaFUyYk51SDQ4ZU9ZUG4wNlRwdzRnUll0V21qYWVYdDdZOSsrZmVqZXZUdm16cDJMZWZQbVlkV3FWYmgwNlJMcTFxMXJ4RDBnSWlJaUlpS2lJbWVxTW9WYVpwOWwxUVRVczZ0dHZIaUlxRWcwc05mK0RVZ0FOaVpRbWhrcEhDS2lZb0VMRkJNUkVSVVRTcVhTMkNFVW1jdVhMOFBkM1IyT2pvN1l2WHMzVEV4TTBLcFZLOWpaMmFGSGp4NTQvUGl4cHEyenN6UHExNitQMWF0WEF3QUdEUm9FQU9qWnN5Zmk0K09ORWo4UkVSRVJFUkVaaDduY1RKSWthRjFjdERFcmJheHdpS2lJMkp0cno0QXBBYVdVcHBMY1NPRVFFUlVMVERRZ0lxSTN5dFBURTVJa3dkUFRFd0N3ZHUxYU5HM2FGRlpXVnJDM3QwZVBIajF3NDhZTnZYMmZQMytPeVpNbm8zNzkrckN5c2tMWnNtWHgvdnZ2WS8vKy9WcnRhdGV1RFVtU2NQRGd3VHpGZHZ6NGNiaTd1OFBKeVFsbVptWndjSEJBMTY1ZERZNlRkVjlVS2hWKy9QRkgxS2xUQjVhV2xxaFlzU0ltVFpxRXBLU2tQTVh3dXBpWUdIejU1WmVvV2JNbUxDd3M0T3pzakRGanhpQTJOaGE5ZXZXQ0pFbFl1SENod2JnaUl5UFJwMDhmbENsVFJtZmEvMmZQbm1ITW1ER29YTGt5ek0zTlViRmlSUXdiTmd5UEhqMHlHTS9WcTFmaDd1Nk9jdVhLd2NMQ0FxNnVycGcxYXhZU0V2UXZWNmRTcWJCNjlXcTgrKzY3c0xhMmhwMmRIVDc2NkNNRUJBVG90RlVxbFhCMTdqbytBQUFnQUVsRVFWUjBkSVFrU2ZqcHA1OE14dEM0Y1dOSWtvUXRXN1lZYk5Pc1dUTjA2OVlOcDA2ZGdvdUxDd0RBM3Q0ZXZyNitxRmF0R3RScU5RRGcyTEZqR0R4NE1PYk9uWXVLRlNzQ0FLcFZxNFoxNjlhaFRwMDZtblpFUkVSRVJFUkVSRVJFUkpSN1hEcUJpSWdLeldlZmZZWXRXN2FnVEpreXNMT3pRMFJFQkE0ZlBvd1RKMDdnOE9IRDZOeTVzNmJ0dFd2WDhPR0hIeUkrUGg1V1ZsYW9WS2tTSWlJaWNPblNKZFN1WFJ1OWUvZk9keHdxbFFxalJvM0NwazJiQUFDV2xwWndkSFRFaXhjdmNQejRjUncvZmh3alI0N0V1blhySUVtU1RuOGhCRHc4UEhEZ3dBRTRPVGxCclZZaklpSUN5NVl0UTNCd01JNGVQWnF2dUI0L2ZvejI3ZHNqTEN3TUFPRGc0QUNsVW9rMWE5Ymc0c1dMY0hKeXlyYS9FQUxkdTNkSFlHQWdLbFdxcEpYMDRPL3ZEemMzTjhUR3hzTFUxQlNWSzFkR1dGZ1l0bTdkQ2o4L1AvejIyMjlvMHFTSjFuaHIxNjdGMkxGam9WYXJVYnAwYVRnNU9lSGh3NGY0L3Z2dmNlVElFWncvZng0Mk5qYWE5bWxwYWVqZHU3ZG0vMHVYTGcxVFUxTWNQWG9VWjgrZXhTZWZmS0kxdm9tSkNUNzU1Qk1zVzdZTWUvZnV4YVJKazNUMktUZzRHTGR2MzRhVmxSWDY5dTFyY04vTnpNelFxMWN2SEQ1OEdJY1BIOWFxeTN5dkFPRCsvZnRJUzB1RG41K2ZUb0pGMjdadHNXSERCczN6MHFWTFkvVG8wUWEzU1VSRVJFUkVSRVJFUkVSRUdaaG9RRVJFdWFKVUtwR2FtcXBUYm1wcUNybGNkNWF4QXdjT2FDN3dmdnp4eDVESlpBZ05EY1dnUVlQdysrKy9ZOWl3WVFnSkNVR3BVcVVBQU9QSGowZDhmRHcrK2VRVGJOaXdRVk4rOCtaTlBIandvRUN4ejVzM0Q1czJiWUtGaFFXV0wxK093WU1Idzl6Y0hHbHBhZGkwYVJNbVRKaUFEUnMyb0dIRGhoZy9mcnhPL3oxNzlzRE96ZzRCQVFGbzFLZ1IwdFBUOGZYWFgyUFJva1U0ZHV3WXpwMDdoM2J0MnVVcEpyVmFqVTgrK1FSaFlXR29YYnMyZnY3NVp6UnIxZ3dBY1A3OGVYejY2YWU0ZS9kdXRtTWNQbndZTmpZMkNBME5oWXVMaTJZWmdPam9hUFRzMlJPeHNiRVlOV29VbGk1ZENpc3JLeVFsSmVHTEw3N0E5dTNiTVdUSUVBUUdCbW9TSzg2ZlA0K3hZOGRDTHBkajVjcVZHRDE2TkNSSndwTW5UOUM3ZDIvY3VuVUxNMmZPeE1xVkt6WGJuejE3Tm80ZVBRcHJhMnRzMnJRSmZmcjBnVXdtUTNCd01JWU5HNGFOR3pmcXhEeDA2RkFzVzdZTVY2NWNRVVJFQkp5ZG5iWHFkKzNhQlFEbzNiczNySzJ0czkzL2pSczM0djc5KzltMlVTZ1VBREwrSG4vOTlkZHMyem83T3pQUmdJaUlpSWlJaUlpSWlJZ29GN2gwQWhFUjVjcVlNV05nYVdtcDgxaXdZSUhlOWhFUkVkaTNieDk2OU9nQm1Temo2NlpHalJydzlmV0Z1Yms1bmo5L0RsOWZYMDM3ektuMlI0MGFwVWt5QUlDbVRadGl3SUFCK1k0N09qb2FpeFl0QWdDc1c3Y09JMGVPaExtNU9RREEzTndjWThhTTBlekQ5OTkvcjdrd25kWGZmLytOWGJ0Mm9WR2pSZ0F5N3FaZnVIQWhhdGFzQ1FBNGVmSmtudU02ZHV3WXJsNjlDcmxjamtPSERtbVNESUNNTysxLytlVVh2Yk1yWkJVZUhvNzE2OWRybGc0b1U2WU1BR0R4NHNXSWpJeEVseTVkc0hidFdsaFpXUUVBckt5c3NHN2RPamc2T3VMdTNidTRlUEdpWnF4cDA2WkJyVlpqN3R5NStPS0xMelRicmxxMXFtWW1pQzFidGlBdExVM3ptdmo0K0FBQXZMMjk0ZUhob1htZlhWMWRjZlRvVVRnNk91ckUzTGh4WXpSbzBBQkNDSjBsTVFCZzkrN2RBRElTRW5KeTRjSUZSRWRIWi92WXNXTUhBR0RUcGswNXRnME1ETXh4bTBSRVJFUkVSRVJFUkVSRXhCa05pSWlva0RSdjNsenZYZjR1TGk3bzBhTUhmSDE5Y2VIQ0JjMEZaUmNYRjRTR2htTDc5dTFvMDZhTjNsa1M4dVBJa1NOSVNVbEJsU3BWTUdqUUlMMXRSbzhlalprelp5SXlNaEkzYjk1RTgrYk50ZXBidG15SnBrMmJhcFZKa29UT25Uc2pKQ1FFVDU0OHlYTmNCdzhlQkFDNHU3dWpWcTFhT3ZWdDI3WkYzYnAxRVJRVVpIQ01ldlhxb1VXTEZqcmxtUmZySjArZXJGTm5hV21KbGkxYjRzQ0JBL2o5OTkvUnBrMGIvUG5ubjdoNjlTck16TXpnNmVtcDA2ZHg0OGF3czdORGJHd3NBZ01EOGU2NzcrTG8wYU5JVFUyRnM3TXpCZzhlck5QSHpzNE9IaDRlV0w1OHVVN2QwS0ZETVhYcVZPemJ0MDlyZTRHQmdiaC8vejRxVmFxRURoMDZHTnp2MTIzZnZoMkppWWw2Nis3Y3VRTUFPSFhxRktLam93Mk80ZWJtaHFwVnErWjZtMFJFUkVSRVJFUkVSRVJFSlJrVERZaUlLRmZXcjErUGtTTkg1cnA5NDhhTkRkYjk1ei8vQVpCeFIzNm1hZE9tWWZUbzBkaTRjU011WExpQWlSTW5ZdkRnd1RsT241K1QyN2R2QXdCYXQyNXRjSVlBYTJ0cnVMcTY0czZkTy9qamp6OTBFZzFjWFYzMTluTnljZ0lBSkNjbmE4b1VDZ1c2ZHUycXQvM1lzV1BSdTNkdkFLOW1jSGp2dmZjTXhsNjlldlZzRXcxcTE2NnRVeFlYRjZkSmZKZzJiUnBtenB5cDB5WXNMQXdBRUJVVnBSV0xUQ1l6ZUlFL0pTVkZxMC9tNjlxNGNXT1ltcHJxN1pNNTQ4UHJCZzRjaU9uVHArUENoUXY0NjYrL1VMNThlUUN2bGswWVBIaXdabmFFM0pneFl3WWlJeU5oWVdHaFU2ZFNxUUFBMjdadDA4eHU4SHA5YW1vcURodzR3RVFESWlJaUlpSWlJaUlpSXFKY1lxSUJFUkVWQ24wWGZUTmxUdkd2VkNvMVphTkdqWUt0clMybVRadUdCdzhlWU96WXNaZzVjeWErK3VvclRKa3lKZDh6SEx4OCtSSUFZRzl2bjIyN3pKajAzUm1mZFNtSHJETDNVUWloS1ZPcFZEaHo1b3plOWg5Ly9MSG12Mk5pWWdCQXMreUJQamxkYks5UW9ZSk9XZWIrQXErU0FReEpUVTNWNnBPYW1vb2JOMjdrcWs5bS9KVXFWVExZMWxEOGpvNk82TlNwRTQ0ZlA0NkRCdzlpMUtoUkFJQTllL1lBQUlZTUdaSnREUHE0dWJuaHlKRWpPdVZIamh4QjkrN2Q4ZlBQUDZOdjM3NEc2NG1JaUlpSWlJaUlpSWlJS1BkeWY3c2dFUkZSSG1UZVNhNVA1bDN4WmN1VzFTcnYxNjhmUWtKQ3NHdlhMclJvMFFJdlg3N0U5T25UTVdIQ2hIekhrVGtqUWx4Y1hMYnQ0dVBqQVFDMnRyYjUzaGFRa1h3Z2hORDdtRGh4b3FaZFp1SkUxc1NBMTJWZTFEZEUzd3dOVmxaV212OSsrUENod1ZpRUVGaXhZb1ZXbjRvVksyYmJYZ2lodVZpZk9ZdEJac0tCUHRuVlpTNlpzWGZ2WGdEQXRXdlhFQm9haWhZdFdoaWNRU0kvTGx5NEFBQzRkT21TM3Zxc1NTSkVSRVJFUkVSRVJFUkVSSlE3VERRZ0lxSkM4ZkRoUTROMW1SZDlHelZxcEZOblltS0MvdjM3NDhxVksvamhoeDhBQUt0WHI4NzJnbngyNnRTcEF3QzRjdVdLd1RaSlNVa0lEZzRHa1AyU0QyOVM1Y3FWQVFCMzc5N1ZXeStFTUZpWG5iSmx5MnFTSlFJREEzUFZwMGFOR2dDQVo4K2U0ZSsvLzg1Vm44ejQ3OTI3WjdCTmR0dnYxYXNYYkd4czhMLy8vUTh4TVRIWXZYczNnRmNKQ0FXbFZxdmg1ZVdGUllzV0FRQ1dMVnVHaVJNblFnaUJoSVFFYk5xMENRY1BIc1NtVFpzQUZEekJoSWlJaUlpSWlJaUlpSWlvSkdHaUFSRVJGWXIvL2U5LytPT1BQM1RLTDE2OGlLdFhyd0lBM04zZHN4M0QwOU1UUU1aRjQyZlBudVVyanU3ZHU4UEV4QVFoSVNHYXUrZGZ0MjdkT3FTbnA2TmV2WHFvVzdkdXZyYVRWKzNidHdjQWJOdTJEZEhSMFRyMXUzYnR5dGMrUzVLRVRwMDZBUUFXTDE1czhJNTloVUtoK2UrR0RSdkMwZEZSMDhlUXJIMHk0dzhLQ3NMSmt5ZDEyZ1lGQmVIZ3dZTUd4N0t3c0lDSGh3ZVVTaVg4L1B5d1o4OGVtSnVibzMvLy90bnNYZTdFeDhmRHc4TUR5NWN2MTd3V2JtNXU4UEh4d1NlZmZJTDA5SFNNSGowYTd1N3VPSGp3SUpvMGFZSVdMVm9VZUx0RVJFUkVSRVJFUkVSRVJDVUZFdzJJaUNoWGxFb2xVbE5UOVQ3VWFyVk9lNFZDZ2Q2OWUrUFdyVnVhc3Q5Kyt3MGVIaDRBQUE4UEQ4MUZmWlZLcGROV0NJR05HemNDQU1xVUtZUHExYXZuSys1S2xTcGg3Tml4QUlCaHc0Wmg2OWF0bWd2bWFXbHBXTHQyTFdiTW1BRkprckJvMFNLOXl4RVVoaEVqUnFCMDZkSklURXhFcjE2OThQanhZd0FacjhYT25UdngrZWVmdzg3T0xsOWpUNWt5QlRLWkRGZXVYTUdvVWFPMEVobGlZMlBoN2UyTkVTTkdhTXJrY2ptbVRKa0NBRml5WkFtV0wxK090TFEwVGYzang0OHhjZUpFckZ5NVVsUFd1blZydlBQT093Q0F6ejc3RE9mT25kUFVYYnQyRGU3dTdyQ3hzY2syemlGRGhnQUFmSHg4RUI0ZWpoNDlldVJybjIvZHVvWHQyN2NEQUs1ZXZZckdqUnZqMEtGRDJMSmxDN3k4dkFCa3ZON3IxcTJEcjY4dm1qVnJCaDhmSDF5OGVCRTNiOTZFdjc4L0xDd3M4cnhkSWlJaUlpSWlJaUlpSXFLU2lva0dSRVNVSzJQR2pJR2xwYVhleDU0OWUzVGFmL3JwcDFBb0ZHamF0Q21jbkp4UXJsdzVmUERCQjRpTWpFU2pSbzJ3WnMwYVRWc2hCQTRjT0lDbVRadkN3Y0VCOWVyVmc0T0RBN3k4dkNDVHliQjgrWEpZV2xybU8vWkZpeGFoWjgrZVNFcEt3ckJodzJCcmE0c3FWYXJBMXRZV1gzenhCWlJLSmJ5OXZkR3RXN2Q4YnlPdm5KeWNzR0hEQnNqbGNseTZkQWsxYXRSQXBVcVZZRzl2ajA4Ly9SUkRodzVGMjdadEFTRFB5US9ObXpmSGtpVkxJRWtTTm16WUFFZEhSOVNvVVFQVnFsVkR1WExsTUhIaVJDUW5KMnYxbVRScEV2cjI3UXVGUWdFdkx5L1kyZG5CMWRVVnpzN09xRjY5T3J5OXZXRmlZcUxWWjl1MmJTaGJ0aXdpSWlMUXZuMTdPRGc0d05IUkVlKzk5eDVLbHk2TnFWT25aaHZuKysrL2orclZxeU1nSUFCQS9wZE5jSEJ3Z0ltSkNiNzY2aXUwYWRNR0NvVUN2LzMybTg1NEkwZU94Smt6WjVDV2xnWlBUMCtzWDc4ZXRyYTJPdnRGUkVSRVJFUkVSRVJFUkVUWlk2SUJFUkVWQ2x0YlcxeStmQm5EaHcrSFdxMUdZbUlpYXRldWpUbHo1dUR5NWN1d3Q3Zlh0SlhMNVZpNmRLbG0rdnBIang3QjN0NGVRNFlNd2UzYnR6VjN2dWVYdWJrNURodzRnQjA3ZHFCang0NndzTERBOCtmUFVhNWNPUXdjT0JEWHJsM0QrUEhqQzdTTi9PalhyeC9PblRzSE56YzNsQ2xUQmpFeE1haFZxeFkyYnR5SWxTdFhhbVlWS0ZXcVZKN0huamh4SXM2ZVBZdWVQWHZDM3Q0ZVlXRmhpSXVMUTh1V0xmSGpqejlpNjlhdFd1M2xjamwyNzk2TnpaczM0LzMzMzRlcHFTa2VQMzRNSVFRKyt1Z2o3Tnk1RStQR2pkUHFVN2R1WFZ5L2ZoMURodzVGaFFvVkVCOGZEMnRyYTN6MTFWZTRjT0ZDanNraGtpUmg4T0RCQUlBS0ZTcWdTNWN1ZWQ1UGxVcUZiZHUyd2RYVkZRc1hMa1MzYnQwUUVCQ0FObTNhNkczZnZuMTczTDU5Ry8zNjljUFdyVnZoNnVxSzBhTkh3OS9mUDgvYkppSWlJaUlpSWlJaUlpSXFxWXBtZm1naUlpb3k5eDVWcXlJSnN5ZFp5NnBXUEFBTDh6cEZzbjFQVDArc1hMa1M0OGFOdzRvVks0cGttOFZWbzBhTkVCZ1lpSjA3ZDJMQWdBSEdEcWRRZUhsNVlmbnk1WmcwYVJLV0xsMmE2MzZKaVluWXNHRURsaTFiaGovLy9CT1ZLbFdDdDdjMzNOM2R0ZG9kT1hJRTNidDNoNit2TC9yMjdhdFZkLzc4ZVV5Y09GR3paTWQvL3ZNZkhEbHlCTFZxMVNyNGp2MUxLSlFSZUJUZUZVSzhXZ3BESnFXM2RhMysrSUlSd3lMS3M1UlBuYXFvWC90dXMvaitLR1JWNnhvckpDSWlvbUpQL2VJcFVpZThyMVVtMU1yRzFydWYzVFpTU0VSdlJLdGZ1MVdCVW1pZFcyNXB0eHkxYkdvWUt5UWlLZ0xQazZQUTkvUm5XbVZLbWJxeGYvY1QvRjRqSXNvbnptaEFSRVQwTC9UaXhRdmN1M2NQQU5Da1NSTWpSMU00VWxOVHNYMzdkZ0I1WHpiaDVjdVgrT0dISDVDWW1JZ0ZDeGJnL3YzN09ra0dPV25idGkxdTNyeUpJMGVPb0hYcjFtalNwRW14U2pJZ0lpSWlJaUlpSWlJaUlpb3NYSlNZaUlqSVNKUktKVXhNOUg4VmYvZmRkMUFxbGFoYnR5NWNYVjJMT0xLaXNYMzdkc1RHeHFKNTgrWm8xS2hSbnZxNnVMamcvUG56Y0hKeWdyVzFkWUhpK09pamovRFJSeDlCcVZRV2FCd2lJaUlpSWlJaUlpSWlvcEtDTXhvUUVSRVpnVktwUlAzNjliRnAweWJFeE1Sb3lwOCtmUXBQVDAvNCtQZ0FBT2JPbld1c0VBdEZmSHc4QU9EbXpadjQ2cXV2QUFCejVzekoxMWkxYXRYS01jbmc0NDgvaGhCQ1o5a0VmUXdsZlJBUkVSRVJFUkVSRVJFUmtUYitvazVFUkdRa3djSEJHREZpQkVhT0hJbnk1Y3REcFZJaE9qb2FBQ0JKRXViTm01ZXJDK1J2aytIRGgrUEVpUk5JVEV3RUFJd2VQUnB1Ym01R2pvcUlpSWlJaUlpSWlJaUlpUEtDaVFaRVJFUkdZR0ppZ2tPSERtSDc5dTI0ZGVzV0lpSWlvRmFyVWFOR0RiUnAwd2FlbnA1NDU1MTNqQjNtRytmazVBU1ZTZ1VYRnhlTUd6Y08wNlpOTTNaSVJFUkVSRVJFUkVSRVJFU1VSMHcwSUNLaU4yckZpaFZZc1dLRnNjTjRLM1R2M2gzZHUzYzNkaGhGYXZueTVWaStmTG14d3lBaUlpSWlJaUlpSWlJaW9nS1FHVHNBSWlJaUlpSWlJaUlpSWlJaUlpSWllbnN3MFlDSWlJaUlpSWlJaUlpSWlJaUlpSWh5allrR1JFVDBSa1JHUnFKejU4NDRkZXFVc1VNeGFPclVxVml4WWdVVUNrV0J4enAxNmhRY0hSMHhmUGp3TnhCWnpzTER3L0hISDM4Z05qYTJTTFlIQUNrcEtiaCsvVHJDd3NJTXRybHk1UXBTVTFPTExLWk1DeGN1eEljZmZvaW9xS2dpMzNaMlB2bmtreUw3bXlDaWY1ZUhEeDlpNGNLRnVIbnpwc0UybXpkdnp0ZnlRdE9uVDhlQkF3Y0tFbDZCekowN0YxT21URUZ5Y3JMUllzaTBldlZxREJzMkxOczJQajQrYU4rK1BRSUNBZ3E4UFc5dmJ6UnIxZ3kvL2ZaYm52dmV1WE1IdzRZTncvbno1M05zTzJ2V0xIejk5ZGQ1R3YrYmI3N0JsaTFiZE1xRGdvTHc3YmZmNnUwamhNRHMyYk1SRVJHUnAyMFZ0cXRYcitLTEw3NUFXbHBhbnZ2Kzl0dHZPSHo0c0U3NXBVdVhzR0xGaWpkeW5ySjU4MmI0K1BnWXJNODgvdlA2TjNmNThtWDg5Ny8veGRPblR3c2FZcjc4L3Z2dm1EaHhJdno4L0l5eS9heENRa0xRdDI5ZlhMbHl4V0FiaFVLQnBrMmI0c3N2djh6MXVEZHUzTUN1WGJzUUh4Ly9Kc0xNTTE5ZlgzaDZldUw1OCtkRzJUNFJFUkVSRVZGaE1qRjJBRVJFVkR3c1hib1VwMDZkd293Wk00d2RpbDRoSVNGWXNtUUphdGV1RFU5UHp3S05wVmFyTVhYcVZFUkhSMlBxMUtsdktFTEQ3dDY5aTJiTm1pRXRMUTAvLy93ekJnMGFWT2piQklEZzRHQzgrKzY3R0RkdW5ONExZNWN2WDBhN2R1M1FzV05IK1BuNXdjTENBZ0FRSHgrUDlQVDBQRzJyWExseWVXcC85KzVkbkRsekJpa3BLWG5xVjVodTNicUZYYnQyRmNuZkJCRzlXYytmUDhlZ1FZUGc1T1NFN2R1MzUydU13TUJBZlBYVlZ5aFRwZ3lhTm0ycXQ4M1NwVXZ4OTk5LzUrbDc2T3JWcTFpMGFCRzZkKzhPZDNkM0FNQXZ2L3lDa3lkUDVxci9wazJiSUpObDVKZGZ2bndabHk5ZjF0dHUxS2hSS0ZPbWpFNzVuajE3TUdmT0hGaGJXMlBxMUtrb1ZhcVV3VzNOblRzWEwxNjh5RlZjT1JrNWNpUWFOMjZzVTM3cDBpWHMyTEVEUFh2MjFMd2VyenQ4K0RBdVhyeUl5cFVyRnppTzhQQnczTGh4QXpFeE1YbnUrK3paTTJ6ZHVoWHZ2LzgrMnJadG0yM2JFeWRPd01URUJQUG16Y3YxK0N0WHJzVDc3Nyt2azNpeGFORWliTnUyRFpJazZTUXZiTm15QmZQbXpjT1ZLMWYrTmNtaGFyVWFFeVpNd05XclY1R1VsSVNmZi80NVQvMi8vZlpiUEhueUJOMjdkOWNxUDNEZ0FKWXNXWUlCQXdiQXdzSUNvYUdoNk4rL3Y4RnhHalJvZ00yYk4rdXRXN3AwS2FLaW91RGw1YVczUHZQNHQ3ZTMxL3QzYThpOGVmTnc0c1FKOU9yVkN5NHVMa2hPVHNiWXNXTnoxYmRIang3bzNidTM1dm5peFl2MXRxdGZ2ejdjM054MHlsVXFGVWFOR29VN2QrNUFMcGVqWjgrZUJyZDE3ZG8xYk4yNk5WZHg1Y1RaMlJrelo4N1VLVTlQVDhlaFE0Znc2TkVqWEw5K1hmTzVsWlcvdno5dTNicUY5dTNiNTNwNzgrYk5nNStmSDY1ZHU0Wm16Wm9oTGk0T2p4NDlRbEpTa3M0aklTRUIwZEhSaUk2T3hvc1hMelFQSU9QZkVrQkdBdEg1OCtjeGJ0eTRYRzMvM0xseldMbHlKYjc0NGdzNE9UbGwyMVlJZ2FTa3BGenZXM2JrY2prc0xTM2Z5RmhFUkVSRVJFU0dNTkdBaUlnTTJyRmpSN1ozVVByNCtNRFoyUmx4Y1hGWXUzWXRyS3lzY1BQbVRiMTNjMWFyVmcxOSt2UXB6SEN6dFdQSERnREE0TUdEQ3p6VzRzV0xFUmdZQ0VtUzhONTc3K1Y3bkh2Mzd1VjRFU1E5UFIwREJ3N1UzT0UzZGVwVWRPN2NHZVhMbDg5eC9OdTNiK09ubjM0eVdEOXAwaVEwYXRRb2IwRm4wYkpsU3d3YU5BaGJ0bXhCang0OTRPZm5CMHRMUy9UcjF3OG5UcHpJMDFncEtTbWFSSVZNOGZIeDZOMjdOOXEyYll2WnMyZm5PODZpb0ZRcU5SY0d6cDA3cC9jSC9mcjE2MlB4NHNXb1Y2OGUvdnp6VDROampSNDlHa3VXTENtMFdJbm9sZFRVVkt4WnN3Wno1c3hCWEZ3Y0JnNGNtTyt4MUdvMUFPaTlPSmExVFhiMStpeFlzQUJ5dVJ3TEZpelFsTjIrZlJ0NzkrN050bC9teGFxTkd6ZHF5azZlUEltNWMrZnFiVDlpeEFpZHN0VFVWRXlmUGgwVktsUkFYRndjUEQwOXNXL2ZQb1BiL1Bubm54RWFHcHB0WExuVnZuMTd2UmRzRnk5ZUREOC9QMHlhTkFsdWJtNDZGOUpTVTFOeCtmSmx0RzdkR3ZiMjltOGtscmZOcWxXcmNQMzZkY3llUFJ0MTY5YlZuSDlGUlVWaDJyUnBLRmV1SERadDJsU2tNU1VtSm1aYnYzNzllclJxMVFvblQ1NUVRRUFBYXRhc2FiQ3RoWVVGVEV6eS9sTkdTa29LYnR5NGdhcFZxNkppeFlwYWRUZHYzc3gyekp5TzNkd2MvNis3ZGVzV2poOC9qZ0VEQnFCWnMyWUFNdTdZeituWVRrOVBoMEtoUUtWS2xiUVNEUXpkNWUvbDVhWDN2R1REaGcyNGMrY09xbGF0Q2g4Zkh3d2FOQWhObWpUUk8wWndjREJXcmx5WjIxM0xWcjE2OWZRbUd0U3RXeGNUSmt6QTRzV0xzV2JOR3IwSkY1a3ppN3llVkdMSTA2ZFBjZVRJRVhUcjFrM3pHdCs2ZFFzZE9uVEl0cCs1dVRsc2JXMWhiMjhQWjJkbk9EZzRJRGs1R2FhbXB1amV2VHZDd3NKUW8wWU52YTlyUVlTR2hxSldyVnB2Wkt4Mjdkcmg3Tm16YjJRc0lpSWlJaUlpUTVob1FFUkVCdDI1Y3dkK2ZuNW8xS2dSWHJ4NGdiQ3dNRFJ0MmhUeDhmRUlDUW5CZDk5OUIyZG5aNnhjdVZJekhhbWhIem03ZE9sUzZJa0dUNTQ4UWJWcTFiSnRNMnZXTE15YU5TdFA0OGJHeHNMVzFoWUFFQkFRZ0srLy9ocVZLMWRHbXpadDhoMHJnR3p2Q3MzMDVaZGZJakF3RUowNmRVS1RKazJ3YU5FaURCOCtIRWVPSE1teGIzaDRlTFozbi9YdDI3ZEFpUWFTSkdIanhvMklqNC9IL3YzNzhlV1hYMkxGaWhWd2QzZEg3ZHExY3pYRzRjT0g4ZWpSSTcxMTZlbnBPSFBtak9hMTErZjc3Ny9YZXdjdWtIRmhQNmZwdGQ4VUx5OHYvUDc3NytqWXNTTktseTZOb0tBZ2hJU0V3TTNORGVibTVnQUFNek16QUJrWC84cVdMWXZ4NDhkcmpaR2Ftb3F2di80Nlg5TkdFMUhlUkVSRVlOMjZkVmkzYnQwYm04NDZjMWtlVTFOVGcyMVVLaFhrY25tdXgvVDM5NGVmbng5R2pCaUJldlhxYWNwLytPRUgvUERERHdiN2ZmdnR0L2ptbTIvdytlZWZhMjF2NXN5Wk9yT3V6Snc1RTZ0V3JkTDdXVHRod2dROGVmSUUrL2Z2UjBoSUNLWk5tNFlkTzNaa201QWhsOHZ4OHVYTFhPL2o2K2JObTRkRml4WVpySGQwZE1UczJiUHg4dVZMcUZRcW5mckRodzhqT1RrWlBYcjB5SGNNYnpzckt5dnMzcjBiSFR0MjFKb3VmdlRvMFlpTmpjV0pFeWRRcVZLbElvc25NVEVScFV1WHpuVmJReGU3TSszY3VSTURCZ3pBa1NOSGNQYnNXWVNHaGlJK1BsN25iL3ZjdVhNQU1wYVlxRktsQ3JwMTZ3WUFHRGR1bkU3Ym5NNWJGQXBGanNjMmdEd2QzN05tellLWm1Sbm16NSt2S2JPeHNjazJLZVBwMDZkbzFhb1ZZbU5qZFk3RGhJUUVyZWVKaVlsd2NuSkMyYkpsZGNaNThPQUJ2dnp5U3pSdDJoUW5UNTVFbzBhTjhObG5uK0h5NWN2Wm5wOSsvZlhYbURadFdtNTNVWXRLcGNyMm5BN0krRHk2YytjTzZ0ZXZyN2QrMTY1ZHNMT3p5L1U1dUkrUEQxUXFsZGJNSHMyYU5jUEdqUnNSRkJTRU5tM2F3TTdPRHRiVzF0aTdkeStzcmEweGVmSmtUUUxUdkhuejRPcnFpbjc5K21uNnIxdTNEbTV1YmhneVpBZ0NBZ0xnN095Y3Exanlvbno1OGdYK2QwYlc3d3dpSWlJaUlxTEN3a1FESWlMS2xvMk5EYTVmdjQ0MWE5Wmd6Smd4dUhUcEVrNmZQcTI1aytqWnMyZjQ0WWNmSUVrUzd0Ky9yM09IMlBqeDQ3Rmx5eFo4OU5GSGhSNnJ0YlUxaGc0ZHFsTis1ODRkM0x4NUV3MGJOc3p4eDJ0OU1pOFFQMy8rSEQxNjlJQk1Kb09mbjErZXBzYk5qd1VMRnNESHh3ZU9qbzdZdm4wNzdPM3RjZUhDQmZ6NjY2LzQ4c3N2OGVPUFArWnFuSjkrK2drVEowN1VQRis4ZUhHZTFyYlY1OEdEQi9qcnI3L1Fva1VMN05peEEvUG56OGYwNmRNQlpGekl5SzBuVDU0WVREVElqZlhyMXh1czY5bXpaNUVrR3N5ZlB4K3JWNjlHLy83OXNXdlhMZ0NBcDZjblFrSkNzSHYzYnIySkVFNU9Uam9YT1Y2K2ZKbm45Ym1KS0gvMjc5K3Z1YlBmM2QwZFZhcFV3YkpseXdvMHBsS3BCSkI5b2tGS1NrcTI5YStiTVdNR3JLeXM4TzIzM3dMSStXSW5rUEc1K00wMzM2QnAwNlpZdm55NVZwMlptUmtlUFhxRWd3Y1BZc1NJRVhCd2NFQmNYQnpzN093Z1NaSlcyNTA3ZDJMZHVuWG8zNzgvM04zZG9WYXJjZWpRSVl3Y09SSzFhdFhLZGtZZmEydnJYTy9qNjE3ZnY3Rmp4eUl3TUZCdjI4d0x5UUJRdlhwMWJOdTJUVFB0L3VYTGwvSDQ4V085L1F4TjNmNm1uRGh4QWdxRlFqUERVMkJnSUk0Y09RSlRVMVBVcmwwYkR4OCsxT21Ua0pBQXVWeU8wNmRQNjlUVnFWTUhGU3RXUkVKQ2d0WStLeFFLUkVWRmFaSVA2OVNwbzdYc3dQRGh3L0hubjM5aXpwdzVpSWlJZ0orZkgrcldyWXNMRnk3Z3dvVUxBSUNPSFR2bXVLekRtMUsxYWxWMDZkSWwzLzF2Mzc2TjMzLy9YZlA4eXBVcldMTm1EVkpTVWlDRXdKbzFhN1RhWnk3anRIWHJWcmk2dW1vU0RmSkRxVlRtZUd3RDJSLy9XWjA3ZHc3SGpoM0R4SWtUVWIxNmRTaVZ5aHhuYVlpTmpZV2JteHZDdzhPeFo4OGVuZVFJYTJ0cmJOaXdBV1hMbG9XN3U3dG15di9YRXcxU1UxUGg0ZUdCOVBSMGJOeTRFV1hMbHNXR0RSdlFyVnMzREJreUJMNit2anFmQjVuTXpNenlmWHhuZmtabXVuNzl1dGI1YVZhdkg1L2ZmZmNkeXBRcGczdjM3c0hGeGNWZ1ArRFZzaXZ4OGZGWXQyNGRPblhxaEJZdFdnREltTVdoYjkrK2VQZmRkekZpeEFqWTI5dHJFcEMvL3ZwcitQdjdZOHFVS1FDQXNMQXdmUGZkZDZoVnF4YmMzZDAxNzIzbnpwM2g1ZVVGYjI5dkRCczJEQ2RPbklBa1NiaDI3WnJlR1YrdVhMa0NBRmkyYkpuT1VtSG01dVo2WjVscDBLQ0JabVlMSVlUQjl5T3JXN2R1b1h6NThqci9GaU1pSWlJaUlpSWlJc3ExZTQrcVZia2Y2aXF5UGxKUzc0bjhtRDU5dWloYnRxd1FRb2pWcTFjTEFDSWxKVVVjUG54WUFCRDM3OThYUFh2MkZBQ0VxYW1wR0RwMHFGWi9mMzkvSVpQSlJOT21UWVZTcWN4WERBV2xVcWxFL2ZyMWhTUko0dmJ0MnpyMUNRa0pJalkyTnNkeFhyeDRJUm8zYml3QWlQWHIxNHVrcENTUmtKQ1E1MGRLU2txdTRsNjFhcFVBSU16TnpjWFpzMmMxNVk4ZlB4Ymx5NWNYQU1TMGFkT3lIU1B6ZmZycHA1KzB5bi84OFVjQlFCdytmRmpZMk5nSUt5c3J2UTlMUzB2TmU1dFpObURBQUNHRUVBTUhEaFFBeElzWEwzSzFQNFprL3Yzb2UxMWV2SGdoQUlnK2Zmcm8xR1Z1UHlnb3FNQ3ZkVUU5ZVBCQTlPM2JWOUJkYlBjQUFDQUFTVVJCVktTbXBtckszTjNkaGJtNXVkNzJWYXBVRWMyYk45Y3BqNDJORlFERXVISGozbGhzNllwbjRvOUhEYlUrRDRJZlZTdllMWEpFUnBEeXFWT1ZwRStxaUt3UDFlT2dmQjhiNjlhdEU5MjdkOWQ4dnM2Yk4wOEFFQU1IRHN6M21HdlhyaFVBeE83ZHV3MjJxVkNoZ3FoZHUzYXV4dHUxYTVjQUlINzg4VWNoaEJBUkVSSEMwZEZSTEZpd3dHQ2ZEUnMyQ0xsY0xtcldyQ2tpSWlMMHRzbjhQdi96enorRkVFSjA2OVpOdUxxNmFyVTVjZUtFc0xDd0VIWHIxaFVKQ1FtYThzaklTRkdwVWlWUm9VSUZFUkFRb0ROMmpSbzFoRnd1ejlYK0dUSnIxaXdCUVBqNitnb2hoT2pmdjcrb1VhT0dxRktsaWdBZ3JLMnRSWTBhTlhRZVhidDJGUThlUEJCeXVWd0F5UFpScjE0OXpmYWFObTBxek0zTkRUNHl4ek0xTmMyMm5ibTV1WWlPamhaQ0NHRmpZNk4zdXpZMk5tTEJnZ1U1eHZmNlkvWHExVUlJSWU3Y3VaTnR1ODJiTitkNTdIbno1aFhvL2NxTmhJUUVBVUQwN05telFPTmtuci9zM0xsVHE3eGR1M2FpU3BVcU91Mm5USm1pZGE2UytmcGxIbE5adWJxNjZ2MXV6dVRrNUNUcTFLbGpzRDd6dU5xMWExZU8rNkZRS0VTREJnMkVrNU9UaUl1TEUwSUlNWEhpUk5HNmRXc1JIQnlzdDA5a1pLUm8zcnk1QUNBV0xWcGtjT3dLRlNxSXp6NzdUQWlSY1I3Kyt1dVZtcG9xdW5idEtnQ0lqUnMzYXZXZFAzKytBQ0RHamgwclZDcVZWdDNQUC85YzRMOFhoVUtoZGZ4ZHVuUkpjL3lXTGwxYUFCQ1ZLMWZXZTN3Zk8zWk1EQjQ4T0ZkLzA1bWZIYk5telJLU0pJbnIxNjhMSVlRNGZ2eTRBQ0E4UFQyRkVFSjgvUEhIb2xTcFV1THAwNmRDQ0NFT0hEZ2dBSWp0MjdjTElZUVlObXlZa01sazRzcVZLenI3a3BpWUtLcFdyYXAxbnIxKy9mbzhIMzlXVmxaYTR6NTgrRkFBRUI5ODhJRVFRb2l3c0REUnNHRkRzVzNidG14ZjI2aW9LT0hzN0N4c2JHekVIMy84a2EvM3h4RFZYK0hpOWUvZnhQNFY4ejhsR3RHL1JLdGZ1MVZwNWRkVlpIMDhlQm55Um84Zkl2cjNpVWlLRks4ZisrOGQ3c0x2TlNLaUF1Q01Ca1JFbEcvNzl1MkRuNThmUER3ODBLQkJBM3p6elRjWU5Xb1VXclZxaGVUa1pIeisrZWNBZ0RWcjFtUTdsZXp5NWNzUkZoYUcvLzczdjdDeHNYbWpNZjd5eXkrNGUvY3VldmZ1allZTkcrclV0Mi9mSGpkdTNJQVF3dUFZeWNuSmFOKytQWUtDZ2pCOStuU01IRGtTWmN1V1JVeE1USjdqNmRldkgzYnYzbTJ3WGdpQjc3NzdEdDk4OHcxTVRVMnhkKzlldEd2WFRsTmZ0V3BWbkRsekJoMDZkTUNpUll1UWxKU0VwVXVYYW1aZHlLc3VYYnJvblhvYUFPTGk0bkQ2OUdsVXJseFpNM3REZGpOQ1RKOCtQY2YxZS92MjdZc3RXN2JrSzFaOVNwVXFWYUE3WjkrRUpVdVc0Tml4WTFwM0RLYW1wa0tsVXVuRXRuVHAwcUlPajRqMCtQenp6elhmVVc5S2NuSXlnT3lYeFltUGo5Y3NwNUtkbHk5ZllzcVVLV2pZc0tIbXp0MlpNMmNpTWpJU1ZsWldPdTJWU2lVbVQ1Nk01Y3VYdzhIQkFiLzk5aHVjbkp6MGpoMFpHUWtnWTJwdUFQajc3NysxUHI5T25qeUpuajE3d3NiR0JuNStmbHFmWXhVcVZNQ2hRNGZRb1VNSHRHdlhEdnYzNzBmSGpoMnozWmRWcTFiaHI3Lyt5clpOdjM3OVVMZHVYYjExbVRQRmhJZUhvM0xseXVqUm93ZDI3TmlodCszUW9VT2hVcWt3Y09CQW5idmJHelZxQklWQ2dYdjM3bW1kazZTbHBVR2hVTUREdzBQdm1BRUJBUWdPRHNaNzc3MEhGeGNYdlczT25qMkxxS2dvemJuRTZkT25vVlFxOGZ2dnYyUFNwRW40NnF1djBLTkhENWlZbUdobUxQajExMTgxN3dFQURCa3lCSEs1SEpzM2I5YVVoWWFHWXNDQUFacm50V3JWd3AwN2R3Qmt6TmIwNmFlZm9tUEhqdkQyOWdhUWNZN1F0MjlmbmZqcTFhc0hDd3NMM0xoeFE2Zk8wTi9qaVJNbmNQRGdRWGg1ZWFGT25UcDYyN3l0bmo1OWl1dlhyMnVWcGFhbVp0c25PVGs1MnlueU01ZW95UHdjeU02eVpjdHc1ODRkN05tekIyWEtsRUZJU0FoV3Jsd0pKeWNudmR1NGNlTUdldlhxaGFkUG4yTEdqQmtHWjZWU3E5V0lqbzdXT3JhQlZ6TWFwS2Ftb20vZnZqaDI3QmdtVDU2TTRjT0hhL1dmT1hNbUhqNThpRldyVmlFNk9ocGJ0bXpSTENHZ3o3MTc5N0JuejU1czk3VjgrZklZTzNhczNycFdyVm9oSkNRRUFEQml4QWhzMnJRSnAwK2ZScTFhdFhUYWhvU0U0SmRmZmdFQUJBVUZvWExseXBxNjNidDNZK1RJa1ZpOWVqVUdEUm9FUzB0TGhJZUhZOW15WmZEdzhNQTc3N3dEQUpnOWV6WnNiVzB4YytaTXZIejVFaE1uVG9Tam95TlVLaFZldm55SmxpMWJZdHk0Y2FoYnR5NSsvLzEzYk51MkRhTkdqVUx0MnJYeDh1VkxXRmxaYVdZMXNMS3l3cG8xYS9EbGwxOXFuYWNEd004Ly80eGV2WHBwbmsrWk1nWHIxcTJEdjcrLzFySFV1WE5uZzdPMVpJcU9qa1prWkNTR0RCbUM0T0JnekpzM1QyZDJBNVZLaFU4Ly9SUVJFUkVZUEhnd1hGMWRzeDJUaUlpSWlJam9UV0tpQVJFUjVWdXBVcVhnNHVJQ0h4OGYyTm5aWWZ2MjdmRHc4SUMvdnorOHZMeHcrL1p0K1BqNDROMTMzelU0eHExYnQrRGw1UVVBS0ZPbXpCdWRPajRoSVFFelo4NkVYQzdIbkRsejhqMU9xVktsMExKbFMzVHAwZ1VMRnk1RWVIZzRZbUppOE00NzcyajlrSGp2M2oxVXIxNGRGaFlXT21ORVJFUmc5ZXJWZWk4UVpVcEtTc0t3WWNPd2QrOWVtSnFhWXRldVhmajQ0NDkxMnRXdlh4K25UcDNDQng5OGdKVXJWK0xTcFV2NDVaZGY4blVoSUx1a2g0Q0FBRFJwMGdSdWJtNVlzV0pGam1PbHBhVWhLU2tKdzRjUDF6dkY2L2J0MjNQOElmOXQxS3RYTDlTc1dWUHpQRGc0R0JzMmJFQ2JObTEwMWdqUGJxcHhJbnE3SlNVbEFZREJ0ZWdWQ2dWU1VsSVFGaGFHaElTRWJOZXM5L1QwUkVSRUJIYnUzSW0wdERUNCsvdGoyN1p0bWd0aFdkMjVjd2RqeDQ3RnhZc1hZV0ppZ2hjdlhtREVpQkZZdUhBaG1qWnRxak4yVkZRVXJLMnROZDlWMGRIUm1vdjhTNVlzd1l3Wk0yQnJhNHZUcDA5cmZiWmxhdHk0TVU2ZE9vVk9uVHFoVTZkTzhQTHl3dno1OHcwbVdLeGF0UXBCUVVFRzl4WEkrRjR6bEdpUUtmTWl2cUhwNVFNQ0FqUUpDSm43bUZWVVZCUWFOMjZzTnprdDh6dFhuNmxUcHlJNE9CZ1RKMDdVZXhFZkFENzg4RU5FUlVWcG5qZHIxZ3hBUnNJSWtMR3NRK2JVN1ptSkJnMGJOdFJLWENoVnFoUk1URXcwZlFIb25FK1ltNXRyMXE0L2RPZ1FnSXkvTjBQcjJXZVNKQW1TSk9VcE1hOWZ2MzZJajQvSGd3Y1BjT2JNbVZ6MzA4Zkt5Z3JoNGVIWlhyVE9qVkdqUnFGdjM3NXdjSERRcVFzTEM0T3RyYTFXbWFGekRtOXZiMDF5UmxhT2pvNEd0NTJVbEpUdE1Sc1hGd2NBdUh2M3JzRTJRTVpGOHYvKzk3L28wcVVMZXZUb2diaTRPRXlkT2hVS2hRSnIxcXpSZW84VUNnVzh2YjB4ZS9ac3pUSVFhOWV1aGIyOVBjYVBINi96OS9IaXhRdW9WQ3JONnhNZEhRMGdJOUhnOGVQSDZOT25EMjdkdW9VeFk4Wmd5WklsZXVQYnVIRWoxR28xdG0zYmhsdTNibUhqeG8xbzAwYi9SRWozN3QzVE8rMS9WdlhxMVRPWWFKQlZUc2YzakJrek5JbXhzYkd4V3A4WHNiR3hBSUNhTld0cVhyOVpzMlloS1NrSkxpNHU4UGIyeHA5Ly9nbC9mMzk0ZTNzak9EZ1lIVHAwMFBUZnNHR0QxcmF5SnMydVdiTkdrN1RrNit1cjlSblFwVXNYZlBqaGh6ckoxQllXRmxydlkyWnlncVdscFZhNVRDYkw5alVCTWhKOEwxMjZoTTZkTzJQKy9Qa0lDUW5CMXExYnRSS0Vac3lZZ1RObnp1RGRkOS9GdW5YcmNoeVRpSWlJaUlqb1RXS2lBUkVSNVZ2WHJsMHhZc1FJelJyMGUvZnVSY3VXTGRHd1lVUEV4TVJnOHVUSkdEOStmTFpqVks1Y0djN096bmp4NG9YV2ordHZ3b3daTXhBZUhvNEpFeWFnUVlNR0JScHIxYXBWbWg4S0F3SUNBQUI5K3ZUQlYxOTlCU0RqeDF4WFYxZFVyVm9WKy9idFE5V3FWYlg2WDdseUpkdEVBMzkvZjR3WU1RSjM3OTZGZzRNRDl1N2RxN1ZtOHRTcFU1R1ltSWdsUzViQXlzb0tqUnMzeHZYcjE5RzdkMjhFQkFUZ25YZmV3ZFNwVXpGcDBpVFkyZG5sZWYvaTR1TGUyR3dTYTlldTFmdEQ4Y0dEQjNQc08zLytmSVNIaHdONGRZSGcxcTFiK09LTEw3VGErZnY3QThqNElUbTdILzRCWU1DQUFXamZ2bjJ1WXM4UE56YzN1TG01QWNpNHE2eFRwMDRBTXY1TzJyVnJoeWxUcHVoYy9IaisvRGtXTDE2c1ZWWWNrekNJU3BMTWk4cjM3dDNUdWNNVmdOYUY2TURBUUxSdTNWcnZPR3ExR29jUEg0WVFRdXQ3d01MQ0FwczJiZEpjbklxSmljR2NPWE93YXRVcXFGUXFqQjgvSG5QbXpNSFNwVXV4Wk1rU05HdldEUDM3OThlQ0JRdTB2cE1pSXlPMTdxVFBuTkZnL2ZyMW1EcDFLcXBVcVlMcDA2Zmp5SkVqT0hMa2lNSDluVHQzTG43NjZTZHMyN1lOa3laTjByckQrSFhPenM0SURnN1dLZCs2ZFNzOFBUME45c3NxYzMxM2ZYZmdxMVFxakJ3NUVrREdlVVhtOTBpbXVMZzRKQ1Vsb1ZLbFNybmExdHNnNjN1alVDZzA1eWh2U3N1V0xYSGl4QW0wYXRXcXdHTTFiOTRjOSs3ZGV3TlJ2UklWRmFWMVRtVmpZNFBwMDZkcnRUbDY5Q2d1WExpZzAzZkNoQWtZTkdpUVZwbWhKQklnSThsQXFWUWlQRHpjWUpKUTV2R2QweDNxeDQ4ZlIxcGFHazZjT0tHVktEQjA2RkIwN2RwVjgvellzV09ZTkdrU2dvT0RVYVZLRmV6YXRRc3FsUXBlWGw2WU5tMGFmSHg4OE8yMzMyTFlzR0dhNUU1OXM1VUFHY2tvSDN6d0FSNC9mb3pKa3llalhMbHlXTGh3b2NFWVhWMWRNV0hDQkhoN2UrUFFvVU1HRXcweXJWaXhBa09IRHRVN1RtNWxkM3dmUEhnUSsvYnRRL1hxMWZIbzBTT2Q0L3ZaczJjQW9IVjhaNzVIcTFhdFFxbFNwUkFURTRQR2pSdGozTGh4aUltSmdhK3ZMNENNbWFhZVBIa0NIeCtmSEdOczJiS2xUbGwyTTdhOUtUVnIxc1RseTVmUnRXdFg3TjY5R3hFUkVmRHo4NE9kblIxV3IxNk54WXNYbzJMRmlqaHc0SURlWkdjaUlpSWlJcUxDeEVRRElpTEtsbEtweE1XTEZ4RWFHZ29BdUh6NXN0YVB4WmxKQmtER2ozbzFhdFJBWUdBZ1RFMU4wYng1OHh6SEwxdTJMRUpEUTVHU2twS3ZDK1NHbkQxN0ZtdldySUdUa3hPKy9mYmJBbytYOVFmODI3ZHZBNEJXOGtMbWo3Wmp4b3pCdSsrK2kzMy9aKysrbzZLNDJnZU9mK2tJS2lnYWE4U0tOV29zTVJxRGFJeTlZTUdHeG9JVkcvYUdpZzNSMkJJcjlpNFFwU2lpb2tTd0YxNWlWNndvZ2hDd0E5SjI1L2NIWitkbDJWMktZc3I3dTU5elBFZnV6Tnk1dTJ3WjVqNzNlUTRkVXBzZ1VrMGk1d3cwZVAvK1BhNnVycXhidHc2bFVrbURCZzBJQ0FqQTJ0cGFiYitkTzNmeTh1VkxGaTllTFBkUnBVb1ZMbHk0Z0xPek16dDM3bVRSb2tXc1diT0dDUk1tc0dqUkl2bll3TUJBK2VZei9IZVNIckpXa0hYcjFvMUhqeDV4OCtiTnYrU0dhVzUrKyswMytmbFZlZno0TVo2ZW5scjNWNlhSelUyOWV2VSthNkNCU2xwYUdrT0hEdVgwNmRPMGJObVNVcVZLc1hqeFl0YXZYOCs4ZWZNWU4yNmNISUR4L1BuelQ4cXlJUWpDUDQ5cTlmREVpUk9wWHIyNkhIU2s4dno1Yy9uLzU4NmQweGxvb0srdno4S0ZDNG1QajhmQ3dvS2pSNDl5OXV4WkZpOWVUSzFhdGJoeTVRb2JOMjdFMjl1YkR4OCtVTGR1WFRaczJDQi81eXhldkJnbkp5Y21UNTZNbDVjWC92NytUSjA2bFpreloySnVicTRXYUpDWm1jbmJ0Mit4c3JKaTZOQ2gzTDU5bTFtelpyRjI3VnFXTEZtUzYrT2RNbVVLVjY1YzRjR0RCN2tHR1FBNlY5UG5wNHlFU2taR0JwQVZ1SmN6T01IR3hvYW9xQ2ltVHAzS3ExZXYyTDU5T3lrcEtYS1dCVldBNE45ZEFrQzFLdjFUUFhyMGlJc1hMd0paV1hSc2JHdzRkT2dRalJvMTR0Q2hROXk5ZTFkdGYxV2d4ZUxGaTlYYUxTMHRkUVo2QkFVRmtaQ1FRSmt5WlQ1NXZNMmJOOCsxN0lES3FWT25TRTFOMVpyTkthZWMxeXNXRmhiTW5EbFRyUzB4TVZGcm9NR1hYMzZwRWR5YTJ3U3Q2cjM5Nk5FamV2YnNTVkJRa0VaZ2grcjlmZW5TSlRJek0zV3V6Ty9XclJ2UjBkR1VMRmtTZ0lVTEYxSzJiRm5XckZuRHUzZnYyTE5uRDVzMmJlTFdyVnNZR1JreFpjb1UzTnpjNVBmUDFhdFgyYjU5TzdObnoyYllzR0ZzMkxDQlgzNzVoUll0V21nRUdxakdYYTVjT1R3OVBYbnk1QW5EaGczTFYxREsrL2Z2K2ZISEgybmZ2bjJlKzVxWW1HaDlmMnZMYnFXTDZ2MDlkKzVjamN3WGhvYUdXRnBhNHVQalE1TW1UYmgrL2JwYVNaRnIxNjVoWW1KQ2xTcFY1RFlQRHc5Ky92bG56TXpNY0hkM1orN2N1V3pjdUJFREF3T3NyS3prakdTZW5wNlVMMTllTFVPWkx2bkpRUEM1bEMxYmxyQ3dNTHAzNzA1b2FDamZmZmNkRXlkT1pQejQ4VmhZV0hEczJERXFWS2p3dDQxUEVBUkJFQVJCRUlUL3YwU2dnU0FJZ3BDcnQyL2ZxcTFrK3VHSEh6VDJVU2dVckYyN0ZsZFhWOUxTMGhnN2RpdytQajcwN2R1WEZTdFdNR2ZPSERwMDZLQnpRc0hVMUxSUVYrREV4Y1hSdjM5L2xFb2xEZzRPRkM5ZW5PRGdZSDcvL1hlTmZWV3JvSExlbklhc0ZaaXFzZzdacVNiQzY5ZXZyOVkrWXNRSVNwY3V6YWhSb3pSU1NPc0tOQmc5ZWpUNzkrL0h3TUNBcVZPbnNtalJvZ0k5RjBXS0ZHSEhqaDMwNmRPSENSTW04UERoUTE2OGVLRjJjemNrSkVSbjJtTTlQVDFLbGl4SllHQWdlL2JzWWNpUUlmayt0eTdKeWNrZkhiQ2dtZ3pLeTg2ZE8zbjM3cDNXMzgvZjRmVHAwNHdkTzVhN2QrL3kxVmRmNGV2clMrblNwYmx5NVFxVEprMWkwcVJKZUhwNnloTkRUWnMyNWRLbFMycDl2SG56cGxDRGJRUkIrR3ZGeHNhaXA2ZUhsWlVWdlhyMTRzeVpNelJzMkZEZXJ2cDgwOVBUNC9UcDB4cXJyN09iT0hHaWZNejgrZk94czdOajBxUkpKQ1ltMHJselp4SVRFN0d4c1dIT25EazRPanBxZk9aV3FWSUZQejgvL1B6OEdEdDJMSXNYTDZaU3BVcU1HREdDdUxnNHpNek1XTGR1SFNrcEtVaVN4TDE3OS9EMjltYk5talZBVmkzejdOK0xDb1ZDNHh6R3hzWVlHeHRyVFdQL09hU2xwUUZacWVsenBxZDNjWEhoOE9IRE5HclVTTTd3OE1jZmY4akJIUC81ejM4QUNtVjEvc2M0ZGVvVWh3OGY1dFdyVi9tYVJNL0x6cDA3cVY2OU9xOWZ2NlpvMGFLOGVmT0dqaDA3Y3Y3OGVRNGNPTUNoUTRlMEhwZXpQSlcxdGJYT1FBTjlmZjFDQ1RJQXRKWXAwS1o2OWVyRXhjWGxLd1BTeDFDbDNpL29oSEZzYkN5UWRWMTQ2dFFwbkp5YzJMMTd0OW8rMTY5ZlIwOVBqNlNrSk1MRHcrVlNHVG5WcUZGRGZwLzE2OWNQcFZMSnJsMjdzTFMwWk1HQ0JiaTV1V0ZzYk16UW9VT1pPM2V1MnVTNWF1ekRody9IM3Q0ZUZ4Y1g5dTNieDA4Ly9jU3RXN2ZrUUlOVHAwN3g0TUVEenA0OWk1NmVIanQzN3FSOSsvWnk4TlA3OSsvVitsUXFsUnJQU2RHaVJlbmN1WE9CbnFkUG9YcC9iOSsrWFdOYlltSWlQWHIwb0hIanhoUXZYcHp3OEhCNW15UkpSRVJFMEtSSkU0eU5qZVYyVlVhRGh3OGZzbmp4WXB5ZG5lWGZTYytlUFFrSUNGQTdSMzZDTDNyMTZzWEJnd2ZsbjlQVDB6bHg0Z1JkdTNZdHdDUDllTVdMRitmNDhlTTRPanB5Nk5BaFJvOGVqYkd4TVg1K2ZwK2N1VTBRQkVFUUJFRVFCT0ZqaVVBRFFSQUVJVmNXRmhZRUJnWVNFQkRBaWhVckNBa0pJVHc4bkJrelpwQ2NuTXl2di83SzZ0V3JpWXFLb2xhdFd1elpzNGNtVFpyZzZ1cks1TW1UT1hEZ0FQYjI5aFFyVm94T25Ucng2NisvcXFWc0xtd1pHUm4wNjlkUHZ0bXFtbkEvYytZTXk1WXQwM21jdG0wTkdqUmd3b1FKeE1mSE0yWEtGTGxkRmJBd2UvWnNyWDE5OTkxMzhrMWtGZFZLTno4L1B6bDlkTHQyN1ZpNGNDSDM3OTluM2JwMStjb0FvVXZIamgyNWRlc1dxMWV2eHNuSlNlT3haYStQKyt1dnZ6Sm56aHo1NTltelo3TjM3MTRXTEZqQWdBRUQxRzdVZm95Y1pRSStWVkJRRURZMk5tcTF3bGVzV0VGVVZOVGZIbWlnVUNobzA2WU5aODZjQWNEUjBaR05HemZLTjdpLytlWWJ6cDA3eDdadDI0aU5qY1hTMHBMSXlFaXRxL3dzTFMzNThPR0R6bFdRZ2lEOHN6MTQ4SUNxVmF1eVo4OGU3T3pzNk5TcEUxZXVYS0ZpeFlvQW5EOS9Ic2lhWFBUMTljMnpaRTF5Y2pMOSsvZkgzTnljUFh2Mm9LK3ZUNmxTcGZEeDhTRXRMWTMyN2R2bnVXSzRSNDhldEc3ZG1nTUhEakJpeEFnZ0s4WDdodzhmMUVvYkhUMTZsS2RQbitMbzZBaGtaVHBRclZBZVBYbzBaOCtlNWZidDIvTCtzYkd4VEowNkZXZG5aMXEyYlBrUnoxYkJKU1VsQVRCLy9ueW1UcDBLWkpXcGFOYXNHZWJtNW5JUWdTcTkrYWxUcCtSQWcyUEhqbUZnWVBCSjM3UDVKVWtTZi96eEIwZVBIc1hYMXhjQWIyOXZpaFl0eXBneFkrVDlnb0tDNUZYdGtGVm4zc0RBUUcwaU0yZUtlSUNVbEJRMmJ0eUlzN016R3pac29FS0ZDbXpjdUJGYlcxdmF0V3ZIaFFzWDJMbHpwOW94ZGV2V3hkVFVWQTY0VVBrN1ZtamZ2SG1UY2VQRzRlam95TWlSSXd1dDMyZlBubW1zcXMrWlFVSVZhRkRRNjV3SER4NEFzSFRwVW54OWZkbXpady9XMXRaeTlxaEhqeDRSRnhkSDM3NTlPWGp3SVA3Ky9qb0REVlMyYjkrT3Q3YzMwNlpOazRONDU4eVpRNGtTSmVqVHB3OWx5NWJOOWZoU3BVcXhkKzllQmd3WVFQbnk1VEUxTlpXdmZYT1daaG8vZmp3SER4NmtSbzBhUU5idjNjek1qT3ZYcjlPMWExZVdMbDBxdi9jaEt4dEFSa1lHMDZaTis4dFM4U2NsSldGa1pNU3JWNi9rdG9FREJ4SVFFSUNGaFlWY2p1YmJiNy9sM0xsemNzYVNDeGN1OE83ZE82MFpZaFFLQlVPR0RPR0xMNzVnNmRLbGN2dlVxVlBwMTY4ZjZlbnBEQmt5aEc3ZHVxbGxTTkFsWittVnNMQXd1blhyeHNpUkkzVm0zaXBzSmlZbWpCdzVFajgvUDVSS0phYW1wb1ZlTmtVUUJFRVFCRUVRQktFZ3hKMXNRUkFFSVZlR2hvYTBiTmxTWGozWW9rVUxVbEpTQUZpNWNpVUhEaHpBMHRJU2QzZDNYRnhjNUhTblpjdVdaZi8rL1V5Wk1nVVBEdy84L2YySmlJaWdWS2xTbjIyc2tpUXhaTWdRd3NMQ3NMYTI1dW5UcC9LMm5Lc3pWV3h0YmZuamp6ODBWbmZCZjlQeUppY255NnZySkVraUpTVUZBd09EQXEyNFU5V2V2WFBuRHZmdjN3ZWdUSmt5L1BUVFQxeTllalgvRHpJWEppWW1XaCtqc2JHeDJzMzNuRGZZYTlhc2liMjlQYjYrdnV6WXNZTlJvMFo5MGpobXo1NnRkZkpyMWFwVkJlN3J4SWtUOU9qUkF5c3JLeUlqSTdYV1JjNHBNek1UVDA5UFJvOGUvZGxMUVJnWUdPRGc0SUNKaVFsejVzd2hOalkyMTlXOTd1N3VPcmV0V2JPRzBhTkhmNDVoQ29Md21jWEZ4ZkhreVJQczdlMXAzcnc1R3pkdXhNbkppYTVkdTNMdTNEbE1UVTA1ZHV3WU5qWTJPRGs1Y2VEQUFYeDlmUms2ZEtqVy9oUUtCZjM3OXljeU1wTERodzlUc1dKRk1qTXplZlRvRWZYcjErZlNwVXM2ajgycGFkT21qQjA3VnY1WnRUbzd1NDRkTzhyZlU1czJiY0xGeFlWNzkrNVJ1WEpsek16TXVIUG5EbEZSVVZTdVhCbklxcGwrNE1BQjJyVnI5NWNGR3J4NTh3YklTZ09mYzBJNWU3YWdwazJiVXF4WU1mejgvSmcvZno0SkNRbWNQbjJhSDMvOFVlZDNTRVpHQnIxNzk5YTY3ZWJObTBEV05ZK1hsMWV1KzBEV2hIZmp4bzBCNU1DeGFkT21zWERoUWt4TlRmSHc4QURRK1YzcjRPQ2d0VjNGMDlPVFY2OWVNV1RJRURaczJBQkFreVpOMkxWckY4ZVBIOWM2UWEybnA2ZXpmTVZmN2NhTkc1dzVjMFl0VzFaaHNMUzAxQWdBRFF3TUpDd3NUUDVadFdyK3hvMGJHci9MOSsvZjZ3eVV2SERoQXBBVmdOcWpSdythTjI4dWx6SnhkSFRreUpFakFIVHYzcDJZbUJpOHZMeFl1blNwemtDZ2MrZk80ZXpzVFBQbXplVVNKUzlmdmlRdUxvNEpFeVl3WXNRSXVaUkFYcFlzV1NLbnpKODRjYUxHNnlvc0xBeDdlM3RNVFUxSlQwK25idDI2dEd6WmtoMDdkbUJ0YlUxTVRBd25UNTZVQXcwa1NlS1hYMzdCMU5RVVYxZlhmSTJoTUx4NTh3WXJLeXUxMTJoNmVqckd4c1pxQVpodDJyUWhPRGlZNE9CZzdPM3Q4ZmIyQnJLeUZPVGs2dXJLaFFzWE9IbnlKRVpHUnR5N2Q0L0hqeDlqYTJ0THk1WXRPWHYyTEpJazBidDM3M3dGR3VRVUdCZ0laRjFIWjVlYW1pb0hSc0YveTBKOCtQQkJyVjJwVkJiNG5MLzk5aHNEQnc1RVQwK1BUcDA2RVJRVVJMdDI3ZkR4OFNtVWJDbUNJQWlDSUFpQ0lBZ0ZKUUlOQkVFUWhJODJjK1pNdnZycUsvVDE5WG54NGdXelpzM1N1bCtGQ2hXSWpJemszYnQzbjNYMW5MdTdPL3YzNzZkV3JWcHMzYnBWYmZKRGxlSTVKOVY0Y3J2NVhyVnFWZm5HNEpVclYyaldyQmtqUjQ2VWIvQkQxczNEd1lNSE0yM2FOSm8yYmFyUmgycmllOU9tVFlWU25xQ3dUWmt5QlY5Zlh6dzhQSEJ5Y3Zxa1ZmVUxGaXpRZXZ5bVRac0sxTStaTTJmbzBhTUhraVN4WWNPR2ZBY1pPRG82NHVQanc5MjdkMW0zYmwyQnp2a3h4bzBiSjZlZTNydDNMMmxwYVl3Wk13WWJHNXQ4SFI4ZEhjMnFWYXZrU1Q1QkVQNTlUcDgrRGNEWFgzOE53TEJodzdoNjlTcWJObTNDMGRHUklVT0c4UExsUzRZTkc0YXRyUzBXRmhhc1g3OWVaN0RBdEduVE9ITGtDR1hLbEdIVHBrMU1uVHFWeDQ4Zms1R1J3YVZMbDRpTWpGUmIrUTVaazFzS2hVS2pSSTlDb1ZBTE5OQTJtYXBRS09SQXdkcTFhNU9XbHNiQmd3ZVpPblVxZG5aMnJGNjltcE1uVDhwWkVmejkvVEUxTmRVNnVhZk4yN2R2Y1hGeDBXalBuaVVoTDMvKytTY0FWbFpXY3B2cXV6bjdZelkwTk1UZTNwNDllL1p3OWVwVmpoMDdoa0toWVBEZ3dUcjdWaXFWSEQ5K1hPczIxYXI0YTlldXFRVVVaS2NxandSWnE1NEhEQmlBZzRNRGVucDYyTnZiWTJOam83RXlQQ0lpZ25MbHlzay9kK2pRQVFNREE0NGVQU3EzUlVaR1ltZG5KLy84NnRVckZpMWFSUHYyN2FsYXRhcGFmdzRPRG5rR0tmd1QzTHQzRDRCNjllcHAzWjZhbXFvejZBT2dXN2R1L1BUVFR4cnR4WXNYbHpOZHFNVEZ4YWtGR3FoZUw1czNiMmJ6NXMwYWZlUmNzYTV5K3ZScFRFMU5xVjI3dHB5cXZrbVRKamc1T1ZHdFdqVjI3ZHFGa1pFUkhUdDI1UG56NTB5ZlBwM0F3RUN0S2ZXam9xTG8zcjA3YVdscEZDbFNoRmF0V3ZIZ3dRTVNFeFBwMEtFRHg0NGR3OC9QVCswMXBWUXErZkRoQTBaR1Joclhzak5tekpBRERiU1ZJbE90ZGk5U3BBakd4c1pVckZpUmdJQUFNakl5c0xTMHBFR0RCcHc4ZVZMZS8rTEZpOFRGeFRGcjFxdzhNNmFvZUh0N2E1UXpnYXozZlg2elhQMzU1NTlxNzIzSStuM2wvRHh6Y0hCZzFxeFpiTm15aGRhdFc3TjM3MTVxMWFxbGthMGtMQ3dNRHc4UFRFeE1HRHg0TUxHeHNVaVNCR1JsZFNsYXRLajgyaGd4WWtTdWdaNjllL2ZXeUJJQ2NPVElFZlQxOWVuZnY3OWErNkJCZzdUMjg4MDMzMmkwNVh4OHVkbTBhUk5qeDQ3RjBOQVFIeDhmZXZic3lkU3BVMW01Y2lVOWV2UmcrL2J0T3M4dENJSWdDSUlnQ0lMd3VZaEFBMEVRQk9HakdSc2JNMnZXTExwMDZjTFJvMGN4TVRIUjJDY3pNeE9GUW9HcnE2dkdUZkhDMXJadFc3WnMyY0tKRXlma3JBdUY3Y2FOR3dBYXRWQWZQMzdNNzcvL3pwRWpSOWk4ZWJQR2pUN1Z6ZTEvd21wQ2JWcTBhRUcvZnYyd3Q3Zi83RmtBOHVQRWlSTTRPRGlnVUNnNGVQQWczYnAxeS9PWXhNUkUrdmJ0eSsrLy8wN0ZpaFgvMXJJS1BYdjJwRzNidHZuYU56dzgvS095UFFpQzhNK1JmVVd6eXBvMWE3aDY5U3F0V3JXU3kra01HalFJSXlNait2VHB3NVl0V3poNThxUmNOejA3VmRhQitQaDR3c1BEcVYyN05uWjJkdFNvVVlPNmRldlNyRmt6SmsrZUJSZ3Bmd0FBSUFCSlJFRlVySGFNNnJzNE1URXh6M1RuRHg4KzVNS0ZDNXcvZjU1NjllcVJtcG9xcC9ILy92dnYrZUtMTC9qdHQ5K1lPblVxdHJhMjZPdnJFeElTd29nUkkzajc5aTJob2FGMDc5NmQ0c1dMNSt2NVNVcEswaHBzcGtwbG54OVJVVkVBbEM5ZlhtNUxUazRHMEFoRWMzSnlZcytlUGJpNnVuTDU4bVVxVktpQXZiMjl6cjVOVEV6VVZocG5wNXJJMjdObmo4NEo4TFp0MnhJU0VnSmtCVER1MjdjUFFHZndBa0RwMHFYVnNnOFlHaHBpYUdpbzFwYVltS2gyek9YTGwzbjkralhUcGszVDZFK3BWT3E4OXBFa0NVbVNkRDVHTXpPenY2eU1naXFMazY2TUJncUZJdGZuTGZ2cWNZVkNJVDgyUUNOZ1Q5V3VVQ2hRS0JSeVZnd3ZMeTg1NjRSSysvYnR0Wjd2L3YzNzNMOS9IM3Q3ZTNtU3YwYU5HbXpidGcxWFYxZWlvcUs0ZHUwYXZYcjF3dExTa2o1OStqQjc5bXlXTFZ1bU5kQWdOVFZWTGc5dy92eDVhdFNvUWF0V3JhaFpzNlo4M1pEejl4NGVIazdUcGsyWlBIbXluQkZEbDZTa0pNTER3emwzN2h6bno1K1hNeFdZbVprQldkY25vYUdobkRwMWlvNGRPOUs2ZFd0V3JWckZ2WHYzcUZXcmxweXRLM3NwaGJ5RWhvWnk5dXhaalhaVkJvbThaR1JrRUJNVFErdldyZFhhazVPVE5kN2JWYXRXcFZXclZnUUZCVEY4K0hCZXYzN053b1VMTmZvc1Y2NGNscGFXMUtwVml4bzFhbEN0V2pXcVZxMkt0YlcxbkYxdC8vNzlRRmJHajRVTEYyb0VjVnk5ZXBYZHUzZXJmZWFvaEllSDgrVEpFMzc0NFFlMWdDRUFlM3Q3dGRmcHlaTW5pWWlJd01uSlNTMnoyNzU5KzNqOStuVytucC9wMDZlelpzMGF6TXpNOFBQem8xMjdkc0IveTJTc1hMbVN3WU1IazVTVXBGYWlSUkFFUVJBRVFSQUU0WE1UZ1FhQ0lBaENvYkN5c3RLNE1Rci92VUgvVjJqV3JCazNidHlnZVBIaThvcTV3cVlyMEtCdTNicWNQMytlZHUzYThkTlBQMUd4WWtXMUc2Yi85RUFEZ0FNSERoUktQL1BuejllNkNpNi93UjlidG16QjJka1pZMk5qZkgxOTZkeTVjNTdIaElTRTRPVGt4Tk9uVC9ucXE2OElDQWlnU3BVcUJSNTdZWW1PanM3M2F6QjdpUTlCRVA1OVhyOStqWitmSHpWcTFLQkJnd1p5dTRtSkNhR2hvWnc3ZDQ3Smt5Znp3dzgveU44ZDA2ZFBaL3YyN1V5Wk1vV0lpQWlOTERDdXJxNk1HemVPdW5YclVxSkVpVUlacDFLcHBIUG56dkprTldSTlBpNWF0RWhlWFExWkUrV2RPM2RtNTg2ZHhNVEVVS0ZDQlJvMmJDaXYvajF5NUFnWkdSa0Ztb2lzVUtFQ3o1OC8xMmpmdW5Xcm5DVWhMOWV1WGNQWTJKaEdqUnJKYmUvZXZRTTBBdzFhdFdwRnExYXRDQTRPQnVEWFgzL1ZHWHh4OGVMRmowcGhucDFxaGJpRmhjVW45Wk9YSDMvOGtRRURCdENtVFJ1TmJUZHUzSkF6YXVpaUt6UFFIMy84UWNPR0RRdGxqTGw1Ky9ZdHYvLytPOGJHeGpwWGNwdWJtK3NNaU1pcGNlUEdYTDkrWGY1WlY2MzZzbVhMVXJkdVhVYU9IQWxrclN6UGVZMmc2OWl0VzdjQ21pVXRldmZ1VGZ2MjdlVUpYMVhHRG10cmEvcjM3OCtlUFh2dzl2YW1iOSsrYXNlcEp2TnIxNjVOdFdyVkNpMjQwOGZIaDRVTEYzTDM3bDM1OVZ5MWFsVStmUGdBSUwrL3UzZnZ6b1FKRS9EMzk2ZGp4NDdZMmRteGF0VXFRa05EcVZXckZuNStmalJvMElDNmRldm0rOXdiTjI1aytQRGhHdTBWSzFiTTEvRzNiOThtTXpPVGI3LzlWcTM5M2J0M1dsK3o4K2ZQSnpRMGxJTUhEMkpqWTZPMURJbU5qVTJ1ay9oaFlXSGN2WHVYTVdQR3NIdjNicUtpb3ZqMTExL2w3Ykd4c2JpN3UxTy9mbjNtelp1bmNmeWhRNGNBR0RCZ2dOeldxbFVyZHV6WVFldldyYkcydHBiYms1S1NpSWlJd01YRlJTMlRSNnRXcmVTZ0UxMmVQWHRHbno1OXVIejVNcVZMbDhiZjM1OFdMVnFvN1pNOTJNRFoyWm1rcENTdHdVaUNJQWlDSUFpQ0lBaWZnd2cwRUFSQkVQNTJxMWV2NXRtelo4eWZQei9mS1ZaMXllL3F5bytsU3B0Y3VYSmxqUnZoRlNwVTRQang0K3pjdVpPbVRadXFiVmZkN05UWDF5Y3BLUWw5ZlgxNWRkbm5scDZlcmpZV1ZScm96OFhkM2Yyamp6MXo1Z3dqUjQ2a2RPblNIRGx5UkNNVmJrN1IwZEc0dXJxeWUvZHVJR3UxOEtaTm0vSjhibzhlUGNxVUtWUG8yTEVqcTFldi91ang2akpzMkxCQzcxTVFoTCtQVXFuRTBkRlJYdUdhZmFKbjY5YXRwS2FtNmt4WjdlenNEQ0RYWWdlb1hyMDZEZzRPZUhsNTRlN3VyakdScFN1dFBHUk5XbjFNMEpxK3ZqNnZYcjJpV2JObS9QREREN1JxMVlxdnYvNGFRME5EVnExYXBmYTUyYjU5ZTNiczJNR1JJMGNZUFhvMGRuWjI3Tnk1a3hjdlhyQjc5MjRzTFMzcDFLbFR2czRiRWhJaXJ5elBhY0NBQVhUbzBFRWpaWHBPQ29XQ2MrZk8wYWhSSTdXQWdiZHYzd0xhdi91Yk4yOU9XRmdZUmtaR0dpdWxzOHRQV1o2OEZDVDkrYWN3TkRSazE2NWRXcmVWSzFlT1JZc1dhZDIyY3VWS0RBME5tVGh4b3M1amN3b0tDc0xQenc4WEY1Y0NUVHJuUmhXa29ocVRydkhtMTdoeDQ0aUxpOU82VGFsVXFtVnArT0tMTDdoeDR3YUdob1p5cVlHOEpDY25zMnZYTGl3c0xMUm1KOWk5ZXplWExsMmlZOGVPYXVXNlpzMmF4ZDY5ZTVrMGFSSjJkbmFVS1ZORzdianNtVSt5UzAxTmxUTmJGSlMrdmo2Wm1abU1IajJhTm0zYThOMTMzMUcyYkZrNVVFTDEvcTVVcVJLMWF0WGk4T0hEYk5xMENWdGJXd3dORFltS2l1TENoUXM4ZlBpUVpjdVc1ZXVjblR0M0pqbzZXczZHa2xONGVIaSt5aStFaG9ZQzhOMTMzNm0xdjMzN2x1clZxMnZzWDZkT0hTd3NMSGo3OWkydFc3ZldHU1NTMDVNblR3Z1BEOGZCd1lGNTgrWlJwRWdSRmkxYVJKMDZkUmcvZmp4VnExYkZ4Y1dGNTgrZjA2bFRKejU4K0lDM3Q3ZEdrSklrU2V6ZnZ4OWpZMk42OU9naHQ5ZW9VWU1hTldya2F5d0FIVHQyekhYNzdkdTNzYlcxNWRXclYzejk5ZGY0Ky90VHFWSWxyZnRtRHphWU0yY08zYnQzejNjSkwwRVFCRUVRQkVFUWhFOGhBZzBFUVJDRVhMMTkrNVltVFpxUWtKQUFaTjBFVkswZ0xBd1JFUkZ5K3VlU0pVc3lkKzdjUXV2N2MxQUZET2lxNDZ1eWZQbHlyZTJxMUx6VnFsWGo0Y09IaFRzNEhXYk1tTUdNR1RQK2tuTUJ2SG56UnVjS3ZieHVCdHZhMnJKa3lSTDY5T21qOWVheXl2NzkrMW0xYWhYVnExY25QVDJkS2xXcXNINzkranh2MnFxY1BIbVN5TWhJWnMrZW5hLzlDMnI5K3ZWYWEvRnFjL2Z1WGEzMXBnVkIrT2Q0L1BneFhsNWVBR3pmdmwwT05IajkralZMbHk3RjB0S1M4ZVBIYXh3M1lzUUluang1d3FoUm96UUNweFl2WHN6Um8wZFpzR0FCalJvMW9rdVhMaHJIWjJabWN2MzZkUzVkdXNTRkN4YzRlL1lzSFR0MnhOUFQ4Nk1leCtYTGw3VzJwNlNrcUUyV3QyM2JsdXJWcTh1cm9PZlBuOC9QUC8vTWl4Y3ZDQWtKWWRpd1lScHB4blhKT2NtYW5abVpXYjZDN280Y09jTExseThaTzNhc1d2dkxseThCelVDRDlldlg0K0hoZ1ptWkdTa3BLWFRvMElHVEowOXFUWUgrYjZOckVycE1tVEs0dXJwcTNiWjE2MVpNVFUxMWJ0ZW1YNzkrdkgvL25zZVBIOHRsSVQ2RlVxbms1NTkvQnJKV3VxOWV2Wm8rZmZwb1pJZ3FpT3lyNkpjdlg0NjV1VGxqeDQ1Rm9WRFFvMGNQbWpWcnhwdzVjK1I5bWpadFN1UEdqZlA5MnYzNTU1LzU4ODgvY1hOejB3aElpWWlJWU5xMGFaaVptYkYyN1ZxMWJiVnIxMmJNbURGczJMQ0JQbjM2RUJ3Y3JMVzhXSHg4UEpjdVhlTGl4WXVjUDMrZXExZXY4dVRKRTYyQkgzbnAzYnUzMXRJZXFteFMyZC9mWGJ0MjVlN2R1N3g1ODRZU0pVcVFrSkNBcGFVbG8wYU5RazlQai83OSsrZnJuRVdLRk1rMWEwSDJNaUM1MmJWckYrYm01bW9CWEVxbGt0ZXZYMnU4dCtQajQvbnh4eDk1Ky9ZdFptWm1lSHA2VXF0V0xUbWpoRXBtWmliWHJsMlRTMGljUDMrZUZ5OWVVSzVjT1ZKU1VqaHo1Z3l6WjgvR3lzcUtjZVBHY2V2V0xTWk5tc1N0VzdjNGZ2dzRxYW1waElTRVVLdFdMWTN4aG9hRzh1elpNenAzN2x4b0dXZTBxVk9uRG4zNzl1WE5temRzMjdaTi9qeldaY1dLRlJnYUd2THR0OStLSUFOQkVBUkJFQVJCRVA0eUl0QkFFQVJCeUpXK3ZqNFZLMWFrWXNXS2NrcmUrUGo0UXBza3IxeTVNdVhMbHljaElTSGZFN01GNWVQanc1MDdkN1J1VTlYQmRuTnowM244ekprejVkVk1vMGVQMXJsNkxqZWJOMi9teFlzWHpKNDlHeU1qSTUycnZ6NkhGaTFhcU4zSVYwMWE1VVdWZWpjL3E5RUFSbzRjU2R1MmJTbGV2SGkrajlHMnlsWFg1UC9MbHk4SkRBeGs1ODZkaElXRklVa1M1Y3VYWi9yMDZZd2FOU3JQbXVUWm5UdDNEa05EUTYwckZBdURqWTBOVFpvMCtTeDlDNEx3MTZ0Y3VUSS8vUEFEZi96eGgxb3E5RGx6NXZENjlXc1dMRmlna1pGbjFxeFplSGw1VWF0V0xYbUNOYnRxMWFxeGZ2MTZmdnJwSjNyMzdvMlBqdy9kdW5WRG9WQXdiZG8wcmx5NVFrUkVoSno2dkdUSmtqUnIxaXpmbVFUeVM2bFVrcFNVcERhUmFtVmx4WU1IRCtTZlZaTjllL2Z1bGJNNzVDYS9xZSsxVWExNFYxRW9GTGk1dVdGa1pLU1JJbDBWT0tFSy9sTXFsY3llUFp0bHk1WlJ1WEpsVHAwNmhhZW5Kei8vL0RQZmZQTU4zdDdlR3F1bUJlMWF0R2pCaVJNbjFGYnFmNHBkdTNaeDQ4WU5PblRvd0x4NTgvaisrKy9wMnJVcklTRWhWS3RXN1pQNlBuRGdBRE5uenFSdTNib01HVElFeUVxNzcrcnFTblIwTk92WHJ5YzZPbG9PRHNpUEowK2VzR0xGQ2txVUtLRXhpZjNvMFNPNmRldkdodzhmMkxKbGk5YnhyMWl4Z3JDd01NNmNPVVBYcmwzeDgvUEQzTnljVTZkT3NXWExGcTVjdVVKVVZCU1FkYTFkdDI1ZEJnMGFWT2dUMTZxc0g5bmYzem1EWVMwdExVbExTOFBIeHdkYlc5dGNnMmx6WnNrcUNJVkNvZEYyOE9CQnJsMjd4dGl4WTlYR0dCRVJRV1ptcHRwWWJ0KytUWmN1WFlpS2ltTHUzTGtNSERpUTFxMWJNMm5TSk83ZnY4L0tsU3ZseWZpbFM1ZkttV0tLRkNuQ3Q5OSt5K2pSbzdHeXNtTDgrUEZZVzFzemMrWk11VzgzTnplQ2dvTFl0bTBiQUlzV0xkSlppbVQ3OXUwQUdtVXhDcE5Db1NBNU9abGx5NWFocDZlSFFxSEkxL091Q2laUzdXdHVicDd2YTNKQkVBUkJFQVJCRUlTUElRSU5CRUVRaEZ3VksxWU1mMzkvdGJidzhIQVdMMTZzZGtNd09UbVpjZVBHYVJ4Ly92ejVYUHN2V2JJa2p4NDk0c09IRDU5dFZaQ1BqNDljUzFXWEJRc1c2TnptNHVLaUZtaFFVRStmUG1YWnNtVlVxVkpGTFhYMlg4WEJ3VUh0SnZtS0ZTdnlGV2dRRVJFQmtPK2dpRHAxNmxDblRwMThqeXNqSTRQYnQyOWpiR3lzZFhYaHExZXZ1SHo1TWhjdlh1VDMzMy9uMHFWTDhrM3E3Ny8vSGljbkovcjI3VnVnQUFQSWVxMWV2MzRkT3p1N3ovYWFPM2JzbUR5QmtKZW5UNTkrbGpFSWdwQi9ycTZ1dWE3Mk5qUTA1TlNwVTJwdGZuNStiTnk0a1dyVnFzbVplU0Jyc252NjlPbXNYTG1TVXFWS2NmandZWjNwK1FjTkdzU1pNMmZZdW5VclBYcjBZTzdjdWJpNXVYSDY5R2xpWTJQcDFxMGJyVnExb2xXclZ0U3VYUnM5UFQxR2pCaUJuNStmUmwrcVd2VWpSb3pRbWxWbXlaSWxXbFBHWDdseWhZeU1ES3l0clpreFl3WnBhV2s2bndkZlgxLzA5Zlh4OWZXVnJ3MHFWNjZzOWgyalVDZ0twUnlCeXRLbFM3bCsvVG9EQnc1RWtpUTZkZXBFaVJJbGlJK1BKeVFrQkJzYkd5cFVxTUNMRnk4WU9IQWd2Ly8rT3pWcjF1VFVxVk5VckZpUjVjdVhvNmVueC9MbHk3RzF0V1hFaUJHNHVycm11Mzc4cDNqLy9qMmdQWnRQelpvMTFTWUFWUUVsMmN0aXFBTCsvZzVCUVVFa0pDVGttcEVpdng0L2ZpeG5WbHF3WUFIZmZQTU5hOWV1eGRuWm1RWU5HdURtNXBabjhJb3V3Y0hCREIwNmxFcVZLbkhpeEFsNTVmNnhZOGZvMGFNSG5wNmVWSzVjbVppWUdKUktwZFlTSjBxbGtqZHYzc2lQTlNNamc3NTkrNUtjbk16S2xTdXhzTENROTcxOSt6WWRPblFnSmlhR2lSTW5xbVZWeUs1SWtTSjRlWG54L2ZmZmMvTGtTUm8zYnN5UkkwZElUazdtMEtGRE5HN2NtRDU5K21CblowZUxGaTJ3c0xEZzZOR2pXcTh6VlprN2poNDlxalhZdFduVHBoclpQbFRPbno5UGlSSWxDQThQSnlBZ1FPZnpHQnNieTVzM2IwaExTMU43UDQ4ZVBWcHRWZitpUllzK3VlU0ZTbng4UEJNblRrUmZYNThKRXliZzd1NU9SRVFFSmlZbWNoYU5ObTNhQUxCanh3N0dqUnRIU2tvS3k1Y3Zsd05Hd3NMQ3NMT3pZK1BHalFRSEIrUGg0VUd2WHIzbzNMa3pLU2twdEd2WGpoWXRXbUJpWWtKR1JnYlZxMWZudzRjUDdOdTNqMkxGaW5IdDJqVTJiOTdNamgwN3lNaklvRStmUHB3N2Q0NjVjK2V5YmRzMmV2WHFSZXZXclduVXFCRmx5NWJsNWN1WC9QYmJieGdiRzlPdFc3ZENlUjYwQ1EwTkxaVFAwZWpvNkwva3MwNFFCRUVRQkVFUWhQKy9SS0NCSUFpQ29OT01HVE8wM3JoczBxU0pSdkJCYW1vcU8zZnUxTmczUFQwOXovT1ltcG9XZUxLNElQYnUzYXQxYlBsVmtGcllrWkdSREI0OG1DKysrQUlMQ3d2ZXZYdkhtVE5uU0UxTlpkaXdZUjg5aG85UnJWbzFwa3laUXVQR2pkWGFlL2Z1VGIxNjlkVGFyMTY5eXFCQmc3Q3lzcUpZc1dLa3A2ZHo3dHc1UUxObTdzZnExNjhmTVRFeG1KdWJZMnBxeXExYnQzajA2QkcydHJaeUhlVmZmLzBWZjM5L0lpTWo1V3dUQU1iR3hyUnExWW91WGJyUXZYdDNxbGF0K3RIanVIVHBFcG1abWZUczJmT1RINU11cTFhdCtteDlDNEx3enhBV0ZvYUJnUUY3OSs1Vis1NVl2WG8xSzFldXhNcktpcE1uVCtaWnMzdno1czJZbTV2enl5Ky95Sjl0SjArZXhNcktTdXRLVkQ4L1AxSlRVN1gyWlc1dXJqVUlBYksrMHl0VXFNRFJvMGRac1dJRlZhcFV3Y2pJaUlDQUFBd01ET2pRb1FPMnRyWjVycG90VXFTSXZLSVg0SnR2dmxHYm1OVFQwMlA2OU9tNTlwR2JzMmZQY3VIQ0JTQXJNR3pGaWhXVUxsMmE1Y3VYVTZaTUdjNmVQU3VQc1ZLbFN1ellzWU9nb0NBY0hSMTU4K1lOOXZiMmJOdTJUUzFJYnRteVpkU3FWWXRKa3liaDZlbkozYnQzQ1FzTCsrZ3g1cVZ4NDhhWW1KaklXU0cwcFY4ZlBueDRuaE9KQ1FrSmJONjgrYk9NTVMvNit2cUZFbVR3NnRVck9uYnNTRUpDQXYzNjlaT3pWNDBaTTRZU0pVcmc3T3pNdEduVG1ENTl1bnd0MEtaTkcvVDE5ZEhYMTBkUFR3OTlmWDB5TWpKSVQwOG5QVDJkakl3TVpzK2VUZEdpUmJHM3Q4ZlMwcElUSjA2b2xjWW9VcVFJZm41K3pKdzVrNVl0VzlLNmRXdnM3T3lvVzdjdUFQNysvbmg1ZVdGcGFjbjkrL2VKajQrblY2OWVRTmJrN01PSEQrbmN1Yk5hRm8zazVHUisrT0VINHVQakdUNThPS3RYcjg3MXNkZXJWNCt6WjgvU3ZuMTdURXhNS0ZldUhOYlcxcng4K1ZJdGVFRWxNaktTZ3djUGF1M0wzTnljSjArZThPVEpFNDF0Q29WQ3ZsNjN0N2ZIeU1pSTBxVkw4L2p4WTA2Y09NSEFnUU81ZWZNbVc3ZHV6WFc4NXVibTNMeDVrNXMzYjhwdFhicDBVWHY5ZnYvOTkyb2xEZ3BDa2lTMWJBcGJ0bXdoTmpZV1YxZFhiR3hzTURRMGxBT0REUTBOR1RwMEtEMTY5S0JMbHk0Y1BYcVVFaVZLc0h2M2J2bjNCRkM5ZW5VdVg3N01pQkVqT0hic0dBNE9Eb1NFaE5DbVRSc2FOV3FrZG40akl5TWNIUjJwVTZjT29hR2g5T3ZYaitmUG53UFF2WHQzM04zZHFWT25Ec25KeVd6ZXZKbE5temF4Y3VWS1ZxNWNDVUN2WHIzWXRHbVRYTTVBMisvd1V4VXZYcHpCZ3djWFduL1pTMllJZ2lBSWdpQUlnaUFJZ2lBSVFwN3VQSzVpZmZkUlRTbjd2dytwZDZUUHFYUG56cEtWbFpYV2JWT21USkVBS1NFaDRiT09JYWU3ZCs5S2dEUng0c1MvOUx4cGFXbVNtWm1aQk1qL3lwY3ZMODJZTVVOS1QwLy82SDZ0ckt3KzYvUDQ3dDA3eWNqSVNHM2NwVXVYbHViUG42OTFmMGRIeHdLUFovRGd3V3I5RnkxYVZPcllzYVAwNk5FamVaL3QyN2RMSlVxVWtKbzFheWI5OU5OUDBzcVZLNlh6NTg5TEh6NTgrT1RIcUxKZ3dRSkpUMDlQaW9tSktiUStWZmJzMlNNQjBva1RKNlNNakl4OC9idDA2WklFU0d2WHJpMzA4YVJueEVqM0h0ZFgrenlJZkZ6bCs3L2hvMGtRUHNtSEFlV3NrL3RiUzluL0taN2NMdlQzVEVGa1ptWksvdjcrR3UxcGFXblM0TUdEcGNqSXlBTDFkK2JNbWNJYVdxNGlJaUlrQXdNRCtiUDR5eSsvbEhiczJGRW9mVmVyVmsweU1ERDRwRDdtekprakFkSnZ2LzBtU1pJa2VYbDVTWUdCZ2ZMMnQyL2ZTZ2tKQ1dyZlB5OWV2SkJxMTY0dHJWKy9QdGUrbno5L0xqazRPRWdQSHo3TTkzaFUxekdxOGVTSG5aMmRaR3BxS3BVdFcxYWFObTJhMnJhbFM1ZEtnQlFkSFoxblB6ZHYzcFFBYWVQR2pWcTNXMWxaU2QyN2Q4K3pIMnRyYTZsbXpacjVHM3doaTQrUGwwcVdMQ25WcmwxYmV2ZnVuY2IyMTY5ZlM2dFhyNWJhdFdzblZhcFVTYkswdEpSTVRVM1ZYcU01L3hrWUdFaHhjWEZTNzk2OXBTKysrRUs2ZlR2M3o0THAwNmRMK3ZyNjB0V3JWK1cyNDhlUHk5YzlSa1pHa3AyZG5SUWJHeXR2UDNmdW5CUVhGNmZSVjJCZ29EUnYzcndDUFFkUlVWSFMwNmRQQzNUTXgrclJvNGY4UEJVcFVrVHEzTG16MXNkUlVLcnJtMFdMRm4xMEh4a1pHUklnMWExYlY1SWtTZnJ3NFlQazdPd3NaV1JrU0pJa1NlbnA2VkppWXFJVUh4OHZwYVNreU1kNWVIaElMVnUyelBNNTNMNTl1elJqeG94YzkxRXFsWklrU1pLM3Q3ZlVyRmt6YWNXS0ZibjJlK3ZXTFduTm1qWFM0TUdEcGZEd2NMbTlJTmVsWThlT2xRRHA1czJiK1Q3bW4wVHhaN1NVOC9zM3FXK0ZCbi8xZFlBZ0ZMWVdSenRadHdqb0tHWC9kLzlOL3E4UEJFSDRkNHBOanBOeXZ2ZS9PZEplZks4SmdpQjhBbEdzVFJBRTRYL01uY2RWclBVa1k3V2M3WlVyK0dGcVV2dnZHdEwvUzVJa2taR1JnWUdCZ2RZVTF2OVVraVNSbVptSkpFbGF5eGtVVnY5S3BSSVRFNU5DNzE5UWw1RVp5K1BvamtqU2YxT2g2K3VsMjlhcyt1VHMzemdzUVNpd0R3UEtXU3R6ZkxlWnVnZWhYem4vNVZvRWRhclBlbTFwL2YrTmxFcWx2Q0plK0dmeDl2Ym02NisveHNiR3BzREhLaFFLdVlTRW5wNGVlbnA2OG5WVmVubzYwZEhSVkt0V0xkYytKRW5pMkxGamRPclVTV09icXUvL3BkZU82aHJVME5Ed2YrWnhpZmYzMzBlWjhKelVpUzNWMmlSbFpzT2kzakhYLzZZaENVS2hhSEcwa3pXWmt0cTE1YzVXYTZsaGtmdDNpaUFJLzI0dlV1THBmV3FvV2x1bXZyTGhsYTRueFBlYUlBakNSeEtsRXdSQkVBVGhNOURUMC9zc0UvV2ZtNTZlM21lZGRQcmMvUXVDSUFqNVkyajR2L1dub0ppRS9PZnEyN2Z2UngrYlc4Q21zYkZ4bmtFR2tIWHRvUzNJQVA0M1h6Zi8xbXZRM1B3di9wNEVRUkFFUVJBRVFSRCtGNGkvMWdSQkVBUkJFQVJCRUFSQkVBUkJFQVJCRUFSQkVBUkJ5RGNSYUNBSWdpQUlnaUFJZ2lBSWdpQUlnaUFJZ2lBSWdpQUlRcjZKUUFOQkVBUkJFQVJCRUFSQkVBUkJFQVJCRUFSQkVBUkJFUEpOQkJvSWdpQUlnaUFJZ2lBSWdpQUlnaUFJZ2lBSWdpQUlncEJ2SXRCQUVBUkJ5SmZCZ3djelpNZ1FYcjkrclhYN2poMDdHRGh3SUltSmlRWHUrOUNoUTRTRmhlbmM3dVBqdzRJRkN3cmNiMDZCZ1lFRUJRWHAzSzVVS3JsMjdSb1BIejc4NUhQOVZSSVNFcWhkdXpZMk5qYkV4c2JLN1hGeGNlanA2YUducDhlYk4yLyt4aEgrVjNKeU1wTW5UeVlrSkVUblBsZXVYR0h1M0xsY3UzWXQzLzI2dWJteGQrL2V3aGhpdmlnVUN0emMzT2pldmZ0ZmRrNUJFUDVhdi96eUMwMmFOT0gzMzM4dmxQN2V2MzlQUUVDQXp1MHJWNjdreG8wYitlb3JORFNVRFJzMkZNcTRWRzdldk1tUUlVTTRjK1pNbnZ2T21UT0h1WFBuRnVyNS8wMWV2bnpKdlh2M2lJbUorYWpqazVLU1NFeE1SSktrUWg3WjU3VnYzejdXclZ2SG4zLytxWE9mQlFzV3NHM2JOdExUMHd2VTk0d1pNL0R6OC92VUlYNjBCUXNXTUdYS0ZGSlNVdjYyTVFpQ0lBaUNJQWlDSUFqQ3Y1SGgzejBBUVJBRTRaL3Y2TkdqN042OW0yN2R1bEdpUkFtdCsxeStmSmw5Ky9heGVQRmlTcFVxSmJlbnBhV3hjZU5HYXRXcVJZY09IYlFlTzJuU0pDd3NMTGg1ODZiVzdiNit2dmo3K3pOLy92eDhqYmRseTVha3BLUVFFUkVodHoxNzlveGV2WHBoWldYRnZYdjNLRjY4dU1aeEtTa3BmUDMxMTN6MzNYZWNPM2N1WCtmNnUxMitmSmw3OSs0QmNQYnNXZnIyN2ZzM2owaTNnSUFBVnE5ZXpkdTNiL25oaHgrMDdyTno1MDQyYnR4STllclZhZGl3WWI3NjlmTHlvbVhMbGd3Y09CQ0F2WHYzRWhjWHA3WlB6Wm8xYWRDZ0FUNCtQanI3YWQrK1BWOTk5VldlNXpNd01PQ1BQLzdnOE9IRDdObXpoMEdEQnVWcm5JSWcvSHRFUjBmem4vLzhoMWV2WGhYb3VIUG56cEdhbXFyV1ZxUklFU0lpSXBnd1lRTC8rYzkvYU5Tb2tkcjJPM2Z1TUhYcVZOYXRXMGY5K3ZYelBJZVhseGRidDI3RjJkbFpyVDBqSTRPMHREU2R4K25wNldGdWJxNTFXMHhNREx0MjdhSmx5NWJZMnRybWV2NFRKMDVnYUdqSW9rV0xjdDJ2Zi8vK0pDUWs1TG9QUU5teVpmL1NZTEZQa1pLU1F2UG16WG53NEFGT1RrNXMzYnExd0gyTUd6ZU9YYnQyOGVMRkM4cVdMUXRrQmJaczNMaVI0T0JnS2xXcUpPOGJIQnpNaEFrVFdMeDRNYjE3OTg2ejc4YU5HeE1aR1ZuZ01WbGJXM1A3OXUxYzkxbTRjQ0VQSHo2a1M1Y3VXcmZIeGNXeGNPRkNySzJ0R1Rac1dMN1BmZm55WlpZdlgwN1hybDNwMGFNSEFQdjM3eWM0T0RoZngyL2Z2aDE5L2F6MUV4Y3VYT0RDaFF0YTl4czVjcVRXYXo4Zkh4L2MzTndvV3JRb1U2ZE94Y3pNTE45akZ3UkJFQVJCRUFSQkVJVC83MFNnZ1NBSWdwQ3JWNjllTVhMa1NNcVdMU3ZmVUQ5Ky9EZ1BIanhnL1BqeE9vL0x5TWhnMTY1ZExGeTRrT2pvYUd4c2JMaHo1dzRHQmdacSsvM3h4eDlFUjBjemRPalFRaHZ6OCtmUFNVcEtVbXVyVktrU0xpNHVMRisrbkxsejUvTExMNzhVMnZuK1RtM2F0S0YvLy80b2xVbzZkKzc4ZHc4blYzdjI3QUZnd29RSldyY3JGQXI4L1B3d016T2pWNjllSDMyZU5XdldjUHYyYlN3c0xBQjQvZm8xWGJ0MlpkeTRjYmk1dWNuN3BhZW5rNUdSSVUrOGxTNWRtcSsrK2dvUER3K05pY0tjU3BZc0NjQzBhZE40OU9oUnJ2c2FHeHN6ZS9ic2ozNDhnaUQ4ZS9UcjEwOWpwYnUxdFRXWEwxOW0wcVJKYk42OG1VMmJObkh0MmpXaW9xSUE1RXc3cHFhbStQdjdxeDFib1VJRm1qWnRtcTl6ZTNwNjV2cTliR1ZsOVZGWmh6N1dxMWV2aUlxSzR0R2pSMVNzV0JFckt5dDUyOXUzYjRtS2lzTGEycHFvcUNpS0ZpMmFaMy9IamgzaisrKy8vNXhEenRQa3laTjU4T0FCOE45TVRuWjJkcC9jYjBKQ0FwR1JrUnFaQU42OWUwZGtaR1MrTXhNbEp5ZlRxbFVybGl4Wmt1OXp6NXMzTDg5c0dwY3ZYK2IrL2Z2WTI5dFR1WEpscmZ2NCt2cWlWQ29aTkdnUWVucDYrVDcvMHFWTE1UQXdZT25TcFhMYjlldlhPWGp3WUs3SEpTY25BN0J0MnphNUxUZzRXR2NHTENjbko0MjIxTlJVWnN5WVFaa3laWGo3OWkzanhvM2owS0ZEK1I2N0lBaUNJQWlDSUFpQ0lQeC9Kd0lOQkVFUUJKMGtTY0xKeVltNHVEaU9IejlPNmRLbGtTU0orZlBuRXg0ZVR2MzY5V25WcXBYYU1TOWZ2bVQvL3Yyc1g3K2UyTmhZaWhjdnpxeFpzNWcwYVpKR2tBRmszWmdHUG1saU9iOW16NTdOOXUzYldiOStQU05IanFSdTNicWYvWnlmbTVtWkdmdjM3Lys3aDZGVGVubzY2ZW5weE1iR0Vod2NUUFBtemFsV3Jab2NDSko5aGUzeDQ4ZUppNHVqYTlldXZIbnpSdXZFU3JGaXhlUUFndHowNnRWTFhpSGJ0bTM1dWRaZkFBQWdBRWxFUVZSYkFPenM3TlFDVU9iTm04ZWFOV3Q0OSs2ZDJyRWVIaDY4ZmZzMlg0OHZQajQrejdJZTV1Ym1JdEJBRVA0ZitmYmJiNWt5WlFvQXpzN09sQ3haa2pKbHltQnJhNHVYbHhlLy9QSUw2OWF0VTVzZ0JSZytmTGhHWDcxNjljcHp3alVuT3pzN3JLMnQxZHB5Szl2d3VadzRjWUxRMEZCYXQyN05uRGx6R0QxNnRMek4zOStmSGoxNjRPSGhRY09HRGVuYnR5K1BIajFpM0xoeEd2MkVoNGNURWhLQ2taSFJYemw4RFg1K2ZuaDZlbEt1WERrOFBEd1lNbVFJZ3dZTjR2cjE2M0x3MlQ5QmNuS3lITVNTSHprRE03VnQyN3g1TTVBMVdaOTlmeE1URS9uM3NtUEhEZ0JhdDI3TjgrZlB0ZlpYb1VJRnRTQ0VLMWV1RUJBUWdKT1RrOW8xMmJKbHkxaTJiSm5PY1MxY3VKRDU4K2N6WXNRSXRXdkwyYk5uTTNYcVZMVjlaOCtlellZTkc3QzB0TlRvWitMRWlVUkZSZUhyNjh2RGh3K1pQbjA2Ky9idHc5SFJVZWU1QlVFUUJFRVFCRUVRQkVINEx4Rm9JQWlDSUdnbFNSSXVMaTc0Ky91emVQRmlmdnp4UnlCclluakhqaDAwYXRRSVIwZEhybCsvcnJaSzhkdHZ2eVV6TTVPS0ZTdmk3dTZPczdNelptWm1XbGVJS3hRS2R1N2NTY09HRGFsZHU3Yk9tOTJabVptQTdwdmh1YVdEenM3Q3dnSlhWMWRjWEZ5WU1tVUt4NDhmMTltZlVEamMzZDNWSnVJdlhyeElzV0xGNUo5TlRFemsxNFlxWThhUkkwYzRjdVNJMXY2bVRKbkNpaFVyK1BEaGc3eWFVYUZRa0phV1JtSmlJaVltSnJtT3AzdjM3aFF0V3BSOSsvYWhWQ3JsZE12WnhjVEU1Rm83T3o0K25tKy8vWllmZi94Um5uekpqWGc5Q2NML0x4VXFWS0IzNzk1RVIwZVRrSkRBcUZHakFPalNwUXVuVDUvbTZOR2pMRjI2bEprelp4SVlHTWlrU1pNNGZQZ3d0V3ZYMXVpcmFOR2lLQlFLVnE5ZUxiZGR2MzRkU1pKWXNXS0YzSlk5azhIWXNXTTEwdXpYcTFkUG82UU1aQVVEWkdSa3lLV0didHk0UVdCZ0lFWkdSdFNxVlV0ZXZaL2QrL2Z2TVRBdzROU3BVeHJiYXRldVRZVUtGZko2aXRUVXFsV0x6cDA3czJMRkN0emQzVFUrbHlkTW1FQklTQWcxYTlZc1VMK0ZLVFEwbEFFREJxQ3ZyOCsrZmZ0bzNibzFOMi9lWk1XS0ZmVHMyWk9nb0tCY1UrNmZQWHVXbzBlUEF2Q2YvL3dIZ0NWTGxtQnViazc3OXUwTFBKNVZxMVpoYTJ0TGt5Wk5OTGJkdlh1WE5Xdlc1THV2ZS9mdVlXcHFxblZiOXU5cmdLNWR1NnI5ckhvZDM3aHhnL0R3Y0NBcjBFQ1g5Ky9mcTJXdm1EbHpKdWJtNWl4Y3VCREl5b2FWVjBESmxpMWJtRDkvUG8wYU5XTHQyclZxMjR5TmpYbjgrREgrL3Y0NE9UbFJ1blJwM3I1OVM0a1NKVFMraXc4Y09NRG16WnZwMjdjdlBYcjBRS2xVY3Zqd1lZWVBIMDZOR2pYNDVwdHZjaDJISUFpQ0lBaUNJQWlDSUFnaTBFQVFCRUhRd2RuWm1VMmJObEdoUWdWS2xpekpraVZMZVBYcUZRa0pDU1FtSmxLa1NCRmlZbUlZTjI0Y0J3NGNrSTlyMXF3WkV5Wk1vR2ZQbmhnYVpuM05SRVpHMHFoUkkxYXNXTUdZTVdQa2ZZOGZQODd6NTgrWk5tMWFuaW1mUWZPR3Q0cUJnWUVjakpDWE1XUEdzR3JWS2s2Y09NR0pFeWZVYnZDcmFsc2JHeHZucXk4aC83cDA2YUl4K2VUcjZ5dG5FM2o0OENGSGpoekJ4c1pHcnRHY1hXUmtKUDcrL3ZMdlp2MzY5VXliTmszZS92RGhRL2J1M1p0blpvem82R2g1OGlBOVBWM3JoSWFSa1JGang0NWx3b1FKZlBYVlYycmJGQW9GSTBlT0pDa3BpUkVqUmxDMGFGRlNVMU41L2ZvMTVjcVZVOXMzSUNDQStQaDRSbzRjbWV1WUJFSDQ2elZ1M0RqWG12U3E3NVFCQXdZd2NPREFYUHVLaVlsUkM3aFRVUVd6ZGV2V0RZQStmZnBRcFVvVjJyZHZqNW1aR2FWS2xXTEhqaDEwNk5CQll3STN1OVRVVkxYUE81WHNiZHF5SWVSSDM3NTkxVEs0ckYyN2xyVnIxMkpoWWNITW1UT1pOV3VXem1OVkFZalpiZHk0VVMxelFYNVZybHlaakl3TTR1TGlLRisrdk5xMjY5ZXZVN0ZpUlVxVUtGSGdmZ3ZEbFN0WDZOYXRHNm1wcVhoNGVNZ1Q2ZTd1N2x5OGVKR3dzREM2ZE9sQ1lHQ2d6bUNEeTVjdmE2elFYN2R1SFVDK3lrWmt0M1hyVnFaTW1VTHQyclc1ZWZPbVJyYW9KazJhRkdycGhMSmx5OUs5ZTNlMXRtZlBubkhzMkRINTU1VXJWd0l3Yk5nd1NwY3VyZEhIdG0zYlNFeE1WTHUrOHZiMjV2VHAwL3o4ODgrVUwxK2VGeTllMEtoUkl5Wk9uTWpNbVRPMWptWGJ0bTJNR1RPRzZ0V3JFeGdZcURXNE1EUTBsRm16WmpGZ3dBQUFFaE1UTmQ2ZndjSEJEQnMyakRwMTZzaEJqdnI2K2h3OGVKQ21UWnZTclZzM1RwdzRRWU1HRFhRK0w0SWdDSUlnQ0lJZ0NJSWdpRUFEUVJBRVFRZFZEZDZZbUJpY25aMkJyTlhucFV1WHBsU3BValJwMG9USXlFaTh2THpvMjdldmZOemV2WHMxNnZjbUpDU1FrcEtpVVJ0YXRlTE8xdGFXRHg4K01HUEdETFh0ZCs3YzRjaVJJeFF2WHB6azVHVDA5UFJvMGFJRnpaczNWOXRQVzBrR1hZeU5qVm02ZENuUjBkRWFkWlUvZlBnQVFKRWlSWEx0NC9MbHkzaDRlSEQyN0ZtU2twS3d0cmFtZCsvZXpKdzVVeU1Zb2w2OWV0eStmWnZmZnZ1TkRoMDZzR1RKRW54OGZJaUppYUZVcVZKMDZkSUZOemMzeXBZdHEzR2VGeTllOFBQUFB4TWNITXlUSjA4d05UV2xkdTNhVEo0OG1aNDlld0lRRnhjblQzQy9mdjFhYTJwZ2JUSXlNdGkyYlJzSERoemcxcTFiSkNVbDhjVVhYOUNxVlN1bVRadW05ZWI2dUhIaldMOStQV1BIanVXWFgzNWgxYXBWYk4rK25haW9LRXFXTEVtZlBuMVl2SGl4MXV3U0V5ZE9sRXNZcUlTSGgzUHIxaTBBbGk5ZmprS2h3TjNkWFd1d2dKZVhGLzcrL3ZLa1F1L2V2YWxYcng2eHNiRTRPVG5Sdm4xN1hGeGNLRnUyTE1PSEQ4ZmIyMXV1ZFo2YW1vcTl2VDJROVZyODRvc3Y1SFp0a3hSMzd0ekIyOXViMzM3N0RUOC9QM2xTU2FsVU1uandZTTZkTzRldnJ5K3RXN2RHa2lRR0RScEVjSEF3UVVGQmZQZmRkd0RzMnJXTDRjT0hVN1JvVWJwMjdhb1JoQ0FJd3Q4ckxTMk5qSXdNSEJ3Y3RHNi9kdTBha1pHUmZQUE5OMVNzV0ZIclBxR2hvY1RIeCt2TWdITDgrSEhLbFNzbnJ6cXZXTEdpV2w4K1BqN2N1SEdEZS9mdWFaMXM5dkx5b2t1WExwaWFtdkwrL1h1NXZXN2R1c1RFeEtpVmx5bm9aTFhLcVZPbnlNek01TktsUzB5YU5JbFpzMmJSclZzM0RBME41WXdGUjQ4ZWxUODNBWDc2NlNjTURBemtWUGtBang0OW9sKy9manJQNCtMaW9wYlNYcUZRcUcxWFhUYzhmZnBVSTlEZ3hvMGJHbVdhL2lwSGp4NWx3SUFCdkgvL25sbXpacWxkcHhnWkdSRVVGRVRidG0wNWZmbzBIVHAwd052Ylcrdm4vY1NKRStVQWpOR2pSN052M3o0ZVBYckVGMTk4Z1ltSlNaNGxlRlFDQWdJWVBYbzA1Y3VYNS9EaHcxcXZmNEtEZ3drTEM4djNZMHhMUzhzMUMwVzFhdFhZdEdtVFdsdGdZS0FjYVBEMDZWUDI3OS9QVjE5OXhkYXRXN1ZtOGZIMzkxY0xOSGp6NWcxVHBreWhmdjM2dUxpNEFGa2xEdUxpNHJSZVEyUm1aako1OG1UV3JsMUw2ZEtsK2YzMzMzVityNm95ZDZoZXN5OWZ2bFFMTkFnT0RxWjc5KzVZV0ZnUUVCQ2c5dDRwVTZZTWh3OGZwblhyMXJScTFRcGZYMS9hdEdtajg3a1JCRUVRQk9IL2wveGtYeElFUVJDRS8yOUVvSUVnQ0lLZzFmRGh3NmxXclJybHlwV2pUSmt5bENsVFJtTVNQVFEwbE42OWU1T2VuaTVuTDBoSlNkSG9TNVY2dVVxVktuTGJoUXNYMU5JdU4yL2VYQ09BWVBEZ3dSUXJWb3cyYmRwdzdOZ3h2dm5tRy9UMTlmSHc4UGlreDZaYTVaYVRLdEFndC9USG5wNmVPRHM3bzFRcUtWYXNHT1hLbGVQQmd3ZTR1N3NUR0JqSW1UTm5zTEN3MERqdS9mdjN0R2pSZ3BzM2IxS21UQm1LRmkxS1RFd01ucDZlQkFVRmNlSENCYlVKcUt0WHI5SzJiVnZldlh1SHViazVYMzc1SmJHeHNady9mNTVhdFdySmdRWWY0ODgvLzZSTGx5NWN2WG9WeUNvcFVicDBhVjY4ZU1HK2Zmdnc5dlpteTVZdERCa3lST3Z4a2lUaDRPQ0FuNThmNWNxVlE2bFVFaHNieTVvMWE0aU1qQ1FvS0toQTQ3bHo1dzQ3ZHV5Z1hyMTZPaCtYYWxKS05VbFJ1WEpsS2xldXpNNmRPNEdzQ2J3T0hUckkremRxMUlpaFE0Y0M4TXN2djhqdGlZbUo4dVREdTNmdnRHYkphTml3SVNFaElYVG8wSUZPblRweDZOQWhtalp0eXFoUm8vRHo4NU1uUmZ6OS9Ra0tDdUxnd1lPTUd6ZU81czJiazVhV3hxUkprOWk0Y1NOVnFsUWhNREJRQkJrSXdqK1VrWkVSWGw1ZVdyZE5uVHFWeU1oSVhGeGNOTW9RcUxSdDI1YjQrSGl0MjlMVDB3a09Ec2JSMFpFLy8veVRGeTllQUZtQmJEVnIxaVFwS1VsZXRkMjFhMWUrL2ZaYitkalkyRmhXcjE2dGxxbEhOUmw2OSs1ZG5qMTdob0dCd1VjSEYyU25Db0pRQlMxVXJWcFZIb3ZxTzdwKy9mcHEzMDltWm1ZWUdocXFwZTNYbFhwZnBVdVhMbXFQOGZidDIvTG5OeUNYUmJoMjdacmF0Y0NkTzNkNDgrWU56Wm8xKzZqSDl5azhQRHlZTTJjT1NxV1N5Wk1uNCs3dXJyRlA4ZUxGQ1E0T3BtM2J0cHc5ZTViNjlldXpiZHMyT1l1RmlwR1JrWHhUV25XOVpHWm1wdkU3SEQ5K3ZEelJibXRycXhaMDhkdHZ2K0hvNkVqSmtpVTVkZW9VMWF0WEp5VWxoVHQzN3NqNy9QVFRUNVFvVVlLbVRadm0rM0dHaDRlVGtKQWdsejZBckhJVytYMTl6Wm8xaTh6TVRPYk5tNmV6VkpCQ29WRExaakJ1M0RoaVkyTTVjT0FBYVdscFhMbHloZDI3ZDlPOGVYUEdqaDJyZHV6Tm16ZHhkbmJtM0xsekdCb2FrcENRZ0pPVEV4NGVIalJxMUVqalhQSHg4UlF0V2xSK1RTWW1KbEtuVGgwZ0svUEN6Smt6c2JTMGxKL0RuQm8yYk1qSmt5ZjU4Y2NmK2ZISEg1a3dZUUpMbGl6SjlkcFFFQVJCRUhKU0tCUnMzTGlSbWpWcmFtU0IycjU5TzVhV2xuVHYzajFmaXliaTR1SUlEUTJsY2VQRzFLaFJRK2QrNmVucEJBWUdGdmhlUVdwcXFzYTEzSVVMRjdoNzl5NU9UazVhajNuOStqVkdSa2FGY2oxYUVHbHBhVHJMSlNvVUNyWnMyVUxGaWhYcDBxV0wyclpkdTNaaGFtcXF0a2ltSUNSSll0aXdZVnk4ZUpIcjE2L25XYkx4ci9MNjlldEN6L3FWbVpuSmpoMDdHRFpzV0lFVzlVRFd0ZGJaczJmWnZIbXpXcUN5aWlSSlBIcjBTT3MxbUNBSWd2RHZKUUlOQkVFUUJLMnNyS3lvV2JNbVQ1OCs1ZlhyMTl5N2QwL3JmbmZ2M3BVbnFTSHJobk8vZnYza204MXYzcnlSMHdWbnYvRTliOTY4WE0rZm5Kek1vVU9INk5hdEcwcWxFb0RPblRzemE5WXNuajE3UnFWS2xUNzVNZVlVR3hzTG9ITmkrTXlaTXpnN08yTmdZTUQ2OWVzWk5Xb1VlbnA2UkVWRjBiTm5ULzc0NHc5bXo1N04rdlhyTlk1MWRYV2xUSmt5WEw5K25mcjE2d053K3ZScCt2WHJSM1IwTkdQSGppVWdJRURlZi96NDhieDc5NDcrL2Z1emRldFcrUVozUkVRRTkrL2YvK2pIS0VrU2ZmdjI1ZXJWcTFTdVhKbHQyN2JSdW5WcjlQVDBlUG55SlhQbXpNSFQwNU9SSTBkU3YzNTlyVGZ4Zlh4OEtGR2lCTmV1WGFOQmd3YWtwNmN6ZCs1Y2xpOWZ6ckZqeHdnTEN5dlE2dE9MRnk5aWFHakk2dFdyZFU1U3FDYmNjcGExVUUyRVNaS2s5a2QyalJvMTVOV2pCdzhlQkxLQ1BWSlRVK1UvZUYrOWVxWHpqL0ttVFp0eTh1UkoyclZyUjBKQ0FpOWZ2cFIvUDcvKytpdGJ0MjRsS1NrSlBUMDl1VVkxWkwyRy9QMzk2ZG16Sjl1MmJjdDNoZ2xCRVA2M2hJYUdrcFNVUk5ldVhkbXlaUXR6NTg0RnNySVIzTHAxaStuVHB4TVZGUVZrQlN4a0x6ZHc3ZG8xVnE5ZXJiVmYxZWNaWk4xTS9yZVUrc241R1AzOS9kVUNEYXl0clNsVHBneFhyMTVWSzdHa1dwbi8vZmZmLzJWamZmSGlCYzdPenZqNysyTm9hTWlhTld2VVNqdHQzcnlaaUlnSVJvMGF4ZGRmZjQybHBTVmhZV0dNR0RHQ0F3Y08wTDE3ZHh3ZEhaazNieDQyTmpZRk92ZVpNMmZrNzBGTFMwczUwT0Rnd1lPY09uVUtLeXNyVHA0OFNlM2F0WUdzYTdEc0FSeWZJbnRXaGJDd01EbERUMjZTazVPNWQrOGVMVnUyMUJtUUExbmY0YXJYcWxLcDVNaVJJMGlTaEsydHJieVBxYWtwMjdkdlIxOWZIOGo2am5aemMyUERoZzBvRkFyR2p4K1BtNXNicTFhdFl1WEtsVFJwMG9TK2ZmdXlkT2xTdFV4YWNYRnhhamUyVlJrTnRtelp3dFNwVTdHMnRtYkdqQmtFQmdZU0dCaVk2L094ZXZWcWR1L2V6YVJKa3o3TGRhY2dDSUx3ditQNTgrY29sVXI1K3lJakk0UHg0OGZqNk9pb0ZtaVFuSnlNaTRzTFgzNzVaYjREQXE1ZHUwYi8vdjFadTNadHJvRUdreVpOWXNPR0RiaTd1K2RhL2lxN3NXUEhjdm55WmM2ZVBTdG5kcFFraVlrVEo4cC83MmNQTG9Xc0NYMEhCd2VlUFh0R1FFQ0FmRjN5dVVWRVJPRGc0TUNDQlF1MGxqYkx5TWhnekpneC9QREREeHFCQmxPbVRLRlVxVklmSFdpZ3A2ZUhxYWtwa1pHUnJGNjlXbWVacDcvUy9QbnpXYmR1SFZldlhxVnExYXBBMW1zbCs0S2UvQ2hmdnJ6YVlwd05Hell3Y2VKRWJ0eTR3ZHExYXd2VTE5V3JWd2tJQ0pDemwrWTBiTmd3RGgwNnhLbFRwK1NTbGdDN2QrL215cFVyQlRxWG01c2JwVXFWS3RBeGdpQUl3dWNoQWcwRVFSQUVuZGF2WDQrbnAyZXUrMFJIUndQZzVPVEV3WU1IT1h6NE1JY1BIMWJieDlUVUZEYzNOM25GNHNHREJ3a0pDY0hLeW9xWEwxOXE3ZGZIeDRmazVHUWNIQnp3OXZZR3N1cGJ6NXc1azkyN2QrUHE2dnFwRDAvRG8wZVBBUGp5eXkrMWJwOCtmVHBLcFpMRml4ZXJUWmhVcmx5WjdkdTM4L1hYWDdOejUwNVdyVnFsRWVHZWtaRkJjSEN3Mmg5Q3JWdTNadDI2ZGZUcDA0Y2pSNDRRRlJVbDN5eS9kdTBhQUNOSGpsUmJSZGVvVVNPdGsvLzVGUlFVUkdob0tLYW1wcHc0Y1VKdEVzVEt5b3BObXpZUkV4TkRZR0FnUzVZczRkQ2hReHA5dkh6NVVxMTJzYkd4TVI0ZUh2ajYrdkx3NFVPQ2c0TUxGR2pnNU9SRTE2NWR1WHYzTGsyYU5DRWdJRUFqamJNcTBDRG44eG9TRW9LeHNURUhEaHpnLzlnNzgzaXE4ditQdis2OWRrS3AwYUpra2hJMWJWTFVaQ3EwR2pVVmxTYlZsRW9MWWJRb0pXMFRTYXNXclZwUUlhUlIyb2cyMnNzU0dVV0xQZHUxM0h0K2Y5ekhQVi9IdlpkTG1tWis4M2srSGg2Y3ovbWN6L25jYzY5N1B1ZnplYjFmNy92Mzd5TWhJVUhpZWZMejgrbitGaFFVNE8zYnQramN1VE9kMGtOSlNVbmtXbWRtWmtKQlFRSDUrZmw0OXV3Wk9uZnVERGFialY5Ly9SVlhyMTdGaVJNbllHNXVqcmR2MzZKcjE2N1EwZEhCdVhQbkdJc25CQUxodjRlOHZEelliRFpDUTBPeGFORWllaEVWQU9MajR4RVFFQUI3ZTNzY1AzNGNTVWxKakNpeW5Kd2NzVzFTRkVXM1FWRVVMQ3dzMEw5Ly8wWkZXaTJscHFhbVZkdVRCaU1qSXlRbUpqTEtidDY4Q1JVVkZjWkVaSDMzbXRhaWUvZnVPSERnQUFJQ0FyQjY5V3FVbHBhaVhidDJDQTBORmJIT2o0Mk54WVVMRnpCbXpCZ01HREFBQUtDc3JJd3paODVnNk5DaGNIVjF4ZW5UcCtuVVVydDI3VUtIRGgyazZzZVRKMDhZRVY1Q1ljbWZmLzRKYlcxdFhMMTZsYkhBTUdqUUlJYnp4ZCtOc3JJeWtwT1Q4ZmJ0V3l4WXNBQ2RPbldDbDVlWFNMMjZ1anI2L3MxbXMrSGw1WVdQSHo5Q1RVME4wZEhSaUkrUGg3ZTNOM3IzN28zNzkrL2p3SUVEQ0E0T1JsVlZGUXdNRExCLy8zNzZ2dXJ0N1kzNTgrZGo1Y3FWZEZvbFYxZFhyRnExQ3NyS3lneWhRVjFkSFVwTFM2R2hvWUc1YytmaXhZc1hXTDE2TmZiczJZUE5temMzK3RwY1hGeHcvLzU5WkdSa0VKRUJnVUFnRUpyRTJ0b2E1ZVhsRWdNMGhKdzlleFpsWldWWXVuUnBxL2RoNjlhdHVINzlPdGF1WFl2Ky9mdGozTGh4VFI3VHMyZFA3TisvSC9iMjl2UzhDNHZGd3JGanh6Qm8wQ0RZMmRuaDBhTkhqUFNTTGk0dWlJdUxRNTgrZmNTbWdKd3padzd1M0xuenhhOW4yclJwMkxwMUs3M2RvVU1IRkJVVndjSEJBZjM3OTRlaG9lRVhuME5JYVdrcERodzQwR2dkb2V1VU5BNmJpeGN2RnV0MDJab01HalFJUlVWRm1ENTlPaElURXlFbko0Zjc5KzlqdzRZTlRSN0w1L05wUjA5alkyT0cwR0R4NHNVSUNnckMzcjE3R1U2UnJjSElrU054L1BoeGpCMDdGamR2M3FTRGNHSmpZM0g2OU9sbXRlWGs1RVNFQmdRQ2dmQVBnUWdOQ0FRQ2dkQWtTVWxKSWptcWYvLzlkNXc5ZTViZVZsRlJRWHg4UEQ1OCtJREN3a0k2WjdXOHZEeTB0TFRvQjlQeThuSTRPVG1oVzdkdW1EZHZudGlISUI2UGgrM2J0Nk5qeDQ0WU4yNGMvY0NybzZPRDRjT0h3OS9mSHl0V3JCQnJlLzhscEtXbEFZRFlLSUcvL3ZvTDkrN2RnNXljbk5oSmdmNzkrNk50MjdZb0xpN0cwNmRQUld5TDU4MmJKL1loYU9yVXFkRFUxTVRIangrUmtKQkFDdzIwdExTUW1abUpvS0FnakJneG90bVdkWklJRFEwRklCQnRTSXEwWExac0dhS2lvaEFiR3dzZWp5ZHk3bUhEaG9tSUhWZ3NGaXdzTFBENjlXczZTcmMrWEM0WDVlWGxqREtoVXdVZ3lLVWNHeHVMNU9Sa1dGdGJJejQrbnJId1ZsdGJDNEFwTkhqNjlDbDRQQjY2ZCs4T1EwTkRKQ2NuWThhTUdRQUU2VHFFT2FWemMzT2hycTVPQ3cwbVQ1NU10L0g0OFdONkFXanQyclh3OXZabTlERTJOaGJ1N3U3UTBOREEvZnYzOGZ6NWM5amEyb0xMNVNJcEtRbjkrdldEdWJrNTNyMTdoN3QzN3lJaElRRVRKMDZFdGJVMWR1N2N5VWdYUWlBUS9qdU1IRGtTYm01dTJMNTlPK3p0N2VIcTZvcWJOMjhpT3pzYmlvcUs2TmV2SHpadTNJamp4NDhqS0NoSXFvazFvU0ROeU1nSUtTa3AwTlBUZzcrL1A0cUxpMmtCQW9BdkVoMWN1M1lObHk1ZFFsRlJrVWdrMk5kbStQRGhpSXFLUW5wNk92VDA5TURsY2hFVEV3TnpjM09HYzhPZmYvN1o2dWMyTUREQWtTTkhzR1RKRWdEQStQSGpjZWpRSVJIUlcxTXNYNzRjRmhZV1dMcDBLZUxpNHBDU2tpTFIyZWJ4NDhlNGV2V3FpSkJCSFByNitvaU5qUlVaaTlXbnVyb2FHaG9hemVwdmZRb0xDOFhhQVBQNWZKSDdONWZMcGY5bXNWam8wS0VEN3QyN2grZlBuNk5mdjM0aTdnYTF0YldNdGxlc1dBRkFjQTA4UFQxaFptWUdaMmRuRkJRVVlNS0VDU2dvS0lDZW5oN1dybDJMV2JObWlZeERkSFIwRUJZV2hyQ3dNRGc2T3NMYjJ4dmR1blhEZ2dVTDhPSERCeWdwS1dIdjNyMm9yS3dFUlZGSVRVMUZjSEF3SFYyM2Z2MTZSaVNpdUxHT25Kd2M1T1RrcEJhSkVBZ0VBb0hRRkh3K0h6dDI3QUNMeFdvMGhaZVNrcEpJR3FhR0pDY240OUdqUnlMbGt5Wk53cnQzNy9EZ3dRUGs1dVl5OWhrWUdJaWtxM1J5Y3NLZE8zY1FFaElDQXdNRDJublMwTkFRN3U3dTJMUnBFenc4UE9EcjZ3c0FPSDc4T1B6OS9hR2xwWVVyVjY2SWRRZ3NLaXJDaHc4Zkd1MS9ZL0I0UEhDNVhCUVhGelBLdTNidGl2Mzc5MlBtekptd3NiSEJ3NGNQR1FLSUw2RzR1RmhxRjRqUzB0SW02OXJhMm41MW9ZR1ZsUlVXTFZwRUMyVjlmWDJ4Y09GQ0xGeTRFQUFRRmhhR0RoMDZZUGp3NGZReGZENGZ3Y0hCMkxoeEl6SXlNakIxNmxSNGVub3kyaFYrTnZ2MTZ3ZEhSMGNZR1JtMW1xakQzdDRlNzk2OXc3cDE2MkJoWVlHRWhBVG82dW9pTURDUW5yOXBDaGNYRnh3NmRLaFYra01nRUFpRTFvRUlEUWdFQW9IUUpCMDdkaFNaM0c2WXF6WTlQUjJmUG4zQzBLRkR4YXJhaFpPNCtmbjV5TXZMUTFoWUdESXlNc1NlTHlnb0NHbHBhZGkrZmJ0SXJzQWxTNVpnNXN5WjhQSHhZZGo4dGdaeGNYRUFJRFlYdE5CaGdNMW00NmVmZmhKN3ZGQVJMaTVuZC8vKy9jVWV3Mkt4b0t1cmk0OGZQOUx1RUlCQXlPSGc0SURBd0VERXg4ZkR5Y2tKczJmUC91SWNpRStlUEFFQXhzTm1RNFRXaU9YbDVYajM3aDIwdGJVWis0WE9GQTBScHB5b3JLd1UyVGRwMGlTeHg5UmZlTEN6czhQTm16Y1JHQmlJQlFzVzROU3BVL1ErY1VLRDA2ZFA0OGNmZjhUejU4L1J0bTFiQkFjSEl5MHREYnQzNzBaS1NncGV2SGdCUUxBZ1ltQmdnTzdkdTlQaW1Nek1USGg0ZU1EUjBaRytGZ1lHQm5UYmNYRnhXTGR1SFpLU2t0Q3JWeStzWHIwYU8zYnN3UHIxNjJGcWFvb2RPM2FBb2lna0pDVEF5c29LeTVjdng0d1pNM0QrL0hsczJMQUJXN2R1eFpVclY3Qm16UnE0dTd2L2Erek5DUVJDNjdGdTNUb2NPWElFdnI2K01ETXpvOHNIRHg2TW1KZ1lXaEN3Yjk4K2tkUUp3a2o1K25oNWVhRjM3OTRZT0hBZ1VsSlNjUERnUVZSVlZlSFVxVk9ZUFhzMjdVSWdLeXNyVmY4b2lzS2pSNDhRSFIyTml4Y3ZBZ0NDZzRPaG9xTENTRjl3K2ZKbHRHdlhqdDR1TGk0R2g4TmhwSEdvZi84U3g3Smx5K0RrNUVSdjF4ZWFDWms4ZVRKV3JWcUZzTEF3dUx1NzQvTGx5eWdyS3hOWnRFNUtTcExxOVRVSEpTVWw2T3ZySXlnb0NQUG16Y09jT1hOYTNGYnYzcjF4N2RvMWhJU0VRRk5UazM0L0tJckNnd2NQNkVoSFlaUmh3d2wvY2F4Y3ViSlJrWUd3L1lxS0NpeGZ2bHdrOGl3K1BoN0xseS9Ic1dQSFJNWWp4NDRkdys3ZHUybUJhRU9Ta3BLYUZIWXFLaW9pSkNRRWd3Y1BocjI5UGZUMDlPZ0lOVUJ3RDI4NGJxeW9xTUNNR1RPZ3JLeU1VNmRPZ2MxbW8zMzc5Z2dKQ1VGMWRUVXNMUzJiRk0xTW5qd1pQLzMwRTg2ZVBZc0ZDeFlBRUl6QnFxcXFHT2t1b3FPajhkZGZmMkhXckZrQUJFNEh3dkhVb2tXTEVCOGZUNDhaQUVFYUpGZFhWeXhac3FUUjhSS0JRQ0FRQ00zaDNMbHpkQnBFNFgxTEhGMjZkSUdlbmg2ZFp1ck5temNBZ0V1WEx1SGR1M2ZvMjdjdlhyMTYxYWc3VDhQRlkwQ1FKa0hjdU9QZ3dZUEl5TWlnSFF1RnJGNjlHbHd1Rnl0WHJxVExLSXBDKy9idEVSTVRJOUVKTWpJeVVtSy9wQ0U0T0JpMnRyWmluNkZuekppQjRPQmdSRVJFd00zTkRYdjM3b1cvdnovZXZuMExIbzhIUUJCMDRPcnF5aml1c3JJUytmbjVqSEpQVDArUk1jNmNPWFBnNCtORGIxKzZkQWt2WDc2RXU3dTcySEhKeVpNblVWSlNndVhMbHpQSzY0K2R2eVkrUGo2NGV2VXEvUHo4WUdWbFJUdExWbGRYWS8vKy9iaDI3UnBHakJpQjFhdFhvN3k4SEJzM2JzU3JWNjh3ZGVwVVhMeDRFWDM2OUJIYjd2ZmZmNDhkTzNaZ3laSWxDQWtKZ1k2T0R0YXVYZHRrZjRUaUZ5OHZMNmlxcWdJQVZGVlZHWTVYSGg0ZWVQYnNHVUpDUWhBVUZJUU5HelpBWGw1ZXJPQlZITkkrNnhBSUJBTGg3NE1JRFFnRUFvSFFKQVlHQmlJUFZkWFYxWXh0THk4dm5ENTlHdm41K1l6SS9jek1UT3pjdVJNWExseEFURXdNQmd3WWdEMTc5dURubjM5bVBNQUpxYXFxd3NhTkc2R3VyczVZNkJBeWJkbzBlSGg0WU9mT25aZzNiNTdJSW5oTCtmVHBFMUpTVXRDalJ3K3hRb21Ta2hJQWdrWHI1T1RrUnR1cUgra25wS0Znb2o3Q0I3RDY5c2NMRnk2RXVybzZmdi85ZDZTbnAyUEpraVZZczJZTlZxOWVEUmNYbHhZN0hBaGZSMk1QdnNMK0FCQ0pZZ1JFUlNaQ2hLOVIzR0tGcmEydHlIdDE0c1FKa1NpRlBYdjJJQ2twQ1VGQlFSZzVjaVIrKyswM0FQLzd2QWtmUHV2cTZuRHk1RWxzMnJRSno1OC9CeUFRaUJnYkcyUDM3dDJ3c2JGQlVGQVFBRUZ1Y0FEUTFOU0VyYTB0QUdESGpoMEFCQk1KOWQwbnFxcXFZR2xwaWZqNGVLaXBxY0hYMXhmTGxpMkRwNmNuYmR0NC9mcDFEQm8wU09TMXg4VEV3TlBURXp0MjdNQ3NXYk13Wjg0Y3JGKy9IaUVoSVVoTVRHeDFCdzRDZ2ZCbDFOYldTc3dyLyt6Wk13Q0FyNit2eEdnellSMUpLQ3NyWS9Ma3lRZ0tDaEt4dCsvVXFSTWQ2VlZYVjhlNGI0aExXeEFjSEl6azVHVHMyYk9IL3M0VDJ0cmEyTmhnekpneHVISGpCb0RHN3pmMXljbkpvYi9MWkdRRWo0VnVibTd3OHZLQ2dzMGp4WE1BQUNBQVNVUkJWSUlDYlF2cjRPQWc5dmhwMDZaSmRSNUFzQ0JzWW1KQ2J6OTc5b3pod2dBQWVucDZNRFEweE9IRGgrSG01b2JEaHc5RFRVME4xdGJXakhwRGh3NlYrcnpONWRhdFc2M1cxdlRwMCttL2ZYeDg0T2ZuaDd5OFBMcnM1NTkveG9JRkN6QjI3Rmhhek5nYUtDc3JpemdvQ2UvcmFtcHFJdnVFTnNDUzBOTFNvaGZvaFdSbVpqS0VKb0JBWUxGdjN6N1kyOXRqK3ZUcFNFNU9wdHV1cnE1bVRCN3plRHpNbURFRGFXbHB1SFRwRXJTMHRGQlhWNGZNekV6MDY5Y1BkKy9lbGRxbTE4aklDSTZPanZSMi9Xc3NaTnk0Y2ZUL1lFQkFBSnljbkpDYW1vcnUzYnREU1VrSkwxKytaS1N2Q2c4UHg5bXpaMkZoWVVHRUJnUUNnVUJvRlNvcks3RjY5V3EwYTljT2taR1JqUXJSNWVUazhQcjFhMnpmdnAxUmZ2WHFWVnk5ZWhXLy9QSUxldmZ1RFVEZzlDUnBzVmhJZG5ZMlJvd1l3U2p6OHZMQ3k1Y3Y2ZTFldlhyaDdObXpETmRLSWZYRm9vRGczdHZRQ2REZDNWMnNVRFl2THcrZE8zZHV0SDhORWQ2ekpWMmpQWHYyNE1XTEYzUTZyVk9uVGpIbWFISnljbWdIaHZwVVZWVXh5bDFkWFVXZTBSVVVGQmhqcGRqWVdBUUhCMlBidG0zMGVMaytGeTllUkhaMnR0alVVWDhIeXNyS0NBd014SVVMRnhnQk0vTHk4cmg2OVNxU2twS3daY3NXVEpnd0FSUkZRVmRYRjArZlBtVUVXVWhpOGVMRjZOdTNMNFlQSDQ2Q2dnTDQrL3RMM2E5ang0N1JmMnRxYW9wY242TkhqOExjM0p5ZTd5RVFDQVRDdnhzaU5DQVFDQVJDazJ6Y3VGRmtZdnJZc1dPNGZmdTIyUG84SGcvWHJsM0Q0Y09IRVJZV0JqazVPU3hhdEloK3dLdy9JZHlRMzMvL0hXL2V2TUhXclZ2Rkxzekt5TWpBeThzTGRuWjJtRFp0R2hJU0VxU09GaTh1TG9hYm14dWNuWjFGSHF6Mjc5OFBpcUlZQ3dQMUVVNldkK25TQmUvZXZaUHFmUFVScXV2RklYUkFhR2g1UEgzNmRFeVpNZ1VYTGx6QXJsMjdjUGZ1WGJpN3V5TW5Kd2Q3OSs1dGRoOEEwQkY4cGFXbEV1dDgvdnlaL2x1UzVYTnptVDkvUHIzZ0wrVGF0V3NpUWdORlJVVWNQWG9VSmlZbVdMNThPWVlOR3dZREF3TVJSNE9vcUNoOC9QZ1I0OGVQRnl0WXFVOVVWSlRZTWphYkRYMTlmWkh6OSszYkY3MTc5OGJtelp0cHkrUjU4K1pCUlVVRjJ0cmEwTkRRUUhWMU5hNWZ2NDR4WThiQTB0SVNjbkp5bURadEdtcHFhc0RuODZHcnE0dmJ0MjlqMDZaTmVQLytQUkVaRUFqL1FQaDhQcTVjdVNKMm4zQ3gvL0hqeHhJRkJlSkVaUTNwMGFPSDJOUXg5Vm0yYkJraityb2haV1ZsV0xseUpUcDA2RUNuWVJBaUl5TkRwemdvTEN3RUFLbXQzcnQyN1lxWk0yZGkyclJwWUxGWXNMYTJocDZlbm9oUUlTVWxoWGFzQVlDeFk4ZUN3K0VnT2pxYUxrdExTMk80TmpSazFLaFJETmVHOFBCd0VhRUJJUGl1WGJseUpkYXVYWXNyVjY3QTJkbFpvcmp0MzhTclY2L3c0Y01IbUptWm9iaTRHRStlUEVGQVFJQllZZU9YNHV2cmk5MjdkelBLaEdPUVdiTm1nYzFtTS9ZSjc2K1MwTmJXRnNsRkhCVVZKU0kwQUFUaXZkRFFVRVJIUjJQSmtpVTRjZUlFZlk3NlFnTTNOemRFUmtaQ1UxTVRBUUVCY0hWMVJWWldGbXByYTNIMzdsMmtwYVdKdE0vbGNzSGo4VVNFRVR3ZWp6R3VGRGR1NGZGNHRMV3l2cjQrcXF1cmNmNzhlYmk2dXNMTXpBeCtmbjY0ZXZVcUhWMGFIaDRPQlFVRlRKa3lwZEZyUXlBUUNBU0N0SGg3ZXlNbkp3Zjc5dTJEaVlrSkhqMTZCRDZmTHlKZ0YySmdZSUN5c2pJQWd1Zm15Wk1uMDliNE1qSXk5RUwvZDk5OUJ5MHRMYng3OXc0cUtpcU0rK0RyMTYraHE2c3Jkc3g2L2ZwMTNMcDFxMG5CWVZQVTF0YWlwcVlHZG5aMklrS0RyS3dzOU92WER3WUdCbGk1Y2lXbVRwMHFWY0JFVTBLRHJsMjdJalUxbFc0clBqNmVUcmZRb1VNSC9QVFRUN2gwNlJMam1PN2R1ME5EUTRNaFNKRDAycGN0VzBaZiszdjM3Z0VRekdlSWN6VEl5TWhBZVhrNTdPM3Q2VEkxTlRXeGkvSVpHUm53OC9QRCtQSGpXelZGMmNpUkkya25nOExDUXJIQk9Dd1dDeFJGNGZYcjF6QXlNbUtNQjlYVjFTWE9jUWtGbCszYnQ2ZXZTV1BZMjl2andvVUxlUEhpQmJwMTZ3WUFJbU5QUUhEdGljaUFRQ0FRL3Y5QWhBWUVBb0ZBYUpLcFU2ZlNVVjVDRWhJU3hBb05QRDA5RVI0ZWpyeThQQ2dvS05DUitQVVhLU1J4N2RvMTdOdTNENE1HRFJLeHVxdlByRm16Y1Bqd1lkeTZkUXZMbGkzRHdZTUhtMno3ekpremNIWjJ4cWRQbnpCejVreUcwS0NrcEFSNzl1d0JJTENJRTBlUEhqMEFBTG01dVNnc0xHeDJIbVJKYVNKS1MwdnA2TlNHVm9XQVlCSEp4c1lHTmpZMitPT1BQK0R1N280REJ3N0EyOXU3UlNJQWZYMTlQSC8rSEVsSlNaZzNiNTdZT2lrcEtRQUVpMVhOalQ1b0RZeU5qZUhrNUlUaTRtTGFqbEdZbGtLNEFIYjY5R21NR0RHaXlmN2R2bjBiOGZIeERKdS9uSndjSkNZbWdzL253OTdlWG1ReFk5KytmU0x0Nk9ycVlzMmFOZlIyUWtJQ2R1L2VqVFp0MnRCcElVSkNRaGlURHh3T0J4czJiR2pPU3ljUUNIOGo4dkx5RWdVQXJxNnU4UFgxeGFsVHB5UzZIb3daTTRaT3VTT0ppb3FLSnZ1eGNPRkNtSnViMDl2WjJkbHdjM09qdDh2THkvSHg0MGZzMnJXcjBmUTVXVmxaQU5Da3hUNGd1Ti9xNit2ajlPblRBQ0JSY0FFSTdnWDFGOFJsWkdRZ0l5UERLQ3NvS0dqeW5OTGc0T0NBYmR1MllkdTJiVkJVVklTTGkwdXJ0UHV0V2I1OE9UWnQyb1RPblR2RDN0NmVUbVAwTmRpNGNTTldyVnJGS0l1S2lzS2tTWk1RR3hzckVxRy9iZHMycVhNU1MwTkFRQUFzTEN3d2MrWk1BQUpCVDAxTkRVUEFJblFkK1BqeEl4NCtmQWg5ZlgyWW1abWhaOCtlTURBd2dMR3hNY09tR1FBbVRweUk2T2hvRkJRVU5PbmE4ZnIxYXlRbUp1TE9uVHN3TkRRRWw4dWxuWnhHakJpQjc3NzdEcUdob1hCMWRjV1BQLzRJTnB1TnVMZzRMRml3QUtXbHBiaDU4eVorL3ZsbmhzTVRnVUFnRUFndEpUNCtIbi84OFFjR0RCZ0FCd2NIMU5iV1l0cTBhY2pOemNXQkF3Y1lpOVJDT0J3T1BlNFQzdmZrNU9Ub3NxRkRoOExSMFJFZE9uU2dvL3MxTlRVUkh4OFBSVVZGK1B2N3c4WEZCYjYrdnBnMWF4WWNIUjNweGVqNjUyaE1EQ3NOUGo0K2pIRnJmVmdzRnFaTW1ZS3paOC9DMXRZVzNidDNoN096TTM3NzdiZEdoYVRpMGlZMnBMNWdRU2dtRkpiVnYzWU4reU5OS3NySGp4L1RBUkhDMzVKY0xjdkx5MUZUVTRPSER4L1NaUTJEZElTNHVycmkwcVZMT0hyMEtNckx5OFU2Skh3cHdsUmFZOGVPeGVqUm8rbnlodzhmSWpnNEdDNHVMb3d4ZkhCd01HT3VpcUlvUnBBTWk4V2lyNnVLaWdyNGZENjRYSzdFOTAvNG1wU1VsTDQ0N1NlQlFDQVEvajBRb1FHQlFDQVFtaVFtSmtZa1FqSTdPMXRzM2YzNzkwTkxTd3ZlM3Q1d2NIQkErL2J0UVZFVWFtcHFHblVlU0UxTnhZd1pNeUFySzRzVEowNmdzcktTenVFc2ZOQVUydjREUUdCZ0lJeU1qSERvMENGVVYxZmo4T0hEWW5PMXBhZW53OUhSRWRldVhRT0x4Y0tDQlF0RW9nWVdMRmlBb3FJaUFBTDFlbzhlUGZEVFR6OHg2dlRyMXc4ZE8zYkVodzhmNE9QalE5dm9ONlMydGxac1A0NGVQUXBuWjJlUmgrVzllL2VpcHFZR25UdDNabGpkaVdQcDBxVndkM2NIbjg5SGJtNXVpNFFHa3lkUFJtaG9LTTZlUFl1MWE5ZUtDRWdBMEtJTFlaVHJ0OERIeDRkeGJxSFFRRGlKOFAzMzM5UDVyUnZqOXUzYldMOStQWDc2NlNmYXR0dkx5MHZFeGx4SWRuWTJuUXV6TVhKeWN1ajJwUkVUMk5yYTB2YVdCQUxoMjVPVWxFVGZZMXBLUkVRRWFtdHJvYWFteGlqLzhPRURnb09Ed2VQeGNQVG9VZlRvMGFQUjcrc0JBd1l3eEF3TmJmUTdkZXFFalJzM1lzbVNKUkxicUsydFJXSmlJalExTmFWeU5EaDA2QkRDd3NKUVhsNHVkVDdVMW9ESDR5RTdPeHRQbno0RklCZ3o3TnExQzZhbXB2RDE5WVdTa2hJbVRweUlvMGVQWXNLRUNlalNwY3ZmMXJldmlUZ2g0WmR3NTg0ZHhNVEVZT25TcFNLdUNKNmVuaUoyeHNJSll3c0xpMlk3R2pRWExTMHR2SGp4Z3I2SE43eC9BNExjdkV1WExvV0JnUUhhdG0zYkt1Zmw4L21ZTUdFQzd0MjdSeThLS0NrcFlkT21UYWl1cnFiUHoyYXpNV0hDQkJ3L2ZoeTV1Ym5vMHFVTCt2ZnZUNmZOaUl5TVJHMXRyVWk2aVBwUUZQWE54a2NFQW9GQStQZXhaY3NXeU1yS0lpZ29DQndPQnh3T0IxZXVYSUcxdFRYbXpwMkxodzhmd3MvUHIxbTU1eWRPbklpSkV5ZmkxcTFic0xhMnh1ZlBuN0Z5NVVyNmZqZHg0a1RzMzc4ZlRrNU9lUHIwS1FJQ0F2NzIzUFk2T2pvNGVmSWtObTdjaUczYnR1SDQ4ZU5Zc1dJRk5tM2FCQ2NuSnl4YnRreXNxSzloMmtSQTRLZ1pIQnhNYnhzYUdvbzRHNHBMNGRnUzR1UGo2Yjl0YlcwUkhCeU14NDhmaXhVR0RCOCtITm5aMlhUd1NHTU1HellNbHk1ZGdwR1IwUmVKREtxcnEwVUNYNktpb2hqdVlxYW1wb3pnbmVQSGp5TTRPQmoyOXZZd05EU2t5NTgvZjg0UUdtemZ2cDBoUURVMk5zYmR1M2NCQ05KL1RKbzBDU29xS2dnUEQyL1dXRWpvYmxHZm5UdDNZdUhDaGZSMlJVVUZQVzVzREdsYzVRZ0VBb0h3OTBLRUJnUUNnVUJvRW5HV3pwSVdhSTRmUDQ1WnMyWXhIcHdLQ2dyUXExY3ZlSGw1WWVuU3BTTEh2SDM3Rm82T2ppZ3NMTVN4WThkZ1lHQUFMUzB0NU9ibU11clZuNHgrOE9BQlFrTkRNWDc4ZUp3NGNRSTZPanJ3OVBRRUlMRGE0L0Y0OFBEd2dJK1BENnFycTZHdnI0OURodzZKUlBKNWUzdmovUG56Nk5hdEd6WnYzb3k1YytmQ3lzb0tWNjllWmVTQjVuQTRjSEZ4Z1p1YkczeDlmZEc1YzJjc1hMaVFmdmg5OCtZTi9QMzkwYjE3ZDVFY2hvQWd1czdXMWhZSERoeEF4NDRkVVZ0Ymk4REFRSHFSZXUzYXRmUTE0L0Y0bURadEd0YXRXMGZiRDFJVWhjREFRQUNDWE11U25CZWFZdnIwNmZEeDhVRktTZ3JNemMwUkdCaUlIMy84RVFCUVZGU0U5ZXZYNDlLbFMyalhyaDBqZ3YvdnB1RkRhMlZsSllEL0xWVDgrdXV2VWwyRFVhTkdZZDI2ZFhCeGNVRlNVaEpldjM2TkV5ZE9vR2ZQbmd5cnhLS2lJaWdvS0NBN094c2JOMjZVdXAveDhmR01pUWhKOU8vZm53Z05DSVIvRUsyUnprU1MzYXFLaWdyczdPeFFWMWNIWldWbEhEcDBxTW0yaExhenNyS3l1SFBuRHQyT2tQcXVMT0s0ZS9jdUtpb3FSRkxVU0tLd3NCREt5c3BmVFdSUVVWR0JtemR2NHZyMTZ3QUFmMzkvN05xMWk3YkhGNUtXbG9ZZmZ2aUJGdHJkdm4wYkowK2VCSXZGd3NXTEZ4RVRFeU9WcU96L0k0MU5sbWRtWm1MejVzMzQ0WWNmTUczYU5BQ0NCZlJCZ3diaGwxOStFYmxtOGZIeFdMNThPZmJ2MzQvKy9mc3o5c1hFeE9EQ2hRdGliVzFiU3YxN2VNUDdOd0RHQkhkRHlzdkxXeFFCeDJhelVWUlVCR05qWTR3ZVBSb2pSNDdFZ0FFRElDTWpnNTA3ZHpJaTd5d3RMWEhzMkRGRVJrWmkwYUpGTURNencvSGp4L0grL1h1Y1BIa1M2dXJxR0Q5K3ZNZzVVbE5Uc1dEQkFqeDQ4QUREaGczRHlaTW5hZWNsQW9GQUlCQWtjZUhDQlNRbEphRlBuejUwbWE2dUx1N2V2WXNaTTJaZzM3NTllUExrQ1VKRFE1dVZWc25QencrLy8vNDdaR1ZsRVJvYXlrajUwNk5IRHlRbEpXSHk1TWs0ZXZRb2NuTnpjZUhDQlhyODJxZFBIMXA4SHhJU1Fqc1JTWXVMaXd1MmI5OU9CMHcwSmh6VTBkSEJ3WU1Ic1diTkdtellzQUduVHAyQ2g0Y0hvcUtpa0pTVUpGSmZtTUtzL2pnMUx5K1BGdU4rK3ZSSnJCT0RjSTdxYTRnQi8vcnJMN0ZwSDRTaUNHbFl0V29WNXMyYjEyeDN6SWF3Mld4Nlhpc25Kd2V2WHIwU0NhVEl5TWhnT0pZSlU4SGR1WE9Ia1NhaDRaeWJrWkVSVnF4WUFRQWl6cUZLU2twbzM3NDlRa0pDc0hYcjFtYk5GeWtxS3RKOXpzL1BSMHBLQ3YwK0MzRjNkeGZyTGtrZ0VBaUVmejVFYUVBZ0VBaUVKbm45K3JWSTVQdHZ2LzFHTDN6WFo4S0VDU0xxN0pLU0VoUVhGeU16TTFOcyszbDVlZmo0OFNQOC9Qd3daODRjQU1DS0ZTdFFXbG9LQUFnTEMwTmFXaHJEQ3JoejU4NFlQSGd3d3NQRDRlSGhBV2RuWndDQ0I4RDM3OStEeitkajgrYk5rSmVYcDIyRTZ6c3E4UGw4dUx1N3c4ZkhCd29LQ3JodzRRSUdEeDZNcXFvcUxGeTRFT1BHalVOOGZEeGpNdHpaMlJuMzd0M0QrZlBuc1h6NWNyaTd1Nk5yMTY0b0t5dkQrL2Z2QWZ6UERhQWhibTV1MkwxN043cDA2WUl1WGJxZ3FLaUl0dFNlUFhzMkZpOWVUTmVsS0FwaFlXRUlDd3REKy9idDhkMTMzK0hqeDQ4b0xDd0VtODNHbmoxN0dCUDJ6WUhENGVEaXhZdXd0TFJFV2xvYVJvNGNpYlp0MjBKWldSbnYzNzhIajhlRHVybzZJaUlpL2xHUnBNSjhnTUtGZ3ZxcEx4cFNWVldGeXNwSy9QNzc3L0R6ODRPY25CenUzcjJMNE9CZzdObXpCendlRC92MjdjTzZkZXZvWXhJVEV6RnIxaXc4ZmZwVXF0eURTVWxKc0xDd3dPKy8vODVvUnhJdGZiOElCTUsvRHhVVkZkeTRjUU9WbFpVWU5HZ1FORFEwOE9uVEp5UWxKVUZWVlZWc05QU0xGeThZZVczYnRtMHJNV2V2T0hidTNBa0FVaS9LNStibVNwVmlvYVVVRkJUUXVXZlpiRFpxYW1xZ3I2OFBLeXNyNk92cjQvMzc5MWk3ZGkzOC9mMWhhMnNMQUhqMTZoVisrZVVYZE9qUUFSY3ZYb1NWbFJWc2JHd1FHeHZMRVA3OUY0aU1qRVJrWkNRc0xDekU3di93NFFNQW9FdVhMcWl0cmFWVE1RUUVCQUNBeUdTejBOR0F4K09KN0RNM040ZTV1VG50TXRHL2YvOVd0Zkp0ZVArdVQxMWRIWjQ4ZVlLN2QrOGlNVEVSOGZIeEdEZHVuRlFwc2NRaHpLUGNrTXJLU29Zd2FNeVlNZERWMWFYdnpaNmVudGl4WXdmZXYzK1B1TGc0ekpzM1Q4U0ZpOHZsWXVMRWljalB6OGZreVpNUkhoNE9XMXRiV2hoRUlCQUloUDgyU2twS0VrV0NTa3BLREJ0N0ljTEljRWRIUnh3K2ZCaTNiOS9HOU9uVEpaNGpLeXNMTzNic0FKdk54dVBIanhFVUZJUXVYYm9nTEN3TVJrWkdJdlhidFd1SDJOaFlUSjQ4R1RFeE1iQzB0RVI4ZkR4WUxCYjI3OTlQMTlQVzFvYWRuVjJUcnpFN081dDJBQktPWldmT25DbTFTRUZiV3h2SGpoMkR1N3M3MXExYmh3VUxGb2l0Snk1MXd0cTFhMm5oYmYzVUJMZHYzOGJuejU4Qi9FL2NXRmhZaUtpb0tKRTJLeW9xR09VeU1qSVlPM1lzbzU0a2tZS3VycTdFMTlXY2VaUHZ2dnRPNnJxU2tKV1ZwVVVFZS9mdUZSc1lkUExrU1p3OGVWS2tmTkdpUlNKbDlkM1pSbzhlVFg5V2c0S0NST29lUG53WUR4OCt4THAxNnpCa3lCQ3BSYzZkT25XaSt5eE02U1dKQlFzV05KcStLaTR1VHNRQmprQWdFQWpmRmlJMElCQUlCTUpYNTlPblR3QUU0Z0J4R0JzYjQ5R2pSd3lGZi8wOGY2OWZ2MFptWnFhSUZUQWdXRlN4dExTa0kvSGMzTnhvSmJ1cHFTbU9IRGtpRWttZWxaVUZlM3Q3eE1mSG8wMmJOcmgwNlJJR0R4NE1RUEJRazVXVmhXM2J0c0hTMGhLSmlZblExdFlHSUZpa0R3NE94c21USnhFWUdJaW5UNS9pelpzMzBORFF3SVFKRTJCblp3Y2JHeHV4cjlISXlBaUppWWxZczJZTkVoTVR3V0t4TUd6WU1EZzRPTkRpQ2lFY0RnYzdkKzVFU0VnSVhyOStqYXlzTEhUdDJoVVRKa3lBbTV0Ym81R0EwcUN0clkzazVHVHMzcjBiNTgrZlIzcDZPZ29LQ3FDcnEwdWZvem1SRk5Jd2FkSWtrUWlBcXFvcXFlMGJoYXI3aGhibERTa3BLVUZtWmlaZXZud0pBUGo1NTUvaDcrK1BsU3RYNHVEQmc3aHo1dzQ4UFQxaGJtN09FQWhVVkZUZzgrZlBVRkJRa0NxU1VyZzRJU3NyUzNJUEVnZ0VFUnE2NXpnNU9hR2twQVJGUlVVNGN1UUlGaXhZQUNVbEpUZzRPTURBd0FCOSt2U0JpNHNMQUlISVlQcjA2VkpieWo5NjlBZ1JFUkZRVkZTVWVBL2ljRGlvcnE0R1JWR29yS3hFZG5hMnhFWHMxcUJyMTY0SUNncUN2cjQrOVBYMVJjUlc0ZUhoak8zbno1L0QwdElTRlJVVnVIMzdOZ1lQSG95UWtCQllXbHJDMHRJU3djSEJJaFBCL3g4cExTMmxoWng5Ky9hVitCNjllZk1HZ0NCQ01EOC92OGxKWHFHNHdNbkpTV3cwWG4yeXNyTFFybDA3ZWpzcEtVbmtQbGMvZDI5VE5MeC84M2c4dUxtNTRmNzkrMGhKU2FFdGN0dTFhd2RqWTJPeFRnSmZBcC9QUjNsNU9jUEZSRU5EZzJFVExKek1EZ29LQXAvUEY1czJJU1VsQlptWm1UaDQ4Q0FXTGx5SVRaczJZZjM2OWNqTHk1TTR2aVVRQ0FUQ2Y0ZmJ0Mjh6dHRsc05ucjE2dFhrUFlMRDRTQWdJRUJzaXNlTWpBemN2SGtURnk1Y0FDQndNQUFFcVpCKysrMDNaR1ZsNGZ6NTgralVxWlBFOXVYbDVSRVdGb1lwVTZaSVRJMW9iR3pjYUJySHlzcEtiTisrSGNIQndWQlFVSUM3dXpzakNLUzU5TzdkRzZHaG9mVDJwMCtmRUJvYWlzaklTRnk1Y29VZUd5Z29LRFRaMXBJbFMvRGl4UXRHV1VwS2l0aUY3TStmUHpQS2xaV1ZhV2NFY1E1TTlZbU9qaGJyL3VUcTZzcEk4ZmxQd2NYRmhlRW1ldjc4ZWJpNXVlSFBQLytFbnA0ZVhlN3E2b3ByMTY1SjNhNnFxaXJPbkRrRFUxTlR6Sm8xQzQ4ZlAyNzA4OWNTMXF4Wkl6YkZwNUI3OSs3aDFhdFgwTlRVYk5YekVnZ0VBcUhsRUtFQmdVQWdFRnBFdzRjL1llVFh4NDhmR1FwekFIUyt1aDQ5ZWtoc3I3N0lvTG5VZitCYnNtUUpJaUlpc0duVEpyaTV1VEVlcE12S3l1RG41NGMvL3ZnREZSVVYrUDc3N3hFYUdvcUJBd2N5MnR1eVpRdFNVMU1SSGg0T1MwdExKQ1FrMEsrSnpXYkQzdDRlOXZiMnplN25nQUVERUJNVDAyUTlGb3NGWjJkbjJxV2hNVHAyN0NnMmNrSlN1UkJsWldXc1hyMmFrWCt2S2ZidTNZdTllL2RLM08vcTZzcklBMWlmSDM3NFFlUnprWkNRSUpKZjcrVEpreGd4WWdSMGRIVG9zdFRVVkNRbUpxSk5telpOUnVEZXUzY1AxZFhWYU5PbURYYnYzazIvVHlZbUpuQjFkY1hjdVhQcEZCc3NGb3UyT256OStqVVVGQlJFK2tnZ0VBaGZTbXhzTE02ZVBZdWRPM2NpTmpZV2pvNk9rSk9UdzYrLy9rcEhvQU1ReVRNckRZV0ZoYkN4c1FGRlVYQndjSUM2dXJyWWVsMjdkc1hUcDA5aFlXR0Jzckl5VkZkWFk4U0lFZlIrWWRTNU9QRlhyMTY5R1BkUzRmMi8vdUp6dzNSS2JEYTcwUnozOVltS2lvS2RuUjBxS2lvUUhCeE1DLytFZHZaMmRuYVlPSEVpM04zZHNYNzkrcStXN3VIdlFqaWhYWC9CWCtoUU1IcjBhSlNXbG1MaXhJbnc5L2VuUlhONWVYbDBYUjZQaDl1M2IwTk5UUTBkTzNZRWo4ZERRVUZCbytlOGZQa3lmdjc1WjBSRlJjSFUxTFRKUHRaMzNWQlRVNE9KaVFsai82ZFBuL0Rnd1FORzJaTW5UNUNYbDRmUm8wZlRZMEtLb25EczJERUEveHZuY1RnYzNMaHhBM2w1ZWJDeXNzTElrU014Y3VSSTZPdnJnOFZpWWNHQ0JRZ0xDeFBwazlDMVljR0NCV0xGRXBzM2J4WWJVWGovL24zVTF0WkNXMXNiN3U3dWpWb2NYN3g0RVd3Mkd4Y3ZYcVRGTU1LVVdBMFhab1N1RDEvRG5wbEFJQkFJLzA3V3JWdkhTQkZsYlcwTkFGSXZ5cGVYbDJQa3lKRUFnSFBuem1IR2pCbU0vYU5IajRham95UEdqQm1EejU4LzQrYk5tOWk4ZWJOVWJXdHJhOU51VTgwaE9EZ1libTV1ZVB2MkxheXNyTEJyMXk3R3MzcExLU29xUW5oNE9FSkNRaEFYRjRlNnVqcDZIQ3U4VjBzak5EaDQ4Q0E5amsxSVNNRG16WnN4Wjg0YzJqRkxpSTJORFZSVlZYSDQ4R0c2ckw2RGs5QVZvV0Y2dGNPSEQyUHYzcjBTNXdsR2poelo2THpMdDBKZFhaMnhXQy9zZitmT25SbmxMUW1hTURZMmhydTdPN1pzMllMdDI3ZGoxNjVkWDk3aFpwNi9NV0VNZ1VBZ0VQNStpTkNBUUNBUUNGSVRFaEtDd3NKQzFOWFZJVG82R3AwN2Q2WWZXSVJXOW5QbnptVkU0SEc1WEJ3L2ZoeXlzcklpRVo1ZkF6TXpNMlJrWktCYnQyNk04dnYzNzJQQ2hBa29LQ2dBbTgzRzRzV0xzV1BIRHJFNXRsa3NGazZkT2dVVEV4TjA3ZHBWWWg1dWd2UjRlM3VMUkZ3T0hqeVlGcUVJT1g3OE9PYk1tWU1lUFhxZ2UvZnVrSmVYeDYxYnQxQmRYUTE3ZS9zbUovUXRMUzJ4ZGV0V1RKdzRFWWFHaHVEeitWaTVjaVg4L2YzaDVPU0VuVHQzMG0xMDdOZ1IxNjVkZzV1Ykc0S0NnakJ3NE1BbUl6MEpCQUtoT2RUVTFHRHAwcVV3TlRYRmloVXJNSHYyYkZoWldjSGUzaDdidG0yRGtaRVIxTlhWNllsT1BwK1B1cm82MU5iV2dzdmxRa2RIQnhzMmJKRFl2b09EQXpJeU10QzVjK2RHMDdpc1diTUdEeDQ4b0NPV1RFMU5zWGp4WWd3YU5Bank4dkowZEhkREJ5QkFrQ3FwNGFSclEvTHo4M0hvMEtFbXIwZERBZ0lDY092V0xhaXFxdUx5NWNzd056ZG43Sjh4WXdiNGZEN3M3ZTJ4ZS9kdTJOcmFvbS9mdnMwK3o3Y21QVDBkNjlldlIxVlZGYTVjdVFKVlZWVjYvUFQ1ODJjNlVsRmRYUjJuVHAyaW8rMDRIQTQ0SEE2MmJ0Mks1T1JreU1yS0lqVTFGUzlmdnNUTW1UTVJHQmdvMFhaWUhHWm1abExWQ3cwTnhkU3BVd0VJQkFJTjdZZkZXZDZXbHBaaS9QanhhTk9tRFhyMTZvVXVYYm9nTXpNVHo1OC9oNktpSWlOdjlOV3JWNkdob1NIMm5oNFdGaVlpUWhTaXJLd3NWb1FBQ1BMNmR1blNCZEhSMGZEeDhZR09qZzVrWldVUkVSRUJEb2VEc1dQSDRzY2ZmeFNiMDdrK2lvcUtPSHIwS0wwOVpNZ1FPRGs1WWVEQWdmaisrKyt4Y3VWS1hMMTZGVkZSVVRBMk5tNzFLRDRDZ1VBZy9IdlpzV05IbzRLMnBsQlhWNmVGQmwyN2RvV0ppUW5Hang4UFJVVkZ1TGk0d05yYUdwTW5Ud1lnU0dOdzRzUUprVGFxcTZ0UlYxY0hKU1Vsa2Z1c3E2dHJzNFQxOSsvZmg2MnRMYlMxdFhINThtV3BVM1JKSWo4L0h4RVJFVGgvL2p3dExnQUU3bzgyTmpaMDJnamhPRUNhOUlQMUJaU3hzYkVBQktLQ2hrNVlzckt5VUZaV2x1aVFKUlFydEduVEJsbFpXV0xURGpTRm1abVoxR090cjAxOGZEeTJiZHRHYnljbkp3TUFBZ01ER1U0QXo1NDlhMUg3R3pac1FQdjI3Um11Q1FRQ2dVRDQ3MEtFQmdRQ2dVQ1FtcHljSEp3OGVSSXlNakl3TlRXbGMrUUJ3T0xGaTNILy9uM0V4TVF3b3R3NEhBNTBkSFN3Zi85K2tYeDBiRFliSEE2bjFhUEJHb29NQUdEUW9FSG8zNzgvMnJWckIwOVB6eVlkRkZSVVZCQWJHNHYyN2R1M2FxNWlRdVBvNk9qZ3hvMGJ5TXpNUkdabUpnREJCTU52di8yR0hUdDJTTlZHL1lpUm16ZHZJalEwRkdmUG5oV0phbkIyZGtaU1VoSjhmSHpRcmwwN2VIbDV0ZDRMSVJBSUJBQi8vZlVYQU9EWXNXTmdzOWxvMzc0OWJ0eTRnU05IanVEVXFWTUlEdytuSnpiRnNYMzc5a2JiZDNKeVFteHNMSUtEZ3hsMjl3MHhNVEhCeDQ4ZlVWUlVCRmxaV1ZvNG9LcXFpcnQzNzBKZFhSMXVibTVpbzRQYzNOeWFkSk41L3Z4NWk0UUd3bFFQZS9ic2tTZ2dtRFZyRnJwMDZZS1NrcEovcGNnQUVJd3Bnb09EQVFBZE9uU0FqNDhQUGZaUlZWV0ZuWjBkaW9xS2NPalFJWWE0VVZ0Ykd3Y09ISUMzdHpjaUl5TkJVUlRrNU9Rd2F0UW8rUGo0UUVGQkFVT0hEbTMxL29vYlJ6V0ZNRHF1ckt3TUR4OCt4TU9IRHdFSUhERWFSajgydHNqUmxEdERVM1R1M0JueDhmRzRlZk1tQU1GQ3paRWpSNkNucDBjN1I3UUVlWGw1UkVaR3dzSEJBVmV1WE1HSUVTTVlVWkVFQW9GQUlBREFoQWtUYUlGZVhWMGRaR1ZsTVgvK2ZCdzVjZ1NBUUNDZ282TURUMDlQV2t6NjhPRkRHQmtaTWRveE5UWEZuVHQzQUlET2JWK2Z2bjM3aWhYUENWTXdaV1ptU2t5SGVQNzhlWncvZjc3SjExSllXQWhBY0E4OGNlS0VXR0ZEZmM2Y09TT1NYdUN2di81Q2VIZzR3c0xDa0pDUVFLZGZHamh3SUtaUG53NGJHeHNSbTN4aEdnTWxKYVVtK3lpRXkrWGk3Tm16VUZSVWxNcTlxU0hDVkUvdDJyWEQyN2R2bTdHWTBnQUFJQUJKUkVGVXNXdlhMdFRVMUtDcXFncUtpb3EwVzVNNHlzckt3T2Z6d1dLeC9qRkNnOXUzYitQZXZYdjBkazFORFFDQjBLRCtlMVJaV2RtczZ5eEVWbFpXckFQbjMrWHVVRkpTZ252MzdtSDA2TkZrdm81QUlCRCtBWkJ2WWdLQlFDQklKQ0FnZ0dIcjNKZzF2cEtTRWoySkxpMHJWNjdFeXBVcm02eDM3dHk1WnJVckRnNkhnOWpZMkdhSkdpUTltQk9rWituU3BiQzF0Ulc3YUNGY2hLaFBZR0FnQWdJQ3dPVnl3ZVZ5UVZFVU9uVG8wT2o3bHBxYUtuSGZxRkdqOE83ZE83SEgvL2pqankxZWRCZytmUGcvMGlLUlFDQzBEajQrUGkxS1pTQ2NwQlRTczJkUHBLYW1NaWIwNU9YbDRlam9DRWRIUndCQWJXMHRLaXNyVVZOVEF4NlBSMyszY0RnY3RHM2JWdVFjOWUvTnc0Y1BSMXBhbXRSUjFRM0ZDRGR1M0pCWWQ5V3FWVkpiL1JvYUdqYnJPOUhhMnBxdXYzang0aWJyLzFNbWJRRklOVEhma002ZE82T3NyQXd5TWpKaWJZRDkvZjNGNXYwRkJLa0NHbk10RVBjWmFTMWV2WG9sZHZKNTRzU0pJdTkzdDI3ZHdPZno2ZnMzbDh1Rm1wcGFpeWF2djRRQkF3YWdycTRPZFhWMW9DaEtiRHFRbHRLblR4L0V4OGUzV25zRUFvRkFJSHdMMHRQVFJkeUt4Q0ZNamZYbXpSdms1dVkyV1Y4NE5raEpTVUZFUkFRaUlpTG8xRWVBUUJ4aGEyc0xHeHViUnROcUNvVUd6WEdXOVBQenc0Y1BIN0J3NFVLb3FxcEtmWndRb2ROaW56NTlNSFRvVUpTVWxPRERodzh3TmphR25Kd2NybDY5S2lLSUFJQS8vdmdEcTFldnh1REJnK214L1QrQnRXdlh3c1BEZzk0K2Z2dzQ1czZkaThURVJCZ2FHdExsOXZiMmRMcW9MNFhINDlGcHY3NjJLMmhhV2hyR2poMExHeHViVnBrdkpCQUlCTUtYUVlRR0JBS0JRUGpQUVBMby92MjBiOSsrV2ZhTWdFQWRYei9pOWtzaDd6dUJRUGlXU0ZwQUZpSXJLd3MxTmJVV3QwK3MyLzhkTkpZRHQ2blB5TGRDWENxTnhtQ3hXRkJVVkpUSzZ2aHJRNkxiQ0FRQ2dVQVF6NW8xYTdCbXpab202OTI5ZXhmRGhnM0RraVZMc0d2WExxbmFMaTB0aFltSkNaMUNRazlQRHpZMk5wZ3hZd2IwOWZXbGF1UGp4NDhBcEJkVFhybHlCZXZYcjRlcXFpcFdyMTR0MVRFTmVmNzhPVmdzRm1NUnZtUEhqb2lPam9hcHFTbE1UVTF4L3Z4NURCczJEQUJRWEZ5TTVjdVhJeWdvQ0dabVpyaDA2VktUOHhkcGFXbnc5ZlhGaEFrVDhQUFBQN2VvbjE5S2RYVTEzcng1QTNWMWRWUlZWZUh4NDhkUVYxZHZVVnN2WHJ5QWhZVUZWRlZWMGFaTkcrVG41eU03T3h0ZHUzWkZodzRkcEc0bk56ZVhkbHlRbHV6c2JBQmdPR1lSQ0FRQzRkdEJucjRKQkFLQlFDQVFDQVFDZ1VBZ0VBZ0VBb0ZBSUxRWU5UVTFPRGc0UUY1ZUhyYTJ0aGc0Y0dDempxK3Vyc2FEQncvQTRYQ2dyYTB0c3YvbHk1Y29LeXVqWFErdVhidUdTWk1tZ2NmajRkQ2hRMkpkQjVxaXZMd2M4Zkh4Nk5tenA0Z3cxTkRRRUFrSkNaZzhlVEtHRHgrT3BVdVg0b2NmZnNDcVZhdFFWRlNFZGV2V1lmMzY5VklKSE4zYzNCQVpHWWtUSjA2Z29xTGlpMFdSZFhWMWlJaUlBQUFVRlJWSmRReVh5MFdQSGowWXpsUkxsaXdScWVmbjU0ZWlvaUo4K1BBQnBhV2xZa1hSdXJxNitQRGhBL0x5OHVpeUhqMTYwR2xDcENFME5CU0xGaTNDM3IxN3BUNEdFTGh1QVVDL2Z2MmFkUnlCUUNBUXZnNUVhRUFnRUFnRXdsZEVhTUZISUJBSUJBS0JRQ0FRQ0FRQ2dmRC9HWDkvLzBiMzgvbDhzRmdzRWVmQjB0SlNPRHM3bzdpNEdPYm01aUtML2g4K2ZNRDQ4ZVBCNC9IdzZORWpoSWFHWXNxVUtaZzVjeVltVHB5SWFkT21TVHluaW9xS1JEdi9TNWN1b2FxcUNyLzg4b3ZZL1gzNzlrVmNYQnlHRGgySzNidDNBeEM0VVFVRkJXSEdqQm1OdnRiNm1KaVlJREl5RWtPSERtMFY1eVVuSnlkY3UzWU44dkx5OFBEd3dJUUpFNkNzckl4Tm16YUpwQjJiTkdrU0hqeDRBRU5EUSt6WXNRTkZSVVhnOFhqbzFhc1hacytlVGRmajgvbFlzV0lGOXU3ZGk3NTkrK0xObXpjd05UWEY3dDI3TVdyVUtFYWI4dkx5S0MwdEJaL1BCNS9QaDd5OHZGU3VWc1hGeFFBQVgxOWYyZ0ZCVDA4UEtTa3BBQVFpZ3NZRUkxd3VGeGN2WGdRQURCa3lSTHFMUlNBUUNJU3ZDaEVhRUFnRUFvRkFJQkFJQkFLQlFDQVFDQVFDZ2RBTUxsKytqT3ZYcndNUVJKaS9ldlVLcnE2dUFFQkhqZCsvZjU4dSsvejVNd0FnTmpZVzVlWGxBUDZYS3VEeTVjc29LQ2dBQUhoNWVVRkpTWWx4RElmREFRQUVCZ1lpS1NsSmJIOFNFaElBQUM0dUxtSVhmVDA5UGRHMWExZXBYcHV3WHdvS0NsTFZsNWIwOUhRWUdoclNsdnNLQ2dxb3JhMUZUazRPZUR3ZWxKU1U4TWNmZnpDT3FhcXFncFdWRmQ2K2ZZdW9xQ2g0ZTN0ajl1elpLQ3NydzdGang1cE1ReVcwMm04SW44K0hyNjh2QUlpSUJ2THo4eEViRzR0TGx5NGhNaklTVlZWVjZOR2pCOXEyYll1SER4OWk1c3laMkxWckZ5d3NMREJ5NUVnTUdEQUFHaG9hRXZ1d2F0VXF6SnMzcjltcEpjVVJFQkNBZmZ2MllkeTRjWEJ4Y2NHWU1XTmdabWFHVTZkT3djUERRNlMraG9ZRzNUY1hGeGVKN2ZyNysyUHYzcjNvMzc4L2J0eTRnY2VQSDhQR3hnYWpSNCtHbHBZV2pJeU1vS21wQ1FVRkJUcmxwWXlNREdSbFpjSGhjRkJkWFEwdWx3c3VsNHVxcWlwd3VWelUxTlRnMEtGRGRHcUowTkJRQUlMM3hON2VIdjcrL2xCVlZhVmRDbWJNbUlHeFk4ZUsvZHhWVjFjaktTa0pmLzMxRjB4TVROQ2pSNDh2dnBZRUFvRkErSEtJMElCQUlCQUlCQUtCUUNBUUNBUUNnVUFnRUFpRVpuRDc5bTE2b1JvQXNyS3lHTnNBOE96Wk16eDc5b3hSbHBTVUpDSVdpSStQUjN4OFBBREF6czRPYytmT1JhZE9uWkNjbkF3QWRKVDNqUnMzY1ByMDZVYjdkZWJNR2JIbFM1Y3VsU2cwV0xGaUJlTGk0cUNtcGdZVkZSVThmUGdRQVBERER6ODBlcTdtb3FlbkJ4a1pHUlFYRjlQUjdRQ2dxS2lJTVdQR1lQUG16ZWpidHkvakdBOFBEeng0OEFBYk5tekF1SEhqWUdCZ2dQSGp4MlArL1Budzh2TENrQ0ZEMExGalI4akp5VUZXVnBiK3plRndVRk5UZzVxYUdsUlhWNk82dXByK3U2NnVEaU5HakVCS1NncEdqUnFGNzcvL0huNStmbmo2OUNudTNyMkwxTlJVQUlDY25CekdqaDJMZWZQbVlkS2tTV0N6MlVoTVRNVFJvMGNSSGg0T2IyOXZlSHQ3QXdBME5UV2hvNk9EOFBCd2FHcHFpcnoyNzc3NzdvdXYzNmRQbjdCczJUSm9hV2toS0NnSTdkcTF3KzdkdStIczdJdytmZnBnOE9EQjBOWFZoYXFxS2kwQ2tKR1JnWXlNRE5oc05uMDlHdjdNbno4ZlU2ZE94Y0dEQnhFVEV3TjFkWFdZbVpraExTME5BUUVCaUl5TXhKMDdkMUJRVUFBK255OTFmOGVNR1VPTERBQ0JZS1p0MjdZNGN1UUlwa3laUXBmUG1ERUROMjdjd0xsejV4QWNIQ3l4UFJVVkZVeWRPcFYybHlBUUNBUUNnVUFnRUFpdHpNc3NIZTFYbWIybytqOVYzSmRVYTFKWFYwZjkrZWVmVkdGaG9kajlaODZjb2E1Y3VTSlZXK25wNmRTZVBYdW92THk4VnV0ZldWa1pWVlZWSlZYZHNMQXd5dEhSa2ZydzRZTlU5V3RyYTZtWW1CanE1Y3ZXdmFiZmlzcktTdXJWcTFkVWVucjZGN1h6OXUxYmF2djI3VlJ0YlcwcjlVeDZRa0pDS0VkSFJ5b3JLK3R2UDNkOUtpc3JxWXlNREtxc3JPeWI5cU0rTmJXNVZHcFdQOGIzUVZxV3pvaHYvVDFGSURTWHFwbWR0Q3RtYUZQMWYzaHZYbnpyZnpHS3orZFRSVVZGVXRjUENRbWgzTjNkcVl5TURLbVAyYlp0RzZXcHFVbUZoNGRMckZOYVdrcnA2ZWxSZ3dZTitpYmZ3L1hKejgrbjl1elo4OFgzbGE4Tmw4dWwzTjNkcVpTVUZJbDFQRHc4S0dOalk2cXVydTV2N0ZucjgvbnpaNnFrcE9TYm5YL0RoZzJVcHFZbWRmanc0Yi9sZkttcHFkU3JWNjhvTHBmYjdHTzl2THdvWjJmbkp1dWxwS1JRTmpZMjFPUEhqNlZ1T3lFaGdYSnhjYUZ5YzNNWjVYVjFkZFRtelp1cDU4K2ZpejB1TGk2T0Nnb0thclR0OHZKeXl0blptYnAyN1pyRU92ZnUzYU04UER5b1I0OGVTZDFuaXFLb08zZnVVR3ZYcnFYZXZuM2JyT05haTZTa0pHckZpaFdOZmdmK1hmRDVmTXJOelkyNmMrZU94RHFYTDErbUhCd2N2dm00dExYZ2ZYcExOYnovbHR0MGFkMVZSd0xoRzJBU1BWN2JKR0ljVmY4bnZlUjFzLzlIcXF1cnFiS3lzbGIvcWF1cm81U1VsQ2dBbEp5Y0hEVjE2bFI2UE1MajhhamEydG9XL1RUR2hnMGJLRGFiVFFHZ0FGRHE2dXFVZzRNRHhlUHhXdlQ5MFJoMWRYVlVXVmtaVlZCUVFIMzgrSkVxTEN4czlEeXhzYkdVcWFrcFkwejIrZk5ueXNmSGh4b3laQWpWcmwwN2lzVmkwWDJYNW1mMDZORlVibTR1cGFPalE4L3ZqQnc1a2dKQWRldldqWm85ZXpaMSt2VHBSc2Y2dGJXMVZHSmlJclYxNjFiSzJ0cWEwdFhWcGF5dHJWdnZRa2xnekpneDFQWHIxeGxseWNuSjFOeTVjNmsrZmZwUXFxcXFsSXlNak5UWGdzMW1Vems1T1JSRlVVM09aL0Q1ZklyTDVWS2xwYVZVZm40K2xadWJTMlZsWlZHWm1abFVkblkyOWU3ZE8rcjkrL2RVZm40K1ZWeGNURlZYVnpPT3o4L1BwOTY4ZWRObysrWGw1V0wvTHlvcksxdDR4ZjVIWHNVSHF1SC8vcEJJUzNKZkl4QUloQytBT0JvUUNBUUNRU0l2WHJ6QSsvZnZSY3JWMU5SZ2FXa0pYMTlmckZ5NWtyR1B6K2ZEMmRrWkkwYU1nS1dsWlpQblNFNU94ckpseTlDL2YzOTA2dFNKMFU1bFpXV2p4eW9wS1lsWTVHVm1ac0xjM0J4bVptWTRldlNveURGcjFxd0JBR3phdEFrY0RnY0pDUW5ZdDI4ZmxpNWRLbFp4M3BEeThuS01HemNPam82TzJMdDNMd0NCOWQvKy9mdWJQTFkraXhZdFF1L2V2WnQxek5mZ3Q5OSt3NWt6WjZDbnA0ZVhMMS9TZG96TlpmNzgrWWlOalVXUEhqM3d5eSsvMEtwNGFXQ3oyYlF0WkV1NGVmTW05dS9majltelowTkhSNmZGN1h3cGQrN2NnYm01T1U2ZE9nVTdPenNBQW92SDZ1cnFacmVscnE3ZTJ0MGpFQWdOU0UxTnhiWnQyeEFYRjRkUG56NUJSVVVGUmtaR2NISnl3dGl4WTVzOHZyYTJGck5uejhhVEowOXc4K1pOcWU0aDBkSFJPSEhpQk1hTUdRTmRYZDBtNitmazVHRFRwazB3TkRTRWxaV1Z4SHBidG14QmVubzZEaDA2SkZYTzErcnFhc3lmUDcvSmVwTG8yclVydG03ZEtuYmZ1M2Z2c0d6Wk1wdzlleFk5ZS9ha3k4K2RPMGRIaGtuRCt2WHJKZHJnM3JwMUM2ZFBuOGF0Vzdmdy92MTcxTlhWb1dQSGpqQTFOY1hzMmJOaFlXSFJaUHZYcjEvSDl1M2JvYUdoZ1FFREJvaXRrNUdSZ1h2Mzd0SFd4LzlXaGcwYmh1enNiTnFpdVQ3aXlscUNzckt5U0s1bFFQQjUyTDU5T3pwMjdNaklBZnkxT0h6NE1CWXVYQWcybTQyc3JDeG9hMnMzNi9qbzZHaThlL2NPTzNmdWJMUmVibTR1Z29PRFlXOXZMM1drNTZOSGorRHI2d3M3T3p0MDd0eVpMazlMUzhPbVRac1FFQkNBdTNmdk12YlYxTlJnMGFKRnlNaklnTGEyTm9ZUEh5NjI3WWlJQ1BqNSthRzB0QlNqUjQ4V1crZjQ4ZU00Y09BQWRIVjEwYjkvZjZuNkRBakd6SC8rK1Nlc3JhMmhwYVdGeXNwS0xGbXlSS3BqcmF5c0dOR0tQajQrWXVzWkdocUsvZDdsOFhoWXVIQWhuajE3Qmc2SGc1OS8vbG5xZm44Tjd0Ky9qeDA3ZG9ERllzSEV4RVJzbmVUa1pCdzhlQkQyOXZaU2pVc2ZQMzZNSTBlT2ZISGZSbzRjMldoK2NnS0I4SFdRazVPRG5KemNWMm03b3FLQ0hvUFV2OGV5MmV3bVV3VzBCRTlQVDNoNmVvS2lLUEQ1L0JiUERVZ0RoOE9CaW9vS1ZGUlVwS3B2Ym02Ty92MzdNL3JVcGswYnVMaTRNRklCMU5YVm9hYW1CclcxdGFpdHJRV1B4d01ndUg1c05oc3NGb3YrVVZSVWhJS0NBaDQvZmd4VlZWVUFvQ1BwcFJuWEE0Q01qQXlHRFJ1R1ljT0dTVlcvdFFnTkRSV1pNeGc0Y0tESUhCaWZ6MmM0T1ZBVVJWOEg0ZWVJeFdKQlJrWUd5c3JLQU5Ea2U4SmlzU0F2THc5NWVma1c5YjE5Ky9hTnBvOWdzVmgwWHdnRUFvSHc3NEFJRFFnRUFvRWdrYTFidDRxMTVIdno1ZzM2OU9tRHc0Y1BZK1hLbFhqMzdoMXRxNWVUazRPUEh6OUNTMHNMNGVIaGpPUGs1ZVV4YnR3NHFjNzk4dVZMRWJ1OGhqeDc5Z3lHaG9hTU1tMXRiWFRzMkJISGpoMkRxYWtwWXlHbHNySVNmbjUrTURBd3dKWXRXNlRxaHpUazVlWGh5SkVqcUtpb0FJZkRhVFNISVpmTEJZL0h3N2h4NDc2NTBPRGN1WE8wcFdKNmVqbzJiOTZNOWV2WE43c2RiMjl2eE1iR1lzcVVLZmpsbDE4QUNBUWREUzBqSmRHclZ5OTY4U2svUHgrTEZ5OXV0UDZZTVdPd2FORWllbHM0K2ZJMUowS0VXRnRiSXpvNkdyZHYzNVpxTW1IWnNtVUlEQXhzOW5uKzdZdGFCTUkvblhQbnp1SFhYMzlGYlcwdE9Cd09WRlZWVVZSVWhELy8vQk4vL3ZrblBEMDlzV0hEaGtiYmtKV1ZSWnMyYlpDYW1vb3hZOGJnNXMyYmplWmxiUzQ4SGc4elo4NUVSVVVGSGoxNnhMQWNGYUt0clkxTGx5N0IzOThmQU9EazVBUm5aMmV4N2VYbTVrSk5UUTJBUUNUUmxPVnVZeGdZR0VnVUdramkzTGx6aUlpSWtMcStoNGVIeUNSNmFXa3BmdjMxVjF5NmRFbWsvcHMzYi9EbXpSc0VCUVZoNHNTSk9IMzZORDFwTEk3bzZHZ0F3T1RKa3lVdWZxYWxwUUVBZHU3Y0tYWkNYMEZCQVV1WExwWDZOYldFcXFvcWVwSmNIRjhpMWlzdkx4Zjd1V29KR1JrWllzVXppeFl0UWxWVkZkNitmZHZpL3c5dGJXMjhlUEdpeVhxdlg3K21QLzk4UGgvejU4L0gxYXRYeFFvZy9rbjA2ZE1IKy9mdng3eDU4MkJ0YlkzNCtIaDY4dDdiMnhzWkdSbHdkM2VYS0RJQWdGT25UZ0VBbGk5ZkxuWS9qOGREV0ZnWWxKU1U2TEdhTkR4NjlBaFhybHlCcmEwdEJnOGVERUR3L1hIKy9QbEdqeE11OG5UdDJwVWhOSEJ6Y3hOYmYvbnk1V0tGQmtlT0hNR3paOC9Rdlh0MzdONjlHM1oyZGhLRlFYOEhrWkdSQU5DcUMvcXZYNy9Hdm4zN1dxVXRJalFnRVA3LzhTM3VZU3dXNjI5NXRtNHVIVHAwYUxLT01FVkFjNmcvWHBSV1lQQ3RrVFl3Z2MxbVExRlJFWXFLaWwrNVJ3UUNnVUQ0TDBPRUJnUUNnVUJvbERadDJ0Q3E2SDM3OXVIMjdkdFFVMU9EalkwTlBEMDljZS9lUFdSa1pJaEVxZTNhdFF1N2R1MWlsR2xvYUtDZ29LQlo1Ky9kdXplTWpZMFpaZmZ1M1pNWUZTa2pJNFBUcDAralg3OStXTFpzR1lZTUdVSUxGcTVldlFvdWw5dXNDVlpwTURNelEzbDVPYXlzckpDUWtJQVhMMTR3M0JtRVpHVmxZY0NBQWZqdXUrL3c0NDgvdG1vZm1rdFdWaGFXTEZrQ0RvZURreWRQWXNXS0ZmRHk4b0s1dVhtejFQaWhvYUZZdjM0OTlQVDBHTkZZeHNiR1VrZkwxcjlXVlZWVnVITGxTcVAxTzNic3lOZ1dMc28zZDBLaHVmajUrU0VpSWdKYnQyNXRkc1RDd1lNSHBZbzZPWFBtREc3Y3VOSFNMaElJQkNrSkNBaUFwcVltTm0vZWpHblRwa0ZSVVJHRmhZWHc5UFRFdm4zN3NISGpSbGhZV0VpTVdCVnk4T0JCbEpTVTRQejU4N0N3c01EMTY5ZnB4Znd2eGNIQkFYZnUzSUducHljME5UV3hldlZxdUxtNW9WZXZYb3g2VTZaTVFXMXRMUTRlUEFoNWVYbXNXclVLVmxaV01EYzNaOVFUdHhodFlHQ0E1OCtmUzkwbkxwZmI0b25LYytmT29hNnVUdXI2RGIvVFAzLytqQjkvL0JGUG56NEZBTmpZMkdET25EblExOWNISUJBRm5ENTlHa0ZCUVlpS2lzS29VYU1RSHg4dnRyOFVSU0V5TWhKR1JrYlEwdEtTdVBncHhOM2RYV3k1bXByYVZ4Y2FHQmtaTmJySXJxMnRqZXpzN0JhMUxTTWowMlNFK0pNblQ1Q2RuUTFUVTlOR284L0VSYi90Mzc4ZjBkSFJNREl5Z3A2ZVhvdjZDRWkzc01EbGNtRm5aNGVLaWdwczJMQUIxNjVkUTF4Y0hIeDhmSnA4Zi84SnpKMDdGOWV2WDBkZVhoNUtTa3FncWFtSkJ3OGVZT3ZXclJnMWFoUTJiOTRzY296UVBTb3ZMdyt4c2JFWU5td1lldlRvUWJ0VTFJOEl2SExsQ2o1OCtJQkpreWFocEtRRUpTVWxJdTIxYWRORzVQdHI3ZHExa0pPVFk1eGZUVTJ0VVNlTWQrL2V3Y1RFQk1YRnhaZzFheFpqWDFsWkdXTzd2THdjblRwMUVpdENTVTlQaDV1Ykd3WU9ISWpZMkZqODhNTVBtRHQzTGhJVEU3L0lDZXRMQ0E4UFIvZnUzVkZRVUFCWFYxZXhkZTdldlFzQTJMTm5qMFJCeHR5NWMyRmdZTUFvMjc1OXUxaW5pUER3Y015ZVBSdSt2cjVZdUhDaHlQNVhyMTVoeUpBaHpYMHBCQUtCUUNBUUNBUUNnZEFxRUtFQmdVQWdFQnBGVGs0T1U2ZE9CUUNzV3JVS0ppWW1hTnUyTFNaT25BaFBUMCtjUG4wYVc3WnNRVVpHQnQ2L2Y0K2Zmdm9KcTFhdGdyMjl2VWhiUWxYOG1UTm5rSmVYQjBCZ0Z3b0lGaUNFRTNQVzF0YjBNYU5IajZaVEZBaFp1blJwby9iTE9qbzYyTGx6SnhZdVhBZzdPenM4ZnZ3WUxCYUxqb0QwOHZLaUoweUY5djZEQmcwU2lSYm8wcVVMSGMzbzQrTURMcGNMTHBjTEFIajQ4Q0c4dmIwQkFHUEhqc1hnd1lQaDQrT0RnUU1Id3RyYUduRnhjWXhKOTdkdjM4TEN3Z0sxdGJVNGMrYk1OMVdVNStYbFljeVlNU2d1THNiR2pSc3hjK1pNcUtxcVl0S2tTWmc2ZFNwdTNyekpzTHVXeE1XTEZ6RnIxaXlvcTZzaktpb0tiZHUycGZkTm16YXRSVkZWM2JwMWE5TEdtYy9uTStyVTF0WUNFRmlCTnp5V3crRzB5clZPVDArSHU3czdqSTJOUlJhY05tN2NpTnJhV25xaDUvejU4MGhOVGNYUW9VUHBPdlBtellPTWpBemV2My9QRUZaVVYxZmp4bzBiZEJUZjQ4ZVBpZENBUVBnYkdENThPTUxEd3huUlFCb2FHdGk3ZHk5U1UxTVJGeGVIb0tDZ0pvVUdiRFlicDA2ZFFrNU9EaDQ4ZUlDSWlBajgrdXV2WDlRM1BwK1BwVXVYSWpBd0VLNnVydGl3WVFOS1NrcXdhOWN1SERwMENJbUppZWpTcFFzQWdXdkswNmRQNGVIaGdZVUxGOUtSeGlkT25JQ1ZsUlVtVEpqd1JYMlJscGN2WHlJOVBSMkF3RmtBRU53bmhRNC9RNFlNWWRqQnQ0UWxTNWJnNmRPbmtKT1R3N2x6NXpCNThtVEcvdTdkdThQUzBoSzJ0cmI0NVpkZmtKeWNEQmNYRjdHcGphNWZ2NDZjbkJ5c1dyVUtDZ29LSW91ZlF1enQ3WEhod2dXVWxKU0lqZXo3TzZJTTE2OWZqNktpSXJIN2xpMWI5a1gzT0FVRkJSSDNxWVlzV3JRSUJ3OGVoTGUzTjh6TXpLUnUrOGFORzNCeWNrTFBuajBSRnhmWGFzNEo0cWlycThPMGFkTnc3OTQ5akI0OUd1dldyY084ZWZQd3d3OC9ZTzNhdGVqWnN5ZGpiTm1RTjIvZTBHS09rcElTY0xsY1JFVkZBUkNJY2JLenMwVmNKWjQ4ZVFKQWNOOXVLSXFSbDVmSGlCRWpBQWhzOUlWcHlJVG5pSStQeDd0Mzc2Q2hvWUdQSHovU1kyRXRMUzE4Ly8zM09IRGdBQURCZUxtdXJnNjllL2ZHcGsyYkFBaStjNFR1VTF1MmJNSEdqUnZwOHlZbEpUR3VzN3k4UEQxdUZZcEJJeU1qNmFqOGhyaTR1RERjUFc3ZHVvV1ltUDlqNzh6amF0cisvLy9xTkE4b2ttUWVNK2NhYmxkeU0zM0lrSVFvUTZLb0syU09tMHNVWldoUXVHV0lKa1FxSkhYTEVDV1VJVVVTWlVnenBVbDFPbWY5L3VpMzkyMTN6cWtUdWU3bjg5M1B4K004SHUyMTFsNXI3M04yZTYrOTNxLzMrMzBONjlhdFErL2V2VkZYVjllc3FMT2twQVQ2K3ZwNC8vNDl6cDgvTHhDOVMwbEpDU2RPbkVDSERoMWdaR1NFb3FJaUFCQVFHbFJYVjhQWTJCaTF0YlU0ZWZJa09uVG9nQk1uVG1ENjlPa3dNelBEaFFzWC9uRXYzd2NQSHVEWnMyZHdjSEJBVWxJU3ZMMjloYmFqNXFWaFlXRWlSYWJqeDQ4WEVCckl5TWdJRmV4UTkxRlI5YXlYS2dzTEN3c0xDd3NMQ3dzTEN3c0xDd3RMcS9FOHExZVA5TmVhcE9IblMvVno4alVzV3JTSWRPalFnUkJDeU11WEx3a0Fzbi8vZnJyKzlPblRwS0NnZ042MnNiRWhxcXFxcEx5OHZNbCt0YlcxQ1FDUm43Q3dNSkthbWtvQUVCc2JHNEg5Yld4c0NBQ1NtcHJhNURnclY2NGtEeDQ4SUlRUVVsaFlTQlFVRkVqLy92MkpyYTB0L1JreFlnUUJRTXpNekJqbHRyYTJaT2ZPblhSZjdkcTFFM204WGw1ZWRMdHo1ODRSRG9kRGhnOGZUckt5c2dnaGhGeTdkbzJvcWFrUk9UazVFaEVSMGVReGYyK0tpNHZKb0VHRENBQXlmZnAwd3VQeDZMb3RXN1lRQUtSTGx5NGtNek96eVg2T0hqMUtwS1NrU051MmJlbnZPQzB0amRIZjk0SzZOc1Q1YUd0cnQ4cVlTNWN1SlFDRS9uNnlzckpDeDdheHNTR25UNThtRmhZV2hNZmprZmo0ZUNJckswc2NIUjNwZmEydHJZbUVoQVQ5ZnhVVUZFUXNMQ3hhNVpnSklhU1crNEc4eUJyR3VCOWtaUFVhOTUxdlF5d3NyYzZYaFoxN1ZKcjJJQTAvdk94bnJmYS8wcEFEQnc0UUFHVHExS2xpNzVPYm0wdENRME9iYlVmZFMySmlZa1MydVhYckZ1RndPR1RWcWxXa3JLeU12SC8vbnJ4Ly81N0V4c2FTL3YzN2s5dTNiOU5seWNuSnhOVFVsTHg1ODRZdXk4ek1KTnJhMnNUZjM1OVVWRlFJSGFPOHZKd0FJSU1IRHhiN0hBa2g1TXVYTDBMM3M3T3phL0plZk9IQ2hSYU4wNWpIang4TGZlYUt3dDNkblFBZ2twS1M5TE80SVlzV0xTTHk4dktrcEtTa3lYNFdMRmhBQUJBdWwvdlZ4OTRhOFBsOGdiSVBIejRRQUdUV3JGbms3dDI3UkZGUlVlU0h3K0VRQVBTMmxaV1YyR05iV1ZrUkFPVG16WnRpNzVPVWxFU1VsWldKdkx3OGVmTGtDU2t2TC8rcVQyMXRiYk5qOFhnOFltcHFTZ0NRSGoxNmtQejhmTHJ1OHVYTFJGSlNra2hMUzVQdzhIQ1JmVkRYaTdDUHU3dTd5T2U4cUUrblRwM292dWZPblN1eW5aNmVIbjFQRVBjaktTbEo5NzF6NTA0Q2dNeWNPWk5ZV1ZreFBoMDdkaVN5c3JLRUVFSXlNek9KcEtRazZkKy9QN0d6c3hQNHpKNDltd0FnMjdadG8vdm1jcmxrNk5DaHBIUG56dVR6NTgrRUVFTFdyVnRIeG80ZFN6SXlNb1Irai9uNStmUWN2K0g3UW1NNmRlcEVsaTFiUmdnaDVNR0RCd1FBT1h2MkxGMWZYVjFOcGsyYlJnQ1FreWRQTXZiZHMyY1BBVUJXclZyMWo4dzVHMkpsWlVVNEhBNTUrL1p0ayswY0hSMEpBSktZbUNoV3Z4Y3VYS0N2dGFicVJkMzdtbnBuYWcxNGhlOUo0K2R2eFlJdVdxM3dhR2RoK2FIb1hKM2VRK2ZTTk5Mdzg3TDAxWGY1UDJKaFlmbjNrRnVaVHhyLzcvOThaU3I3WEdOaFlXRmhZV0ZoWVdHaCtGNUNBMDlQVHdLQXZIanhRbWpiZCsvZUVSa1pHU0lwS1NsMGtYdkxsaTEwMjZxcUtub1JlZEdpUlFRQStldXZ2K2l5dXJxNlZoRWFOTVRlM3A0QUlINStmb3p5alJzM0VnQWtQVDI5eWYwcktpcEllWGs1eWNuSklRREl5cFVyUlM2RUJ3UUVFRmxaV2FLZ29FQW1UNTVNQUJBTkRRMFNIeDh2OXZGK0QxNitmRWtHRGh4SUFKQ0pFeWVTTDErK0NMU2hEQXBkdW5RaDkrN2RFOXJQMWF0WENRQ2lvcUpDTDZKKy9QaVJkT2pRZ1JnWUdIelhjeUNFa0p5Y0hMSjA2Vkw2MDdkdlh3S0F6SjA3bDFFT2dPanE2bjd6ZU5uWjJVUktTb29NSHo1Y2FIMXBhU2twS1NraDRlSGhCQUR4OGZFaEpTVWxwS3FxaW02VG01dEwxTlhWaVp5Y0hPTjd6Y3ZMSTFwYVdnUUEyYmh4NHpjZmEyTllvUUhML3dvL1FtZ3dmLzc4VnU5YkhLRUJJWVMrVDNoNWViWElDTm40SThvdzFkcENnL3o4ZkpLYW1rcFNVMVBwNStxQkF3Zm9Nc3BRK2JWUXo2WisvZm9KTmJvM3ByYTJscWlwcVJFQTVJOC8vbURVRlJRVUVIbDVlUUVoMm9nUkl3VG1MbEpTVWd3RGZjTlBXRmlZeVBHam9xS0l0YlUxZWY3ODYrWmZEYmwvL3o0Wk9uUW9lZjM2TmFNOE5qYVdBQ0IyZG5Za0xTMk5USjA2VmVSSFNVbUpTRXBLMHRzSER4NFVlL3lXQ2cyZVBuMUsyclp0UzZTbHBjbWxTNWRJU2tyS1YxKy9SNDhlYlhLczh2Snkya2plcFVzWGdlK0lFRUlDQXdNSmg4TWgwdExTeE5mWFYyZy9lWGw1SkRFeGtTUW1KcExCZ3dlVGpoMDcwdHQ1ZVhsRVZsYXQrN0NWQUFBZ0FFbEVRVlNXR0JvYWtxU2tKUHBEaVJNOFBUMFo1Uk1uVG1RSURkNjllMGYvSCtqcTZoSUFKQ1FraEtTbXBwS3NyQ3hTWFYwdElMRHc5dlltQU1qcDA2Y0Y2aHFLaHlpaGdiRDd5Y2lSSTJtaHdZb1ZLK2h4aFhIMjdGa0NnRGc0T05CbDFIM3cvUG56aEpCNnNZSzB0RFRwM3IyN1VFRnhjbkl5NmRxMUt3RkF0bTdkS25RY1F1cUZJWktTa3NUT3pvNFFVaS9HeGY5L0R5Q2svaDR6WThZTUFvQnMyTEJCYUIvbTV1YjBQYnJoWE90Nzh1blRKOUttVFJ1aXBhWFZiRnRXYU1EQzh0OEJLelJnWWZteGlET24veDZ3UWdNV0ZoYVcxb2RObmNEQ3dzTENJaFpYcmx5QnBxWW11bmJ0U29kNEJZQ2hRNGRDVWxJUzY5ZXZSMjF0TFlZUEh5NlFqL1dQUC81QVRVME52VTJGK0NTRTRQcjE2M1Nac0hDZ3JjR1hMMTl3NU1nUnFLbXBZZjc4K1YvVkI1WGpsc292TFMwdExmSjRod3daQWgwZEhkeThlUk94c2JFQTZuTkpVNkd1ZndUUjBkRXdNVEZCYVdrcHhvMGJoOHVYTDlPaFdCdnk1NTkvZ3NmajRjU0pFOURWMVlXRGd3TzJiZHZHQ1AwNmFkSWs2T25wd2R2Ym13Nkp1MlBIRG56OCtGRWdsUFgzb0V1WExqaDkralM5YldabWhsZXZYc0hOelEzZHUzY0hVSDl0K2ZuNVFWcGErcHZIQ3cwTlJWMWRIVXhNVElUV1UvbU1xV3RFUVVHQkVZNjl0TFFVTTJmT1JFRkJBYzZlUFF0dGJXMjZUbDFkSFhGeGNaZ3hZd1pjWFYxUldWbUpvMGVQL3VQaGdGbFlXUDRtTVRFUkFKcE1JY1BuOC9IMDZWTkdtYnk4UERRMU5RRkFaQW9ZNmhsU1hWMHR0STJVbEJUazVPUVk5d21nUHRSNjE2NWR4VDZIL1B4OGpCa3pwdGwyNmVucHJmTHM3ZFNwRXpwMTZnUUFkQXFGcmwyN1lzaVFJZC9jTjFDZjZnQUFGaTFhSk5iOVVWcGFHak5uem9TdnJ5OXUzYnJGcUhOM2Q4ZVhMMThFOXFtc3JJU3lzaklzTFMyYjdQdmx5NWM0ZS9Zcy9Wc0tZLzc4K1Nncks4UExseS9wZWM3WElpTWpnL1QwZEZoWVdPREdqUnYwK1Q5Ly9od0FNSHIwYUF3ZVBCaFJVVkVpK3hneVpBamV2SG5UWkp2V29tL2Z2dWpYcng5Ky8vMTN6Sm8xQ3dFQkFRQ0FlZlBtUVV2cjd6WGNSNDhlWWNTSUVVTDdTRWhJUUZSVUZQMWNGVVpXVmhabXpacUZaOCtlb1hQbnpyaHg0d1o2OSs0dDBHN1Jva1hnY3Jtd3NMREE4dVhMRVJVVkJSOGZIOFp6V2wxZEhlcnE2Z0RxUS91WGxwWXkwaDhCZ0txcUtrYU5Ha1Z2NStmbkE2aS9UelFzYjVoR0NnQzZkZXVHYnQyNm9iYTJscDQvOStuVGgvRy9JU3NyeTlpSDJwYVZsZjNtLzgvbno1L2oxS2xUR0RKa0NPYk1tU08wRFpVV1FrWkdCa0I5aW9mdDI3ZGo2dFNwbURWckZqNS8vb3hObXphQnkrWEMyOXViY1V4Y0xoZUhEaDNDamgwNzZIUmtQajQrYU4rK1BkYXNXU013MXl3cUtnS1B4MFBIamgwQkFNWEZ4UURxVXlka1oyZGo3dHk1ZVB6NE1YNzc3VGU0dXJvS1BkNlRKMCtDeitmRDM5OGZqeDgveHNtVEorbFVGZDhMTHk4dmxKZVhNMUpIZUh0N1k5MjZkUUp0cWU5VFQwOVA2UDBxSXlNRFBYcjBFQ2cvYytZTTR4Mkw0dTNidHdDQXdNQkFKQ2NuQzlTWGxwYUtmeUlzTEN3c0RlQnl1YTN5dnR3VXpzN09xS3VydzVvMWF4alBYb3JIang5ajE2NWRtRDkvUGhZdVhDaFduL0h4OGRpMGFST2NuWjB4WWNLRVZqM2VsSlFVTEZ1MkROdTJiUk9hQ3ZMejU4K3dzYkhCcjcvK2lwVXJWN2FvNzhMQ1FvU0ZoY0hJeUFocWFtb0M5Y1hGeGZEdzhNRFVxVk8vNmJsMjU4NGRoSWVIWStIQ2hSZzVjdVJYOS9NOWVmVG9FZWJObXdkM2QzY1lHaG9LYmJObXpScmN1SEVESVNFaEdEaHc0RDk4aEN3c0xDd3NMWUVWR3JDd3NMQ3dORXRGUlFYaTR1S3dkdTFhUEg3OG1QSFNVMVJVaEJzM2J1RGl4WXNBQUUxTlRXemF0SW14djVPVGs5Qis0K1BqNllWYUFLaXRyYVVYT2IrR2d3Y1BNdktsamhvMUN1Zk9uWU84dkR3aUl5UHg1czBib2NiMTFpQXpNeE5YcjE3RnVYUG5jUC8rZlFEMUMvdVRKazNDcVZPbjRPN3VEbmQzZDJocmEwTlhWeGNqUjQ3RUw3LzhnbDY5ZW4yWDQ2R29ycTZHazVNVFhGeGN3T1B4WUdabWhtUEhqdEdMMkxkdTNjSzVjK2N3WWNJRUxGaXdBQklTRWpoKy9EZzBOVFd4ZGV0V2JOKytIUkVSRVhCeWNzS2tTWk1BMUM5OE56VGNKQ1ltd3R2Ykd6bzZPakEzTjRlam95TStmUGpRNG1QZHUzY3ZObXpZSUZiYnlaTW5ZL0hpeFFCQWkxZ2FMdFJUaTkzZmNqMVJ4TVRFQUFEKzg1Ly90SGpmOHZKeTZPdnI0OUdqUjNCemM4T0NCUXNBQUpjdlg4YmR1M2V4ZS9kdXRHdlhEdGV1WGNPVUtWUGc3ZTBOQ1FrSm9UbkZXVmhZdmo5UG5qeWhjOVpUOXhoaFZGVlY0YWVmZm1LVURSNDhHR2xwYWFpcnEyczJINzJCZ1lIUThoa3padEM1NFJ0U1ZsYldJbU5TV1ZtWldPMlVsWlZoYW1vcWRyODhIazlrWG5LZ1h0aDM4K1pOZ1hKVFUxT1JlZUdiNHZQbno2aXRyVVZtWmlZQUNBZ3dtbUw0OE9FQVFPOEwxT2VQYityKzJyVnJWemc0T0RUWmIwUkVCTTZlUGR0a216Rmp4aUE2T2hvNk9qcGlINjhvaGc4Zmp2WHIxK1BBZ1FQNDg4OC9zV3JWS2dCL0MySWFqcEdmbjA4YnpIOFU4dkx5U0V4TXBBMFhsT0YwdzRZTnRQamwrdlhyMkxGakJ4UVZGZUhqNHdNRkJRVkdIODdPemswS0RZS0NnckIyN1ZwOCt2UUpJMGVPUkhoNE9DM0V5YzNOeGU3ZHU5R2xTeGY4OGNjZkFBQnpjM04wNmRJRkN4Y3V4UG56NTVHWW1BZ0hCd2VZbVpreERNZmZrMXUzYnRIaUlrSUk2dXJxL3BHeEV4TVRJU1VsQlhkM2Q1RWlIVW8wUTgyWm9xS2lVRk5UZytqb2FNYThlZW5TcFpnMmJScTlmZTNhTmF4ZnY1NDJuSjg3ZHc0OEhnOXIxNjdGbGkxYjRPbnBpZDI3ZDhQYzNKd2VtNXIzVXdhV2p4OC9BZ0RhdEdtRFNaTW1JVHM3R3hzMmJJQ3FxaXBjWEZ4RW5wZW1waVpzYlcxeDZOQWhYTDU4K2JzS0Rjckx5K0hwNlNsUVhsZFhoNXFhR2l4ZXZKZ2hISWlQajBkY1hCd1dMVm9FRFEwTnV2ejY5ZXU0ZCs4ZUNDRkN4MGxKU2FFRlJBMmhoQXVQSHo5R1dscWFRRDJmejIveE9iR3dzTFErUEI0UHg0OGYvK3I5Ky9idGk4bVRKNHVzcjZxcVFtWm1KaDQvZm95SER4L2k0Y09IZVBmdUhiS3pzNzlLTEpDUWtJQ0ZDeGZpN05tempMbEVaV1VsdUZ4dWkvcVNrSkNneGZjTjRmRjRjSE56dzVjdlh3VFdpQ2dLQ2dwdzZkS2xGb2xURHg0OGlLZFBuN2Fhb0pXQ3orZGo1Y3FWU0UxTkZTb0lBK3JudWtGQlFaQ1NraElRR3FTa3BNRFB6dzhIRHg1a09HcFFYTDU4R2RiVzFsQlZWY1hjdVhNRjZvdUxpN0Zueng0b0tTbDkwM1BOeDhjSFFVRkJHRDE2OUZjSkRmaDhQclpzMllLYW1ocDRlWGtKMUd0cWFtTEFnQUc0ZE9rU1hmYnExU3RVVjFjemZoTXJLeXNFQndlam9LQkFRRlRwN3U2TzdPeHNrVUpxUWdoQ1EwUEI1WEtiRkgrenNMQ3dzUHc3WUlVR0xDd3NMQ3pOVWwxZERSVVZGVVJHUm1MbHlwVTRjT0FBNHVMaUVCRVJnWktTRXF4ZXZScGp4NDVGWVdFaHNyT3pHZDdtd045RzM4YWNPSEdDL252SGpoMm9xNnZEbFN0WGhMNmtpZ1BsQ1FvQUwxNjhvQmZiOSszYmg3eThQQUNnUlFBVWQrN2NBVkMvcU4zWUN3Mm9OMTd2MjdkUDVKaUVFSXdkTzVaZThPZHdPSmc2ZFNwc2JHd3djK1pNU0VoSXdNSEJBUUVCQWZEejg4UDkrL2ZwWTlpN2R5OUtTa29FdkdKYmcvUG56K1BodzRld3NySkNabVltSkNVbGNmRGdRV3pjdUpIUkxpMHREVDQrUHBDU2txS040QUN3YWRNbWpCbzFDaVltSnJoMzd4NG1UNTZNc1dQSHd0UFRrK0dCV0ZsWmlTVkxsa0JhV2hxK3ZyNlFrSkJBY0hBd25qMTcxdUpqM3JwMUsvejgvTVJxcTZTa1JCc0JLWU5hUThNZXRUanlyVUlEUWdodTM3Nk5kdTNhQ1JnVnhTRTFOUldabVptd3Q3ZkgrdlhyNmZLLy92b0xSNDRjd2ZidDJ5RWpJNE0yYmRvZ0tpb0tob2FHUWowbldGaFl2ait2WHIzQ3JGbXp3T2Z6WVdabVJrZHNFWWFjbkJ4ak1YbnQyclgwM3h3T0IzWjJka0wzdTNyMUt0TFMwbUJpWWlKMEFWT1V0NDZ4c1hHTElwMklNbVExcG5QbnpqaDgrTERZL1ZaWFZ6Y3BOTGgwNlJKdFRFMUtTa0pnWUNET25Ea0RQVDA5b2MvMnlNaEk1T1hsd2NMQ1FtaC9FaElTdENFU1FJdU02S3FxcWdDQVQ1OCswV1U3ZHV4QVdWbVpnR0dib3FDZ29ObnZRNXpuVzJSa0pJcUtpdWdvRDkrS2c0TURMbDY4Q0RzN08weWZQaDBhR2hxSWpJekVvRUdEMExselp3REFuajE3c0hmdlhqeDU4a1NzQmRtMWE5Y2lLeXVyMlhhcHFha0FnRzNidHFGRGh3NU50dTNkdXpjOFBUMFpCbytVbEJSSVNFZ3dGcDcxOVBSZ2JtNk9VNmRPNGZuejU3aDgrVElqNmxOMWRUVUFDQWdOc3JLeThOdHZ2K0d2di80Q1VDOWdPWG55SkIwcEM2ai92WDE4ZkRCNDhHQmFhQURVaXdVZlBud0lZMk5qUEhqd0FCWVdGbkIwZElTenM3UElpRVVBV214c0VRVVYyUUVBVnE5ZWpkNjllOFBmM3gvRnhjWHc4ZkZodEgzOCtERUFJQ3dzREs5ZXZXTFV6Wm8xQzhPR0RSTjdYQXNMQ3hnWUdDQTlQUjJqUm8zQ3BVdVhCQ0pzVVVJRHlnZ3dhOVlzdkgvL0h1M2J0d2NBN042OUcrcnE2dkR3OEVCWldSa0NBZ0xnN2UyTnRMUTBTRXRMWStQR2pYQndjS0FqSFNRbEpjSFgxeGUvLy80N2xpOWZqcU5IaitMUW9VUFEwZEVSRUJwUUVRMDZkKzRNSHg4ZlpHZG5ZL255NVdJWnpjckx5L0dmLy93SFU2ZE9GZnY3K0JvY0hCenc4ZU5Ib1o2NFFQMTNQSDc4ZUhwNzE2NWRpSXVMZzQyTkRjUEFVMTFkalh2Mzdva2N4OVhWRmF0WHJ4WW9Ed2tKZ2JHeHNjajZ0TFEwREIwNnRDV254TUxDOGgzZ2NybjQ3YmZmdm5yL0JRc1dNSVFHUEI0UHYvMzJHekl5TXZEcTFTdms1ZVhSOHpzT2g0TStmZnBBUjBjSEJRVUZMWXA2UmZIaHd3Zms1T1JnMnJScHVINzlPaDJkWjhHQ0JiaDY5V3FMK21yWHJwMVFRV3hjWEJ5S2k0dXhZTUVDeHJQNlc3aDY5U291WGJvRUZSVVZMRm15UkdnYkZ4Y1hQSHYyREZaV1ZrMzI5ZmJ0VzhiY1p2LysvWGp3NEFFY0hSM3g4ODgvbzdTMEZJNk9qdGl5WlV1VGM3cU1qQXc0T0RnZ09EZ1loQkNNR0RGQ3FHRDV5cFVya0plWFo0ajJXcHVxcWlxRWg0ZWpiZHUySWlNRk5FZGxaU1dpbzZQcDU3eWJteHVqL3VQSGovajgrVE9qek5MU0VtbHBhZlJ6bmVybjgrZlBBdThsT1RrNU9ILytQR2JObWtVL0p5OWV2SWpzN0d5NlRYRnhNWEp6YzZHbHBRVVBEdytoeHpsOCtQQW14VGtzTEN3c0xQOGNyTkNBaFlXRmhhVlpWRlZWY2ZyMGFVeWJOZzFCUVVHMHQxOUVSQVRrNWVXaHFLZ0lQejgvekpneEEwbEpTWGo0OENGamY4b1RweUVGQlFXNGNPRUNSbzhlamFTa0pQVHYzeC9IangrSG5wNGVuVzRBUUlzTUsrdldyYU5EbUZJR0JxRCtwYVdoaDFCdGJTMjRYQzRVRkJRZ0lTRUJSVVZGK1B2N2c4UGhDTHdBS3lrcGlSUWE1T1hsNGVIRGh6QTBOSVNpb2lJTURBeGdiR3hNTC9yYjJkbkIxZFVWcjErL3hwbzFhN0JtelJxOGYvOGVNVEV4dUgvL1B0YXNXWU9aTTJjaUxpNU83SE1VbCtmUG4yUFNwRWtnaEdEQWdBRTRkZXFVUUJqZzVoZy9manpTMDlOaGIyOFBIeDhmSkNjbm8yM2J0b3cySzFldXhPdlhyekZwMGlRNlpIaFNVcExRM3h5b2Y5bFVWMWZIMEtGRGNmZnVYVWFka3BJUzR5VjA2OWF0Mkxkdkg2S2pvekZseWhTUngxbFNVZ0pKU1VtRzRZZ1N0elJXenJlVWtwSVNWRlZWWWRDZ1FXSmZpekV4TVFnTEM4UE1tVE94Yk5reVpHUmtNSzVIVWJScjEwNGd4RGNMQzhzL3c0MGJON0Jnd1FJVUZ4ZGovUGp4VFJyVGdYcGhXOE1RK3cyOXREZ2Nqa2hQM1B6OGZLU2xwY0hDd3FKRkMyUFBuajFEejU0OXhXNmZrNU9EYnQyNmlkMit0VGg1OGlUOVhLY2kvVXllUEJreE1UR3d0cllXYUsrdnI0OVBuejQxK1gwM0ZDdTJaRTVBZVpKUmdyT1VsQlQ4K2VlZldMeDRNVzNJYmN5Yk4yK0Voa0p2aURnaURnNkgwMm9pQTZBK0pjK2ZmLzZKcVZPbnd0TFNFaHMzYnNUbno1OFpCbzNCZ3dlanFxb0tWbFpXZEtxSnByaDkrelpTVWxMRVBvYW1ES1FVRFZNalVLU2twS0JuejU0TU1hQ1VsQlI4ZlgzUnFWTW5ldEc5SWNLRUJuVjFkWmd3WVFMZXZYc0haV1ZsdUxtNVlkbXlaV0lmUHdCMDc5NGRDUWtKT0h6NE1IYnUzSWszYjk0SUZSSlVWVlhCenM0T29hR2hjSGQzYjlFWXd2ajgrVFBDd3NMd3l5Ky80TjY5ZTJqZnZqMENBd09ocHFhR1pjdVdNUVFSRFRsLy9qek9uei9QS092YXRhdUEwRUJZS3BhR1h1NXFhbXI0NjYrLzhQRGhROHllUFJ0Mzd0eGhSQ3FndmdOcXp0U3ZYejk2VWQvRXhBUjhQaDkrZm41UVZsYkdybDI3NE9EZ0FCa1pHZnJZRzBmbjRuQTRzTFMweE96WnM3RnUzVG9FQlFYQnpNd01hV2xwdE5BZ05qWVdtWm1adUhQbkRpUWtKSEQ2OUdsTW5UcVZqaDVWWGw0dWNENk52VU9WbEpRd1k4WU1vZDlkYTVHZW5nNHZMeStZbVpuaDlldlg5TFhaRk5RY1dOdzVhT09JRWl3c0xQK2R5TW5Kb2FTazVLdjJGZmF1S0NrcGllenNiQlFYRjJQVXFGSG8wS0VEVHAwNmhhVkxsK0x3NGNPTU5EYTNidDBTSzRXQXM3TXp0bTdkQ3FBK3pkUG56NSt4Y3VWSzZPdnJJeTR1RG9NSEQ4Yk1tVE9GempsRFEwT1JsNWNIR3hzYmdUcFJBczV6NTg0QmdOZ3BFWnJqeFlzWFdMSmtDVFEwTkRCNjlHandlRHhFUkVTZ1o4K2VqRGtJaDhNQmw4dEZaV1VsTEMwdDZYVUtpc3VYTCtQT25UdU1PZDM5Ky9leFk4Y09qQjgvSHR1MmJRTUEzTDE3RjI1dWJuajY5Q24rK3VzdmdYbm9qUnMzNE9IaGdZaUlDQkJDb0t1ckMzdDdlK2pyNndzY2UzbDVPV0pqWTZHdnJ5L3krMm9KNXVibXpUcHB0SFFjVzF0YmVIaDQwRTRRWThhTWdidTdPOXEyYmR0c3hLK1dzRy9mUHRUVjFjSFIwWkV1TzM3OE9LS2pvd1hhcHFTa2lKeXZXbGxac1VJREZoWVdsbjhKck5DQWhZV0ZoVVVzOVBYMW9hK3ZEeTh2TC96KysrOTB1WnljSE83ZXZVc2IxK2ZQbjArL1VGSUk4d0RhdjM4L2FtdHJZV0ppZ3FTa0pDeGV2QmdqUm95QWxaVVZEaDA2QkNNakl3Qm9sWnlCRHg0OFlHemIydHJDMDlNVG1abVpkRWhUVlZWVkRCZ3dBUEh4OFNMN3ljN09wa1VRdnI2K09ITGtDTnEwYVlPeXNqS2gzcXM4SGc4OEhvL3hBdHV0V3pjc1g3NGN5NWN2QndBY1BYcFU3QkRYTFdIVXFGSDQ3YmZmb0tTa2hGMjdkbjExeWdnVkZSVWNQWG9VbHBhV2VQejRNZnIyN1V2WDdkNjlHMmZPbkJIWVJ4eHZCUTZIMDJ6ZTRRc1hMcUJyMTY3TnZqeG1aV1VKZU9jMVhqVC9Xb3FLaWdDQXppWGNHRUlJbmp4NWdzaklTRHA5aUwrL1ArVGs1REJod2dTUjUwZ1p6a1I1NTdxNXViVTQ1eU1MQzB2TElZVEEwZEVSdTNmdkJvL0h3K0xGaTNIOCtQSHZsbWJuYXhrOGVQQjNpV2pRbWp4NjlBaXhzYkZ3Y1hGQlVsSVNGaTVjQ0IwZEhXemJ0ZzB1TGk1d2RuWkdlWGw1azJrbHlzdkxvYVNreERoWHlxc2FxTTl0S3k1VUpBVEtVeTB0TFExS1NrbzRlUEFnblFxb01kcmEyczBhMUNNaUlrU212dmllVEpreUJRc1hMc1NaTTJkb0wvZUdFWEJtejU0TlBUMDkzTHg1RS83Ky9qQXpNMnV5dndjUEhvZ1ZjbjNObWpVNGNlSUVvcU9qOGV1dnZ6Ylpsc1BoNE5hdFczVEVxcnE2T2hRWEY0UEQ0WWhNUmRLL2YzOUdSQkFBdEdCMTc5Njk5TzluYTJzTEZ4Y1huRGx6Qmo0K1BveVE5QzFCU2tvSzY5YXRnNG1KQ1U2Y09JRWxTNWFncEtRRTBkSFJpSXlNUkdwcUtxcXFxckIvLzM0TUhUcVVOcmE4ZWZNR0lTRWhBc2NZSHgvUE1QSUxTeDNsN2UwTlFnZ01EUTF4Nzk0OTdONjlHd29LQ25CemMwTzNidDBFak9wQlFVR3d0cmJHNmRPbkJVSXJDN3MzaWJvZUc4NkJGaTllakZ1M2J1SGt5Wk5Zc1dJRkk4S0NxRG1UcjY4dmdvT0RzWG56WnZwL3h0N2VIaW9xS3BnL2YzNnpFVVpVVlZVUkdCaUloUXNYUWtOREEzSnljclRRNE9EQmc0eTJhOWFzUVVoSUNCMk5nOFBoUUVGQkFTa3BLVEF3TUlDenN6TVdMVnBFdDNkeGNRR1h5OFhtelp1LzYvMjZwS1FFYmR1MmhhdXJLMmJQbmkyMHpkV3JWeG1SSjVLU2tnRFVSM2hwZUQraG9vTTBoaFVhc0xEODd5QXE4c25YUXFYd0ErcWZRNmRPbllLcXFxcklkOHhodzRZSmpjS1hrNU9ENjlldkM1U3ZXTEVDYjkrK3haNDllN0J1M1RxUndsQ2dQaFZTWGw2ZTJKR3d5c3ZMY2Zic1dhaXBxV0hxMUtrQ2dqZ0tTc0RGNVhKRnRwR1JrVUZGUlFYMDlQUlFYVjJONjlldjQ2ZWZma0p4Y1RFNmR1d0lJeU1qQWEvN1I0OGVBUURtenAwcllQalB5Y21oSTFzQzlSRUpEQXdNb0thbWh1RGdZRWhLU2dJQXBrK2Zqc1dMRnlNd01CRDc5dTJqUlJwQS9iUGF6ODhQSEE0SEJnWUcyTGh4STM3OTlWZEdKSzJHbkRsekJsVlZWVmk2ZENrcUt5dUZ6dFdycXFvQTFLOFZpUG91WkdWbElTMHREVjFkWFlFNlFnaUNnb0xBNS9PeGFORWkranpFNWVlZmY2Yi83dEtsQ3lJaUlqQm16QmpzMnJVTGt5Wk5hcFUwUlRrNU9UaHg0Z1JNVFUweGJOZ3c4UGw4Mk5uWjRlREJnL1E4aTNLV2taV1ZiVEw2WjJ1c0ZiS3dzTEN3dEE2czBJQ0ZoWVdGUld3V0wxNk1xS2dvZWdHTmdoSVpBUFVlUjgxNSs3eDU4d1ovL3ZrblpzK2V6VmdvWHJseUpUcDM3b3pwMDZmVDNuamZZL0dRQ3VzbmJ2aStUNTgrWWVqUW9jak56YVhMT25mdURITnpjMHllUEJuVjFkVkNYOGlUazVNQjFIdTZObDRNR0RCZ0FMWnUzWXBCZ3daOTdXazB5NUVqUjFxdHJ4RWpSakJTSm5oNWVjSEJ3UUZkdTNaRlRrNU9xNDFEa1ppWWlLeXNMR3pmdmgwY0RnZUVFTHg0OFVJZ3JIaHBhU21LaW9vRVBEaGFLNklCZGEySVN1ZVJucDdPK0Y2QSt0OTd4NDRka0pXVnhaczNieGgxK2ZuNUNBb0tvcmVycXFvd2F0UW9BZVBONE1HRHYrbTRXVmhZbXVmTGx5OVl1SEFod3NQRG9hQ2dBQThQRDZ4WXNlSkhINVpRenAwN3gzaldOa2RoWWFGWW5yNThQbC9rUXFZd2FtcHFSTlk1T2pxaVM1Y3VESEhZMXExYjBhNWRPeXhidGd5MXRiWFExTlNFcnE2dWdKYzJVQjlPMXR6Y0hNZVBIOGVjT1hQb2NtVmxaWFRzMkJGRlJVVklUazZtUFo2YjQ4bVRKd0QrOXJLZk0yY08rSHgrazVFR0NDSE56bUZhSzVUKzErRGg0WUdvcUNpOGZmc1d3NGNQRjNqK3VMcTZZdlRvMGRpMmJSdm16cDBya0hxZ0llSWFOYWxGYWhrWkdiSG1aRy9mdmtWNGVEaUF2dzJvcGFXbGRKazRVTmZaN2R1M2FkSEp2SG56WUdwcUNsTlRVN0g3YVFwMWRYVnMzNzRkQUxCaHd3WTY3WmVrcENUYXQyK1BlL2Z1TVZKUVhMOStYYWlSWnMrZVBRSmxEYSt4cXFvcUhEcDBDTWJHeHZSY2tQTGcvL1RwazFCUklqVjNrWldWYlZhVUNVQm9LaFkvUHo4Qnoxb3ZMeThrSmlZaU1EQVFlbnA2ZEZRVzZ2dHVPR2VLajQvSHFsV3JNR2JNR1BvY1AzNzhpUHo4Zkt4ZHV4WXJWcXdRKzM5aHo1NDl0Q0RVMXRaV0lKUjFYRndjWnMrZURUazVPZFRXMW1MdzRNSFExZFhGcVZPbjBLTkhEM3o0OEFFeE1URzAwSUFRZ2tPSERrRk9UbzcrRGI4WE9qbzZPSGZ1WEpPUnFScUxKaWpFUFRicUhzd0tEVmhZL3Z2NTY2Ky92aW90WW1zSlJBME1ET0RrNUNSUUhoRVJJZlFaQnRUUDN4UVZGYkZxMVNvQTlkNytCdzhlUkdSa1pMUFBJRDZmRHdNREF4Z1pHY0hDd29JaEZBME1ERVJGUlFYbXo1K1B4TVRFWmlNdTdOKy9IL3YzN3hkYVoyTmpnOE9IRDhQVTFCVDYrdnEwbUlKYW54SGxGQ0FPTDErK2hMYTJOajUvL2d4cmEyc0VCZ2JpMDZkUCtQanhJNHFLaXVody9qdDI3TUNNR1RQb3NSUVZGV0ZwYVFrYkd4dEdaQjhiR3hzOGUvWU1kKy9lWlh4L0owNmNnSnFhR21iTW1BRjFkWFZHYXJERzdOeTVFenQzN2hSYTUram9pTzNidDhQUzBwSVJYUTJvajRUazcrK1B1WFBuTWdTRlFQMmNyS0tpQW5KeWNtS3ZzUTBiTmd5blRwMUNRVUZCcTRnTWdQcFVYSVFRK2pxOWNPRUNEaDQ4aUE4ZlB0Qk9MQWtKQ2NqTnpjWHZ2Lzh1MWp5SWhZV0ZoZVhId3dvTldGaFlXRmpFcGsrZlBnRCs5dklXeG9VTEYzRGh3b1VtKzFtelpnMitmUG1DelpzM00vS3dBWDk3WlZFdlh0L3kwaWlLUjQ4ZVFWWld0bG1QZy9uejUyUHk1TW13dExTRW9xSWlWcTVjQ1YxZFhaaVptV0hhdEdsMHFOdkt5a3FHbHhzRlpleStkdTJhZ0NmcXVISGpHSXI0L3lZQ0F3T3hkdTFhcUttcDRlTEZpOURXMW03MU1TanZBT3JsZWM2Y09iaDE2eFp5YzNNWkFoRXEvVUpqWTB0bFpTVUE4Y1Vrb3FDdUVXRTVKNEg2Q0JVLy8vd3psaXhaZ280ZE84TEV4QVJhV2xxMHgyN2p4V2RqWTJQSXk4dGowcVJKdEZkc2NuSXlIQjBkV3kxdkpRc0xTL1B3ZUR3WUdSa2hPam9hL2ZyMVExaFkyTDlhNENNcks5c2k0WjI0SXF2MDlQUW1Jd3lJeTYxYnR4QWVIZzRIQndjQjd5a3F2SDlRVUJEeTh2TFF1M2R2b1gzMDdkc1hKU1VsY0hSMFpBZ05nUHBVUGhjdVhNQzVjK2ZvY0xaTndlVnljZVhLRlFDZ0Y3Ymw1ZVZGNXZLbGVQRGd3Yi82WHR5eFkwY3NXTEFBZi83NUp5T25NTVhJa1NNeGQrNWNoSVNFd01YRmhSR1M5cDlpNmRLbFdMcDBLWUI2bzRHZG5SMENBZ0l3Zi81OHVzMnJWNit3WmNzV2VIdDdRMDFOVGFBUFUxTlRuRHQzcnNVcFE3NldDUk1tb0hmdjNqQTFOY1hpeFl1Ums1UERFQmtBOVdHZlhWMWQ2ZTNZMkZnc1diSUVaODZjWVJoUFZxeFl3UkRrN3R1M0QzbDVlYkMydHFZRnFFRDk5ZGpRVS9WYkVKYUtKVFkyVmtCb0lDOHZEMTlmWCtqbzZHRHQyclVZTTJZTUJnOGVMQkRSNE0yYk56QTBORVJOVFEzazVlV2hwNmVIek14TUZCY1hRMTlmSDlldVhVTllXQmhEbE1QbjgvSGx5eGRJUzBzTEdNenQ3T3hvb1lFd0F3ZmxrU2d2THc4WkdSbDA3ZG9WbHk1ZEFwZkxoYkt5TXJTMHRCamZWV0ppSXZMejg3RnQyN1lXUlhyNVdrUkYxckswdElTSmlZbEFwQllEQXdPa3BLVGczYnQzalBZN2QrN0UwYU5IQmZxaElsb3NXYkpFYUNRU3lnQnBhMnZiYkdvWEZoYVdIOHZseTVkcDRWcExFQlpoaU0vbk05SkhVYUl3SG8vSHVQKzIxR3U5TVJJU0VveTVWV2xwS2U3Y3VZT05HemZDeDhlbnlYMVBuRGlCeU1oSTFOVFVNSXplZkQ0Zmh3NGRBbEIvYjlmUTBCQVFtVkc4Zi84ZWtaR1JHREZpQkVhUEhpMjB6Ymh4NC9EdTNUdWNPSEdDanBwRWpRTUFEZzRPRE9HZnFxcXEyS0grdTNmdlRqOUxxRlJlRWhJU1VGRlJRY2VPSGRHaFF3ZE1uRGdSTjI3Y3dMSmx5MmpoNU96WnM0VUt6WXFLaXZEaXhRdEcyb0tFaEFRa0p5ZkQwTkFRVWxKU3NMVzFwZGNyS0k0ZE93WWVqNGV5c2pMSXlzcUN4K05odzRZTkFzKzVzV1BIQ2owUEhvK0hIVHQyUUVKQ0FqdDI3QkNvajRxS2dvR0JBWGJ1M05taU5BZ041Mi9meXQyN2R4RVVGSVRObXplalo4K2U0UEY0Y0hCd2dLS2lJcDFPQWZnNzVjYjgrZlBwTXFEK1d2OG5udnNzTEN3c0xDMkhGUnF3c0xDd3NJZ045VExVMU9SKzdOaXhBb3RnMUlJelJWWldGdWJPblF0dGJXMEJvVUhETmtCOUx0cm1TRTFOQlpmTEZUQTJDK1A2OWV0SVMwdURucDVlc3k4cHNiR3hLQ29xd3NxVksvSHk1VXNBd2czT2lvcUtRajFDTjIzYUJGZFgxMzlzb2Z5Zm9uZnYzbWpmdmoyaW82UEYrbjFhU2tWRkJjNmVQWXRwMDZiUkhucmp4NDlIZUhnNHpwOC96N2llS00rTXhpL2MxTy94clFZalN1Z2lLbHgzbXpadGNQLytmUUNnMDJxSTR0S2xTd2dKQ1FYWUlHZ0FBQ0FBU1VSQlZJR2pveU1kT25qYnRtM1EwZEdCcTZ2cmQvZktZMkZoK1pzOWUvWWdPam9hdzRjUHg0MGJONkNpb3ZLakQ2bEpwazZkK2wzNlZWTlR3NW8xYThSdVgxZFhoMTI3ZGdtVVg3bHlCVXBLU2xpelpvMkFjWTNDemMwTjB0TFNJc2NiT0hBZ0RBd01jUG55WlVSRVJHRG16SmwwM1lvVkszRGh3Z1U4ZmZvVVo4NmNhVGJYNzVFalI1Q2ZudzhGQllWbVV3ZzBwSGZ2M3JTSVVCUXBLU2wwL3ZwL21vS0NBdHBEN2ZyMTZ3Z0lDQkFRVHpnNU9hR2dvRUFnNVA2UGdQTHFIRHAwS0tQOHdZTUh1SHo1TXBLU2tuRDU4bVdCTU0vVU0veWY4bUlUNXhxUmw1ZG5wQXFnaElncUtpcU04c1lpbjZpb0tJd2JOdzYvL1BJTFEyZ0ExSWVMYnJpQVRrRVprMnBxYW9UT0w2V2twTDQ2NHBlMnRqYldyVnVIa3BJU2RPdldEVUI5ZEJmZzd5aGkxZFhWZE9qbmhJUUU5T3ZYRDNwNmV0RFUxS1NON3NYRnhZeCtrNU9UTVhyMGFHellzQUV1TGk1TkhrTkZSUVdTazVNUkh4K1BoSVFFT2xJQlpaU2h4S1d4c2JHWU5tMGFKa3lZQURjM043eDQ4UUlEQmd5Z2pUd05VeW44Q09UazVIRHMyREhZMjl2anhvMGJHRDE2TkFnaHlNek1oS2FtcGtBVUJDOHZMeHc2ZEFoU1VzeGxPR3BPT0dmT0hLRUNvcXlzTE1URXhFQkhSMGVvSUs2a3BFUm9sQmdXRnBaL25zT0hENHVkV3FBaGplOExBQkFhR3NwSWtVVGg0ZUhCbUljc1dMQkFaTG9EVWRUVTFEQ2kwa2hLU3RMdnpXWm1aamgxNmhTT0hUc0dZMk5qa1dLcndzSkMyTnZiUTBGQkFjZU9IV1BVblQxN0Zoa1pHZlIyLy83OWFTTitZNktpb2hBWkdZbHAwNllKamNaQVVWWldKbUFnOS9MeXdydDM3L0RISDM4d25vc05qZnpOSVNjbmg5RFFVTlRVMUtCejU4NVFVMU5EeDQ0ZEJYNlRDUk1tb0UyYk52UXprMHB6MEpqTXpFeDA3OTRkSEE2SExtdDgzSTNubXRuWjJkaS9mejhXTDE2TWdJQUEvUHJycjRpSmljSDA2ZE9ocDZjbjFubDRlWGtoSXlNRHhzYkdHRFpzbUZqN0NPUEZpeGVNTlM4MU5UV1JJdUdXVUZ0YkN3c0xDeWdvS0dEcTFLbUlqNC9IOWV2WDhlTEZDemc3TytQang0L28zcjA3WTUvaHc0Y3p0bS9ldklueDQ4ZC84N0d3c0xDd3NMUStyTkNBaFlXRmhhVlpBZ01Eb2FTa0JGZFhWMGhJU0dERWlCSEl6TXdVMnJacjE2NllOMjhlbzZ4eFNMZjE2OWRqK3ZUcFRZNTU2OVl0QUlLTDA4SzRjK2NPYkd4c0VCc2JLekx2TWdBOGZ2eVlYa3ltUWdOU2NEZ2N4c3QyY1hFeFNrcEtvS21wMmV6NC85ZlEwZEhCL2Z2MzBiZHZYNEdGNXRiQXo4OFBaV1ZsREdQVWtpVkxZR2RuQng4ZkgxcG9RQWhCU0VnSTVPVGtCRUpwdDFaRUF4VVZGU2dwS1NFbkp3YzhIdStyUFVZeU1qS3dkT2xTREI4K0hKczNiOGJHalJzQkFFT0dESUdwcVNsMjc5Nk5xVk9uaXZUaVlHRmhhVDNLeTh0eDRNQUJjRGdjWExodzRidUpEUGg4UG1PUjhXdFFVVkdCcHFZbXdzTEN3T1B4RUJJU0FuMTlmUXdZTUVCbysrVGtaQ1FuSjJQS2xDbFl1SEJocytmV3NXUEhGb21jcXF1cmhRb041cytmRDFWVlZiUnYzMTZvMENBMk5oYVBIajJDbVprWjdka3NERHM3TzF5K2ZCbDc5dXhoQ0EzKzg1Ly9ZTktrU2JoKy9UcXNyYTNSdlh0M29ibHBnZnA4NlpSbm5wMmRIZHEzYnkvMitYWHMyQkhtNXVaTnRvbUlpUGhoUW9OTm16YWhvcUlDYTlldWhiZTNOOWF0VzRjcFU2WXdRdlZyYW1yaTl1M2JQK1Q0R3ZQMDZWUEl5c29LalE2Z29LQUFFeE1UVEp3NEVWbFpXWXhyOVo4V0dueFB6TTNOQmRJK1VaaVltT0RTcFV0TjdpdnNlalEwTkd4UktvckdIRHg0a0NHMnBZd20xSnlKTXVZUEhEZ1FmZnIwK1dadldZcno1ODlqOSs3ZFNFOVBwNzFRZS9mdUxUQytvYUVoMXE1ZGkvRHdjRXliTmczang0K0htNXNiYnQyNmhRRURCaUFzTEF4YVdsci9paWcwZW5wNjRISzVNREV4d1owN2Q1Q1hsNGVQSHo5aXdZSUZBbTA1SEk3UVo4TGJ0MjhCQUo2ZW5rSlQ1SVNFaENBbUpnWUxGaXpBNnRXckJlclQwdEpZb1FFTHkvOGdRNGNPaGJPek03MGRIaDZPKy9mdlk5eTRjWXkxbEs5SnhiaDA2VklFQndmVDI5cmEycmgzN3g2OWZmandZV2hwYWVHMzMzNURhbXFxVUhIYnlwVXJVVnhjREE4UEQ0WWh1cTZ1N3J0RVZHcmJ0aTAyYmRwRWI5KzRjWU9lYzE2N2RnMU9UazZNQ0VOVVpJbUxGeThpTFMyTjBkZWpSNDhZMnpvNk9vaUppY0g3OSsveC92MTdvZU03T1RuUnpnMHFLaXE0ZHUwYWpodzVRZ3ZFK0h3KzR1TGk4TzdkTzBhYXAvajQrR1lkRXZ6OC9FQUl3Yng1OHhBUUVBQmRYVjNjdjM4Zi92NytZZ2tOM3I1OWkrM2J0ME5KU1FsdWJtN050bStLZGV2V0lUbzZtdDYyc0xCZ1JKSDRGdDY5ZTRlcXFpckdtbDMvL3YyeFljTUdmUHo0RVhaMmRuank1QW1pbzZNeGE5WXNldjZVbXBxS3lNaklWamtHRmhZV0ZwYnZBeXMwWUdGaFlXRnBsaU5IanVEZXZYdmdjRGpZdm4wNzdRSFZGT1hsNVpDVmxVVjZlanJLeXNvWWk4V05oUWVOcWE2dVJrSkNBbFJVVk5DL2YvOW14NkxTTEFqekFnTHFveEI0ZUhqZ3dJRURxS3Fxd3J4NTh3UkN3UFhzMlJPUEhqMkN2YjA5bEpXVmNmWHFWUUNpUTlOUnhNWEZJU3dzVEdqZG5UdDNBQUM3ZCs5RzI3WnRCZXA3OXV6NVh4c0N0Vy9mdnQrbDMvTHljdXpac3dlREJnM0NsQ2xUNlBMMjdkdkR5TWdJNTg2ZHc5T25UekZzMkRCY3ZYb1Y3OTY5dzl5NWN3V01FWlNSb3FuODFPSWdJU0VCUFQwOVhMMTZGVWxKU2ZqbGwxOWEzRWRCUVFFTURRM0I0L0VRSEJ3czRPM283dTZPcUtnb3pKOC9IL0h4OFUwYTRWaFlXTDZkdTNmdm9xS2lBcHFhbW1MZnkvaDhQaFl0V29Ta3BDVDQrL3REUjBlbnlmYlBueitIcGFVbHJsKy8zbUxCVTFWVkZaMXpWbHRiR3hFUkVRRHFGeXAzN2RvRk5UVTFrZm5DTDErK0RDOHZMNHdaTTRiZTc5V3JWd0NBenAwN2YvTTlVUlRhMnRwTlJoVnlkSFNFaElRRVk0RllHRG82T2hnN2Rpd1NFaElRRnhmSFdGd05DQWpBTDcvOGduZnYzbUhDaEFtd3RyYkd3b1VMMGE5ZlA5VFcxdUw1OCtmdzkvZEhZR0FnQ0NIUTE5ZUh2YjE5aTg0akx5OVBaTDUxaXZUMDlHYjdpWXlNUkZoWUdOYXRXOWRxeHREdzhIQUVCZ1ppeUpBaGNITnpnNktpSXB5ZG5iRjY5ZXBtVTFiOUNMaGNMbDY4ZUFGTlRVMUdpR2VLeVpNbjQvejU4eWdzTElTMHREVERjNytzckF3Y0RvZk9KeXd0TFMxMk9wQi9HeXRXckJEcXFRclVlK1NQR2pWS29Qeng0OGNJRFEzRi9QbnpoUXB1djFVRTJ6aWlGK1dWMmZCZVpXaG9LSFRmNnVwcVNFbEppVHlucHFCK1UydHJhMHljT0JGang0NkZ1cm82YmNDZ1BGQzdkKytPQVFNRzRQTGx5L0QyOXNhdnYvNEtLU2twdkhuekJuZnYzc1dyVjYrd2I5KytKc2ZhdVhNbmdvT0RzWFBuVG9iQnA3WFIwdExDNGNPSHNXTEZDdno2NjYrMENLd2xFVVZTVWxLZ29LQWdWR1RBd3NMeTc4ZlB6dzgyTmpiZjFBZVB4OFBGaXhjWjc3UWZQbnlnVXkzeWVEdzZVc0xQUC84c2tJS1JjdElRRjBORFF6cmlvcWVucDBEOTRNR0RzV0xGQ2h3L2ZoeTNidDJDdnI0K296NHhNUkdYTGwzQzVNbVRzWGJ0V2tiZG9VT0hrSkdSQVQwOVBjVEZ4YlhvdU1RbElTRUJSa1pHNEhBNFdMZHVIYzZjT1lPSkV5ZGl5cFFwY0hkM1o0Z3ZBZ01EQlFSekRWTlNBUFdSWWFnVW5xS3dzTENnMTRhOHZMeGdaV1VsVlB3MWRPaFFXbWpCNC9Hd1pzMGF0RzNibGhiVk5ZYlA1OFBmM3gvRGhnMmoxNzVrWkdRd2UvWnNoSVNFd012THE4a0lEWHcrSHhZV0ZxaXNyTVNCQXdlK09lTGt4bzBiWVdKaWdxcXFxaWF2NjVhbU1KQ1JrWUcvdnovcTZ1cWdxcW9LVjFkWFhMdDJEVjVlWHBDUmtVSG56cDNoNHVLQ0dUTm1RRVpHQmlkUG5xVGZkMDZmUHMwS0RWaFlXRmorNWJCQ0F4WVdGaGFXWmpsNThpVGV2bjBMVFUxTjlPN2RHNFFRT3ZkeFJVV0ZVSU5IOSs3ZEdTSFhSSVhjRTRhUGp3K3FxcW93YTlZc3NieEJQM3o0QU9Edk5Bc0JBUUg0K1BFamNuSnlVRnRiaTlEUVVOb0RjK25TcFVKekRlN2J0dzltWm1iWXUzY3ZnUG9YSVRNek01aVltRFE1OXVQSGorbjhnNkk0ZGVxVTBISXFmQzFMUGJXMXRaZzVjeWJ5OHZKZ1pHUkVHeUR5OC9QeDRjTUhwS2FtQXFpL1BnNGZQa3puWWJTMXRSWG9pNHBvMEJyZWtGT21UTUhWcTFjUkV4UFRZcUhCKy9mdk1YbnlaTHgrL1JvaElTRkNoVE5xYW1ydzl2YkdnZ1VMb0tlbmg5alkyUCtwVkJzc0xQODJLTy9Sakl5TVpoZkpZbUppTUhueVpHUmxaZEg1UXFrYzU4S29xYW1CaTRzTDl1N2RDeTZYaTVLU2toWUxEVzdjdU5Ia1lxYzRpOW5Dd29wZXVIQkJJT0pRYTBMbFdXOU1URXdNYnQrK0RXTmpZN0dpRksxZXZSb0pDUW5ZdDI4ZlEyalF1WE5uM0wxN0Y4Ykd4a2hNVEd3eVBMR0doZ2FDZzROYjdJbWRrNVBUYk41YUhvL1hiRDlVM3Zhc3JDdzZ4YyszOE9yVkt5eGZ2aHhTVWxMdzlmV0ZwS1FrL3ZqakQ1dzlleFloSVNFSURRM0ZuRGx6dm5tYzFxU3lzaEpjTGhkcGFXbU0vUFhDV0xGaWhkQnlhci9XOUtiN3AybktJQzhzSkRaUXY2QWVHaG9LSXlPalp1ZWhyVUY1ZVRrQTRhR21Dd29LY08vZVBTUW1KaUloSVFGSlNVbkl6czcrS3FQNHZIbnpoTjZES0tGRFF5R1VnWUVCMHRQVFVWcGFDaFVWRlJRVkZVRlpXUmxXVmxhUWtKQm9Wanh3NmRJbFpHUmtOQ3NLYXcwc0xTMVJXMXVMMWF0WDQvWHIxK2pWcTVmWW9hNWZ2bnlKVjY5ZWlkMmVoWVhsMzhlZ1FZT0VHcHdiYy9mdVhkeTVjd2RMbGl5QmhvWkdzKzBiQ3V4Q1EwUHBOWSs2dWpwRVIwZC9VMW90VTFOVCtqNHE2dm02ZS9kdVdGcGFZdVRJa1FKMVk4YU13WlVyVi9EVFR6OHg1dElmUG55QWc0TURsSldWNGVUa2hISGp4akgyNDNLNUF2TW9LcW9rajhjVEVDWktTRWd3dm9lU2toSTRPenZEemMwTmhCQjRlWGxoMWFwVmNIUjBoSnViRzV5ZG5hR2xwUVYzZDNkNkhTQXNMRXhBS0xGdTNUcWhhempHeHNZQ0VRSHk4L01Gb2c0dVdyUUk4K2JOdzl1M2IyblJnb1NFQk5xM2I4OTRQbnA2ZXVMSmt5Znc5UFNrbzIwMTVzeVpNOGpPemhhSWxtVm1aZ1ovZjM4Y09uUkk1TDVBL2U5RXpUVXRMQ3pBNS9QeCsrKy9DN1I3L2ZvMWdQb29ZOElFb0dabVpoZzBhQkFkS2JLMHRGVGtPMGRkWGQxWENRNHBFZDZEQnc4UUhSME5jM056aG5OSlZsWVdvcUtpTUcvZVBKR2lhaFlXRmhhV2Z5ZXMwSUNGaFlXRnBWa0dEUnJFVUlVZlAzNGN0Mi9mcGlNY0JBWUdBcWhmV0tlaUhUZzRPT0Q5Ky9lUWw1ZkhwRW1UeE02bDl1WExGenEzcTZqd3haVGhnRktGUDN2MkRHM2F0SUdxcWlvZVBueUlsU3RYUWtaR0JtL2Z2b1dUa3hOMjdkcUZ4TVJFR0JvYU1rSXhOMlRDaEFsNC8vNDl2bno1QWg2UEJ3VUZCYkZFRHJhMnRpSVhGdXpzN09EbTVvWlhyMTZoUjQ4ZUF2VXRWWUgvTDlDVWdVWkdSb2FPVG5IMDZGRWNQWHFVcnVOd09GQlRVNE9jbkJ3Q0F3T2hxYW1KZS9mdVFVOVBUMkFCQTZoZmhBRFFySEZESE9iTm00Y3RXN1lnTURBUTl2YjJZb2RDajQyTmhabVpHZkx5OHVEcjY0dlpzMmVMYkd0c2JJejA5SFRzM0xtVDlvNXJuSGViaFlXbGRSRGxVZFFVUFh2MnhLUkprL0Q0OFdPQmtOaDFkWFdvcXFwQ1lXRWh0TFMwa0pHUmdYNzkrdUhZc1dOaUxTUTNSbGRYRjRtSmlZeXkydHBhR0JzYmc4UGhJRFEwVk9UejQ4U0pFemg1OGlSQ1EwTUZESUhDaEU1NWVYbGlMWTVUaUdOa2J3aWZ6OGZtelp2QjRYQ0VHdkNwOE9rTm1UdDNMalEwTkJBVkZZWG56NTh6NWg5ZHVuUkJRa0lDUWtOREVSd2NqUHYzNzZPd3NCQ1NrcExvM3IwNyt2VHBnNnRYcnlJM054ZTZ1cm80ZCs1Y2kwSUtqeDQ5bWhFNldCZ1JFUkhOZXIzcDZPZ2dPanBhWkhxSGxsQlNVb0paczJhaHBLUUVqbzZPOUdLM3ZMdzh2THk4WUdCZ0FGZFgxeWFGQmx3dTk2dlRlRkFHZ0piT1dlVGs1TEJ6NTg0V2oxZGJXd3RuWjJkMDZkS0Zqb0RWVkxRTWxucWpmR05SelpjdlgwU0tmeHFUazVNREFHalhyaDJBK3ZuTDhlUEg4ZURCQTd4NTh3WkEvVHhzOE9EQldMSmtTYXVubS9uOCtUTUE1cHh0Ly83OWpEYkt5c3FvcWFuQitmUG44ZXV2dnpZWlhhMnNyQXlwcWFrWU9YS2swUGwzYTFOV1ZvYVVsQlFRUWdEVTU5b2VPblFvTm0vZWpEbHo1dERmcXpDbzFCbE5wWDVqWVdINWR6TjY5R2lNSGowYVZWVlYyTFp0R3padjNpelVxOXpKeVFsMzd0eUJscFlXblVhdkllbnA2U2dzTEJRUUhoRkM0T1RrQkJVVkZaU1VsTURYMXhlSERoM0MzcjE3bXpSQWZ3MlZsWlgwdlV4ZVhoNmFtcHAweENGcXprWnRVK3M3RFNNUzVlYm1vcUtpQXNlUEh4ZHFLRFkxTmNYRml4ZUZqdTNpNGtLdkExRjA2TkNCVHRWNDZkSWxMRnEwQ0pXVmxkRFEwTUN4WThjd1k4WU1BUFZDdWUzYnQyUHg0c1d3dDdlSGdZRUJ1bmJ0Q2hNVEU4akl5QWlNZGZEZ1FiaTR1QWlraEZCUVVHZzJJa0IxZFRXU2s1T2hvYUVoTXZvbWxUNHRKU1VGbzBhTmdvMk5qZERmaXNmallmZnUzZWpRb1FOV3JGakJTRDgyY2VKRWFHcHFZdi8rL2JDeXNoS2FDdXphdFd1TU5CVVNFaExnOC9sTlJ2MUpTRWhBUWtLQ1FQa3Z2L3dpOXB5WnkrV0tQY2RvVEUxTkRaWXRXNFpPblRyQjNkMmRVZWZoNFFFK253OVRVMVBHZFZWVFV3T2dmbTdUc0Z4S1NrcG9XZzhXRmhZV2xuOGVWbWpBd3NMQ3d0SWlDZ29LWUdkbkIwTkRRMmhyYStQMzMzOUhodzRkNE9MaXdqQWlDUE15Ync0K253OHpNelBrNStmanA1OStZcWliRzBJdExscFlXS0JYcjE2SWo0L0g5T25UVVZ4Y2pEbHo1cUN1cmc2eHNiRndkSFNFbzZNanFxcXFjT0RBQVNnckt6ZDdETTE1bnBhVmxRSDQyME5OUWtKQ3BKcWJXcFNYbEpUOEtzWDMveUpVM21oaHFTUUFZTmV1WFlpTGkwT1BIajNRdlh0M2RPL2VIVjI2ZElHNnVqcWtwS1J3NHNRSlZGVlZ3ZDdlSHBLU2tpS2pTZnoxMTE4QWdENTkrbnp6TVd0b2FNREN3Z0pIang3RmhRc1hoT2JkQmY0V044akl5Q0F2THcrR2hvYmdjcm53OWZYRnNtWExtaDFueDQ0ZDRISzVjSEp5b3Z0aVlXRnBmV3h0YlZ2OGpKS1NraEtaWC9YbXpadmdjcmtvS2lyQ3AwK2ZzR1hMRnV6YXRldXJGNzZVbFpVWjBWTStmUGdBQ3dzTEZCWVd3czNORFdQR2pCRzViMVJVRkFEZ3A1OStFaXN5eXFkUG4zRGt5Skd2T2s1eDRISzVNRFkyeHJoeDR3UVdMM2s4SGw2K2ZDa2dDSk9XbHNiR2pSdVJtNXNyTkNXU2hJUUU1czZkS3pJMCtiVnIxMkJtWm9iVTFGU01HalVLSGg0ZVdMbHlaZXVkbEJoRVJrYWlxS2dJblRwMStxWitQbi8rakNsVHBpQTlQUjFHUmtZQ3FTQm16cHdKSHg4ZkxGeTRVR1FmejU4L1IzWjI5bGM5RDdsY0xsSlNVZ0NnU1dPcE1PVGs1SnFORGlFTUttZjBsQ2xUdm1yL2I2Vzh2RnpvNHJtZm54OGQxUVQ0VzNSalpHVEVNUEpYVjFmLzQxNTRXbHBhQW1QR3g4Y0xlQ3o2Ky90ajNMaHg2TldyRjEzMjRzVUwzTDE3RjIzYXRLR05LNVdWbGJoNDhTSkdqaHlKK2ZQblkvejQ4ZERSMFVHN2R1MXc5ZXBWV0Z0YkN4d0RKUlM5ZXZVcTh2UHpCZXBIang0dDBqT1NTcGVXbkp4TUc5NkZrWnViaTlMU1V0VFUxREFpZ2xsYlc5TXBDNEQ2a041OFBoOUdSa1lpKzJvTlBuMzZoR1BIanNIVjFSWEZ4Y1VZTzNZc2poNDlpcE1uVDhMYjJ4dkxseStuMDBUbzZPaGc5T2pSNk51M0x6UTBOS0Nnb0lBdlg3N0EwOU1URWhJU0l1ZVc0a0NseDJHTkxTd3NQNWJnNEdCNGVucmkxS2xUY0haMnhxcFZxNFNLOUp5ZG5iRml4UXJHKzdDZm54OVdyVm9GU1VsSlBIandnSEZQQ3c0T3h0T25UN0ZyMXk3czNMa1RTNWN1eGV2WHIvSDc3Ny9UYzhQV29rZVBIdlQ5WEJSTkNma3pNelBoNE9BQVMwdEx2SGp4UW1RN1UxTlRrZXNCRkVGQlFZenRTWk1tWWVEQWdaZzVjeWJXcjErUE1XUEdpSndMaWhJekFJQ3FxaXB5Y25LRXJzOEVCUVVoSkNTRVVVWUpMeWh5Y25Jd2J0dzQyTmpZTUNKcjFkWFZJVGc0R0FjT0hNRFFvVVBoNys4UGEydHJTRXRMaXhSN0hqOStISm1abWRpOWU3ZEFWQ0VKQ1FsczJiSUZGaFlXMkxseko3eTh2QmoxRHg4K3BOT0JkdTNhbFJZTlNrbEowWkdLR2hJVkZRVmpZMk5zMjdaTmFNUURjU093OGZsOFZGZFhONW5Pb1NrMmJ0eUk1OCtmSXp3OG5GNmYrL1RwRTJSa1pHaWh0YWpuOS9UcDB4bmJob2FHQ0E4UC82cmpZR0ZoWVdGcFhWaXJCd3NMQ3d0TGk5aXlaUXM0SEE2OHZiMmhwcWFHdDIvZnd0UFRFOEhCd2REVjFZVzZ1anF0R2llRW9LNnVEblYxZGFpdXJnYVB4OE9KRXllRXFzcUJlaS8ya0pBUVNFcEt3c3ZMUzZUM25MbTVPWUtDZ3ZEa3lST2twcWFpVzdkdWNIWjJ4cTVkdS9EdTNUdnMzNzhmZW5wNjBOVFVoS0doSVZ4ZFhlSHQ3WTJSSTBlaWUvZnVrSldWQllmRGdhU2tKUDNTeCtWeWhYNElJUWdKQ2NIaXhZc2hMUzJOakl3TUFCQTdyL2YvZFRRME5GQlhWNGUyYmR0Q1dscWFYZ3pWMXRZVzJyNHA0eEZRdjhBd2NlSkVWRlJVd01uSkNWcGFXZ0NBSTBlTzRPREJnK2pVcVJQS3k4dngvUGx6cUt1cnQ1b1g1TmF0VytIbjV3Y25KeWZNbVRPSE5rSlVWMWREVjFjWHlzckt0REdtWDc5KzZOeTVNd0lDQXRDbVRSczYvS0E0T0RvNll0eTRjUzNhaDRXRjVjZEMvZThQSERnUXAwK2Z4czgvLy96TmZmTDVmUHo1NTUrNGZ2MDZJaUlpd09WeXNYNzllcXhmdi82YisyN0l3SUVEOGVEQkE3SGIxOVRVdE1pSUtpc3J5ekNPVXd2UEtpb3FlUGZ1SGQ2K2ZVdDdvelZrdzRZTllvL1JtR25UcHVISmt5ZFl1SEFoYnQrK0RTc3JLOFRFeE9ENDhlTUNnc09hbWhvY09IQUFRTDJodExLeUVrNU9UazMyVDgwRExsNjhpQmN2WGtCZlh4K2pSbzFpdE9Gd09OOHNNZ0RxRGF1cHFha1lPM1lzQWdJQ2hNNkxHb3NvL3ZPZi8rRDU4K2RvMjdZdE9Cd09YcjE2QlM2WEsvUjdib3l0clMzT25EbURObTNhUUY1ZUh2bjUrZmowNlJQYXRHbnpYZVk5UVVGQjhQSHhRY2VPSGFHb3FJajgvSHpjdUhFREFMQjgrZkpXSDA4VXAwK2ZocXVySytUazVQRDgrWE9CRU1zQU1HVElFTEcrdzRzWEwvN2pZa0VuSnllQkZHV2pSbzFDV2xvYW8rejA2ZE5ZdW5RcCt2VHBnNTQ5ZTBKV1ZoWnhjWEdvcWFtQnViazVmWDFObXpZTkh6OStGQ291eWNqSUVERENVQ2dxS2lJN094dloyZGtDZFR3ZWp4WWF6SjQ5RzlMUzB1allzU095c3JJUUhSMk54WXNYSXpVMXRka1VHWXFLaWtoTlRhWFRhUUgxZ3B1R1JybjQrSGdBK0c3cFJFcExTMkZwYVltclY2K2l1cm9hblRwMXd0R2pSMkZsWlFVT2g0TkRodzdCenM0T3ZyNis4UGYzUjFSVUZDMENBK29GeU1uSnlZaU1qRVJPVGc2bVRwMHEwaXRXR0o2ZW5nZ01ESVNTa2hJa0pDUncvLzU5QVBVNTFWbFlXSDRjeTVZdFEvdjI3YkZpeFFxc1hyMGE0ZUhoT0hYcWxJQ0gvTWVQSDdGdTNUcjQrdnJTNGVuUG5Ea0RHUmtaMk52Ym8xKy9mblRiaW9vS2JOcTBDYjE3OThiQ2hRdXhjK2RPeU1yS0lpd3NETE5tellLSGh3ZlUxTlNhRktHMkJGTlRVNkZHYXFCZXlGbFlXSWlsUzVlSzNMOXQyN1ppUlRQYXZYdDNzL09LcUtnb2h2ZTZrcElTa3BLUzZPMmFtaHBvYUdoZzdkcTF6WTVIY2Z6NGNSUVVGSWlzMTliV3BxTXBVWlNVbERRNUw4M056VVZBUUFDT0hEbUM5Ky9mNDZlZmZvS3hzVEVrSkNTYVRMdjQ1czBiYk5teUJaMDZkY0thTld1RXRqRXpNOE9CQXdkdytQQmhUSnc0a1RiQWYvcjBDZE9uVDBkRlJRVU9IejZNTzNmdTBFSk5RSGo2U0VxTUppTWo4MDNwSlV0TFM4SG44NFZHV0dpT3dNQkFIRGx5Qk9ycTZvaUtpb0s3dXpzZHlTTXhNUkcydHJaQ3hZckp5Y2tJRGc2R3RiVTFRempiOEgrRmhZV0ZoZVhId2dvTldGaFlXRmpFcHE2dURsbFpXVGgwNkJEVTFkVUJBTjdlM3BnNWN5YU9IRG1DK1BqNEpsL2NwazJiSmxKa0FOU25YbkJ4Y2NINjllc3hkdXhZa2UxVVZWWHgrUEZqbEpXVmdjZmowU0ZjVFV4TWtKNmVqazJiTmdFQTFOWFZjZnYyYmZqNyt5TWdJQUJwYVdtMFI3MjQ2T3ZyUTA1T0RwOCtmY0xObXpjaEtTbUp5Wk1uTi9tQ3pmSTNmZnYyeFowN2QxQlVWQVNnL3FWMzZ0U3BBbDZaNGhJV0ZvWTNiOTVnOXV6WkRDVytwcVltM3IxN1I0ZjQ3ZHUzTDQ0ZlA5N2kzT2lpNk5hdEc3eTl2YkZreVJMWTI5dlRJWDNsNU9TUW41K1Bodzhmb2syYk5saS9majErK3VrbkFGKy93QzBxa2djTEM4dS9rdzBiTmtCS1NnclcxdGF0NWxGS2hWdTlkdTBhOVBYMXNXM2J0bFpiUkc0OFRrc1dHNzgxT28rOHZEd2RybFZHUmdZNk9qb0NZVk5iZ3k1ZHVpQXVMcTdaZGwrK2ZNRWZmL3pCS0d1OExRckt1MTFaV1ZsQWFOQmFEQnc0RUFFQkFkRFgxMmZrcjI4S1RVMU54TWJHSWpjM0Z3Q2dwcVlHSXlNanNhSUREQm8wQ01YRnhYU1lZZ2tKQ2ZUdTNSdDc5Kzc5cGtWcFVXaG9hT0Rldlh0MGVnWU9oNE1CQXdaZ3k1WXRyWkoyUWx5NmR1MksxNjlmZzhQaFlOU29VVUpERG84Y09iSlpFUXBRSHlHQU1uVC8yK2pWcXhkdTNyeUoxNjlmMDdtYTVlWGxZV2xwU1F0dWdQci9UVkh6OVEwYk5ueVRFQWlvLzUwcHNZSzh2RHhtekpoQmkwVmJZakFTUlVKQ0FqUTFOVEZ3NE1Cdjdrc1l5c3JLVUZkWHg0QUJBN0J5NVVxWW01c0x6RGMxTkRTd2ZmdDJiTisrSFZsWldZaU5qY1dqUjQvdzdOa3pUSnc0RWNPSEQ4ZXJWNjhnTFMwdEVDcThNYkt5c3VqUW9RTTlocnE2T2g0K2ZFaUhNWmVUazRPSmlRa1dMVnIwWGM2WGhZVkZmS2lvandzV0xFQnNiQ3ppNCtOaFltTENhS09scFlWVHAwNmhmZnYyT0gvK1BONi9mNCtmZi80WkowK2V4SkFoUXhodE4yL2VqQThmUHNEWDE1Y3hCNU9WbFVWb2FDaTJiZHVHMWF0WDQrSERoNjF5L0kyOTVodWlxNnVMd3NKQ25ENTl1bFhHYWcwME5EUVlFVzZhSXpZMnRzbjFxcjU5K3dxazc4ekp5Ukg2M0h2eTVBbjA5ZlVSRXhNRFBwK1BZY09Hd2NQREEwWkdSczJtbStMeitUQTNOMGQ1ZVRuOC9mMUZSdDZVa3BMQ2tTTkhNR25TSkN4YnRnd0RCdzdFZ0FFRDBMNTllL3o4ODg4WU1XSUViR3hzY09mT0hUSE8vdHQ0Ky9ZdEZCVVY4ZUhEQndENEtrRXRKU2JOejgrSHQ3YzM1T1RrMEw5L2Y0d2ZQeDU5Ky9hbGhSbUZoWVZRVWxLaW95YWNQbjBhd2NIQldMQmdBY2FQSDQvMDlIUU1HRERnLzJRcVVoWVdGaFlXRmhZV0ZwWi9oT2Radlhxa3Y5WWtEVDlmcXArVDFvTEg0elZaWDFkWFI4ckt5a2hSVVJISnk4c2p1Ym01SkRjM2wrVG41NVBLeXNwbSs4L056ZjJtNHlzdExXMnl2cnE2bXBTVmxaR1NraEpTWEZ4TUNnb0tTRUZCQVNrdUxpWWxKU1drckt5TVZGWldrcHFhR2xKWFY4ZllsOHZsQ3BTeGlFOXJmWGNlSGg2a3VycGFhQjJYeXhWWjF4clkydHFTWHIxNmthU2twTzgyUm10U3kvMUFYbVFOWTl3UE1ySjZqZnZSOXlrV2xwYnlaV0huSHBXbVBVakREeS83MlkvK0YvdXVWRlZWaWZYYy9HK2t1YmtFeTdmQjUvTkpYVjNkVnoxM3FYMjVYQzdoOC9uZjRlZ0U0ZkY0cEthbTVoOGI3MytGb3FJaWtwNmUzcUw3UkcxdExTa3JLeU9GaFlXa29LRGdoMzNuZkQ2ZjFOVFUvTmZlQzFycmUzdjQ4T0ZYNzF0WFYwZXFxNnUvKzIvSUszeFBHajkvS3haMDBmclI4d0lXbG05RjUrcjBIanFYcHBHR241ZWxyMXJsLzZhdXJvNEVVWjJMcndBQUlBQkpSRUZVQndlVDNOeGNzbi8vZnJKNjlXcmk2T2hJQUpEcjE2K1RRWU1HRVFCRVJrYUd1THE2Q24xZTM3aHhnd0FnRXlaTUlIdytuMlJuWnhNQVpPUEdqUUp0Yjk2OFNRQVFlM3Q3b2NkejVjb1ZBb0E0T3pzTDFIWG8wSUZvYTJzM2UwNWp4NDRsQU1RNCszclMwOU1KQUdKalkwT1h6WjA3bHdBZ21abVp6ZTdmbzBjUDBxRkRCNUgxZmZyMElTTkdqQ0RwNmVsaWY4YVBIeSswejd5OFBBS0FqQjgvbmx5NGNJSHg4Zkh4SVFEK0gzdG5IcFpqOXYveFZ5VVVrNFN4Tk1ZV1k1bnMremFZVUpheEZqT0lVWmF5aFZBaU1pRjdLSktpUVVKRWxpVExhQ3cxak1pYXBSbExXYk9sVGR2eis2UHJ1WDhlejFJcHhzejN2SzZyNjZwem4zUHVjOS9QMDcyYzgvNjhQekliR3h1WlRDYVQzYjU5V3diSUFKbTJ0cmFzYjkrK3NxTkhqMHA5cGFlbnF4eHZtVEpsWlAzNjlaUEpaRExaeElrVFpZQnMyTEJoc3JkdjM4cGV2bndwZS9ueXBlemN1WE15UURadjNqeXBMQ1VsUmViZzRDQURaQlVyVnBTZFBYdFdKcFBKWk1uSnlWTGZRNFlNa1FHeWx5OWZxajFmOHUvQXZIbnpOSnoxLytmbHk1ZlNjVis3ZGsxbWJHd3N1M0RoZ2l3NE9GZ0d5RFp2M3F4US83dnZ2bE02dDhPR0RaTUIwam1KaUlpUXVibTV5VUpDUW1RM2I5NVUrNXhxYVdrcHExQ2hnaXdoSVVFbWs4bGttemR2bGdHeTMzNzdUUlljSEN6VDBkR1JCUVFFRk9nNFZQRXc5YkhzL2YvOTFnZDZpdnVhUUNBUUZBSGhhQ0FRQ0FTQ1FxRXV2NXdjSFIwZHZ2amlDNDI1K3pSUnRXclZEMm9uSjc4Y3dxVktsYUpVcVZJZjFIZFJJem4vMTNrM2gzRlIwSlJidlVTSkVoLzFjL0wwOU1UVDAvT2o5UzhRQ0FSeWlzdVI1WE1rdjJjSlFkSFEwdEw2NEh0dVVkcCtLTnJhMmhvZHJ3U3FxVml4WXFGU21RRG82dXFpcTZ2N3djL3B4WVdXbHRhLytqTXZyaWpLb3FUNDB0SFIrZVQvcXdLQklIL1MwOU1KRFEzbDExOS81YWVmZmlJbko0ZXZ2dnFLY2VQR0FhQ3ZyOCtlUFh2bzJyVXJqeDgvNXRxMWE2U25weXM1QjlXdVhadHk1Y3JoNStmM3lTSzNrNUtTV0xWcUZRc1hMdndrK3lzcU1URXhoWGF2cVZDaGd0cHRrWkdSQlhZSDZOeTVNd0VCQWRTcVZVdWhmUHIwNmNURXhIRHc0RUdWKzVvL2Z6NWVYbDQwYmRvVWIyOXZ0bXpad3BneFl4VHF1TG01NGVibUJrRHYzcjNadTNjdmNYRnhoSWVIWTJGaHdiMTc5L0tkOXlvdXJsNjlTdWZPbmNuSXlLQnMyYkpTdXA3MzNUY0tRdmZ1M2ZOTkVYbjU4bVYyNzk1TjkrN2RNVFkyVnRyZXJWczNEQTBObVRWckZnTUdETURBd0tEUTR4QUlCQUpCOFNOV1RBUUNnVUFnRUFnRUFvRkFJQkFJQkFLQlFDQW9KRmxaV1J3NWNvU2RPM2NTR2hyS216ZHZBR2pidGkwalI0NWt5SkFoZUh0N1MvWHIxNjlQVkZRVTV1Ym1iTnEwaWJDd01GeGRYUlZTc2RTb1VZUEl5RWhxMTY1ZDRISDg5dHR2T0RrNUtaWEwwK1ZvSWpJeWttSERocUdscGZXdkVSbzBhZElFUHorL0F0ZWZPblVxTjI3Y1VMdmQydHBhS1RWRVFrSUMxYXRYVjZwcmFtcXFKRElBZVBYcUZkSFIwV3FESDJKalk2bFhyeDVIamh5aFhMbHlOR3ZXVEVvcitmejVjM3g4Zk9qYXRTdnQyN2NIOHI0cnVycTY3Tm16aHlGRGh0Q25UNTlQSWpKNDhPQUJBSC84OFFlVksxY21NaktTdW5YcnNuZnZYc3FVS1VPVEprVTNBSGp4NGdWbno1N2w5T25UV0ZsWjBieDVjK2JNbVlOTUpsT2Jyc3JJeUlqRml4Y3pkdXhZNXMyYjkxRlNzQWtFQW9HZzhBaWhnVUFnRUFnRUFvRkFJQkFJQkFLQlFDQVFDQVNGd05mWEZ5Y25KMTYrZkFuQTExOS96WlFwVTdDMnRxWnUzYnBxMjlXc1daT3paODh5YmRvMHRtelpncjI5UFM0dUx2ejQ0NC8wNmRNSE16T3pRaS9tbmoxN2xyTm56eGE0ZmxaV0ZtL2V2T0hhdFd0OC8vMzNWS2hRQVg5Ly8wTHQ4ME5Zdm53NWhvYUdHdXU4ZlBrU1hWMWRqWFhLbGkxTHk1WXRDN3pmVDdGQS8vVHBVL1QxOWRYdWE4dVdMYng2OVlvdnYvd1NnQll0V3RDaVJRc0E0dUxpOFBIeG9VZVBIa3FDRVgxOWZVSkRRelc2Z2oxOStsU3QrK0t0VzdjQU9IbnlKUFBuejFkWnAyM2J0cGlibXdQZzQrTURRSjA2ZFRoMjdCZzFhOVprNzk2OXhNZkhNM3o0OEh3L20vZkp6czdtd29VTC9Qbm5uNXcvZjU1ejU4NFJGeGVIVENZRDh0d09EaHc0d0lFREJ4ZzRjQ0N0V3JWUzI1ZU5qUTNlM3Q1NGVYbGhZMlB6UWU0S0FvRkFJQ2hlaE5CQUlCQUlCQUtCUUNBUUNBUUNnVUFnRUFnRWdrSlF2WHAxM3I1OXkvRGh3eGsxYWhUZHVuVlRtZXJnOHVYTEFKUXBVMFlxTXpJeUlpQWdBRnRiVzJiT25FbFVWQlRyMXEzajlPblQvUG5ubjRVZXk4eVpNNWs3ZDY1U2VYaDRPSmFXbGtybGdZR0JaR1pta3BtWmlabVpHVnUzYnFWS2xTcUYzbTloMmJCaFE0SHFhVXB6QVBEa3laTkNPUnJJby9RTFEzcDZPZ0NsUzVjR2tOTCtQSG55UktsdWJtNHVOMjdjb0U2ZE9tcjdLMHFhMGZ4U2p6MTkrbFJLdWFDT3lNaElJaU1qVlc2Yk1tV0tKRFF3TXpQanhJa1RIRDkrbkdyVnFwR1VsSVNEZ3dOYVdsbzRPam9XZXV3WkdSbDA3TmlSN094c0lPKzdiMkZoUWZ2MjdlblFvUU9tcHFZMGI5NGNQVDA5VnF4WW9kRDI0Y09Id1ArbmxkUFcxc2JEd3dNTEN3dG16cHhKV0ZoWW9jY2pFQWdFZ3VKRkNBMEVBb0ZBSUJBSUJBS0JRQ0FRQ0FRQ2dVQWdLQVE5ZS9iazhlUEhTb3ZIRmhZV1BIdjJqSExseXBHVWxNVGx5NWNwVjY0Y0ppWW1TbjEwN05pUnMyZlBjdm55WlRaczJNRG8wYU1MSFRFT29LdXJTOW15WlpYSzVZdms3Mk5zYkl5MnRqWno1ODdGMWRVMTM0WHM0aUkyTmpiZmxCQ05HalVpTlRWVlk1MDdkKzR3WnN5WVF1MDdQL0VDNUMxczc5aXhnM0xseW5INDhHRUF5VjNDMk5nWVEwTkRRa05EbVR4NU1nWUdCbEs3bUpnWUVoTVRHVHg0Y0tIR1ZGdzBiTmhRU3R2eEljaEZGQUFEQmd5Z1o4K2U2T3ZyOC96NWMvcjA2Y1A5Ky9lWlBIbXlTcWVON3QyNzA2QkJBN1Y5bHkxYkZsZFhWNnBXclVyNzl1MXAwS0NCZ2lEbnpKa3p2SDc5bWxtelpsR3paazJHRFJ1R3ZyNCtPVGs1QkFjSG82ZW54emZmZkNQVk56YzN4OW5aR1JzYm13OCtYb0ZBSUJBVUg1L21DVUlnRUFnRS8xa21UNTVNMjdadGVmMzY5VDg5bEgrTVo4K2U0ZTd1THFtelZmSHc0VU11WGJwRVNrcktKeHpaNTh1S0ZTdjQ0b3N2bFBJL2poOC9IaTB0TFJ3Y0hQNmhrU2tUR0JpSWw1Y1hUNTgrVlZ2SHpjME5mMzkvTWpNelArSElCQUxCNTBwWVdCaUJnWUgvOURBS3hhRkRoMWl6Wm8xay9mcysxdGJXMk52YlN4YW5CZUg1OCtjRnJ2dnk1VXVjbkp3a3E5YUM4T3JWSytyVnE4ZDMzMzFIYm02dTJuckxseStuU3BVcWJOdTJyY0I5LzVkNC92dzVjWEZ4SkNZbUZxbWZVYU5Hc1dqUklyWGJGeXhZd0MrLy9GS2tmY2dKRGc3R3hNU0VQLzc0NDRQNytDL2R2eWRPbklpdHJlMC9QUXlKakl3TTNyNTlXK1IrNHVMaXVIYnRXakdNU0RQTGxpM2o0TUdEYXJmdjNidVh0bTNiY3Y3OCtZOCtsb0tTbTV2THdvVUx1WERoUXI1MWx5eFp3dSsvLy80SlJpVVFDTjVIVzF0YlpZUjZoUW9WaUltSjRjU0pFMXk5ZXBWNjllb1JHQmdvUldXcm9uSGp4bmg3ZTB0VytoK2I3dDI3YyszYU5lYlBuLy9KUkFhUWx3YWdiTm15R245VXVVSzhUNGNPSGNqS3lpcndUNjlldlFvMHZuTGx5aEVRRU1DYU5XdDQrUEFoTTJmT1pPVElrUURvNk9pd1pjc1dhdFNvZ2JlM053c1hMcFIrenB3NXc4Q0JBMVc2Q3BRb1VRSWRIWjNDbmFoQ29xMnRuZTk1MWZUenJ0QUE4ajRuZ01URVJCNCtmRWlYTGwxWXVuU3B5bjI3dUxpd2Z2MTZqZU9iTzNjdXRyYTJOR3pZVU9uejdkQ2hBM0Z4Y2N5YU5RdUFoSVFFL1AzOUNRZ0l3TWpJaUkwYk55cWwyMWkwYUpGRzl3aUJRQ0FRZkRyeXYyc0xCQUtCNEYvRjliOXExZENTbGJ6N2JsbE40NzJVTHFWZVhWd1V6TXpNT0g3OE9NK2VQYU5peFlvZlpSK2ZDN3QzNzhiUjBaRUZDeFpnYlcwdGxkdloyZUhqNDhQU3BVdVpNV09HeXJhT2pvNnNXTEdDbzBlUFltWm1sdSsrenAwN3g1QWhRM0J4Y2Ztc0pwYUxpNVl0VzNMaHdnWHExNi9QalJzM3BQTHg0OGV6WWNNR3BreVpvamEvNEtmbW0yKys0YzZkTzhUSHgxT3paazJsN1k4ZlA4YlkySmdhTldvUUh4OWZvRW1SVDBWVzlrUCtlbUNCVFBiL2l3SGFXcG1kdjZuOTk2bC9jRmdDUWFGSi82bHFqZHozN20ybEY0V2hYYlBoQi9jWkZCVEVvVU9IUHJqOWxDbFQxT1lQN2QrL1AzRnhjY1RGeFVsbGp4OC9MdFFpZXVmT25lbldyWnYwdDZlbko0OGZQLzdnOGNvcFY2NGN6czdPU3VVdFc3Yms0c1dMeE1YRktlVVVUa3hNcEVhTkdnd1lNSURnNE9BQzdlZjMzMytuWDc5K3VMbTVNWG55NUh6cjM3MTdsMXExYXRHaFF3ZE9uejVkb0gxTW1qUUpMeTh2d3NMQ3NMQ3dVRm5uMmJObm1KaVlZR1JreE0yYk41VW1VZi9ycEtXbDBiUnBVMjdmdm8yTmpVMmhMSWJmUjB0TFMrUG5VNzE2ZFVxV0xFbDhmRHgzNzk3Rnk4c0xkM2QzdFpHVW12RHk4bUxTcEVtY1BuMmFEaDA2Zk5CNFA4YjkrLzc5K3pScytPSFhuYi8rK2t2S3kxd1l5cGN2VDFwYVdvRVg5Mk5pWXRpK2ZidmE3UlVyVnNUYzNCd3ZMNjlDaldQZXZIbFVxVklGQ3dzTE1qTXoyYnQzTHhVcVZPREpreWNjUFhwVWJUdERRMFA2OU9talZONjJiVnRTVWxLNGV2V3F5bmF2WDc5bTQ4YU5IRHAwaUxpNE9GNjhlSUdCZ1FFbUppYjA2ZE1IT3pzN2pJeU1OSTQ1T1RtWmloVXIwcjE3ZDdYWGZCOGZIK3pzN0FyOG5QNHBpSTJOcFUyYk5wUXRXNWFUSjArcXpVRjk1c3daT25YcVJPblNwYmwxNnhaZmZmVlZzWTRqOTFrQ0dWTTZLcFRKY3JPYmx0MlpHRnVzT3hJSVBqSHREL1dxUWJaTTRka3k0THUxMUMxWHZBdVhjb0htNS9TTytDbVF5V1NrcHFaU3NtVEovN2xuci84aXo1NDlRMDlQVDZWanhyK05SMmxQR0h6c1o0V3liTzNjcHVmNkhoSDNOWUZBSVBoQVJPb0VnVUFnRUtqbDVzMmJiTnk0VVdPZDI3ZHZBM2tUajVyVStaMDdkK2FISDM2US9yNXo1dzdObXplbmNlUEduRHg1a2hJbFB2OWJVa3BLQ3ZmdTNTTTVPVm1oM00zTmpjREFRTnpjM0JnNmRDalZxMWYvNEgwOGVmS0VYMzc1aGZYcjEydU16dnkzTTJmT0hEdzlQWms0Y2VJL1BSU04vUEhISDl5NmRZdisvZnVyWEtRQUNBa0pJVGMzbHhFalJ2elBUU0FKQlA5bUxseTRVQ1RYZ2Y3OSs2c1ZHcWppOGVQSCtlWk5mUmNYRnhjRm9ZR2ZuMSt4UlA0YUd4c3JDUTJpb3FLNGNPRUNRNGNPVlJJWlFONmliMDVPRHZyNitpeGZ2bHhsdjE5ODhRWGp4bzJUL2k1ZnZqeGFXbHBNbVRLRmtpVkxNbjc4K0NLUC9WM0N3OFB4OXZZR1VKbDNHUEp5QUo4OGVaTGs1R1RTMHRMVUxraE9tREFCVzF0YnRXS0ZvbkQ0OEdHVjUvUlRNVzNhTk9sWmJmUG16UXdmUHB3dVhicDhsSDNsNU9SSUVaRXJWNjVrN2RxMW5EaHhncENRRUxYM1VIWEkzUmNxVmFyMFFXUDVXUGZ2M054Y1VsTlRzYkd4a2ZJWUY0UURCdzZ3WmN1V0QzNjJlL2ZjRm9UcjE2OHI1VGgrbHpwMTZ0Q2tTUlAyN2R1blVDNlR5WGp4NGdXNnVyb0tkdEJ5SEJ3Y3FGNjlPcDA2ZFdMKy9QbTBiOStlaUlnSS92NzdiMGFNR0tGMmY0MGFOYUpQbno3Y3VIR0RWcTFhNGUvdno1QWhRelFldys3ZHV4ay9mcnlTTTBwU1VoSkpTVWxFUjBlellzVUsvUHo4R0Rod29OcCtJaUlpeU1yS3d0TFNrdTNidDB1NW50OGxPam9heUhQU3VIVHBrc3ArUm80YytjSGZ4dytoU1pNbWJObXloU0ZEaG1CaFljRzVjK2VvV3JXcVFwMjB0RFJzYlcyUnlXU3NYNysrMkVVR0FvR2c2UHl2dmg5cWFXbjlKeGFsQlhsOHl2dWZRQ0FRQ1A1OWZQNnJPZ0tCUUNENHgzanc0RUcrMFpjWkdSa0EvUHJycnhycjZlam9LQWdOVEV4TTJMQmhBei85OUJQT3pzNHNXN2FzNkFQK2gvanl5eTl4Y25MQ3hjV0ZtVE5uRWhRVVZPZytZbUppOFBYMVpjdVdMYVNucDMrRVVYNWU5Ty9mbi83OSsvL1R3MUNMUE1XRnI2OHZBRFkyTmdwcEwwcVZLaVhsemR5OGVUTUFYYnQySlNFaFFXVi94c2JHLzdPVFRBTEI1MDV3Y0hDaGNxazZPVG14Wk1tU1F1K25jZVBHaGNxYnFpcjZ5OVRVbExObnp4WjYzM0o2OU9qQi9mdjNsY3E5dkx6UTB0SlM2WFR3K3ZWcjFxMWJCOENXTFZ2VTltMXNiS3dnTkRBMU5lWFFvVU9ZbVpsaGIyOVBtVEpsTkM1RUZvWXJWNjd3NDQ4L1VyOStmUllzV01EV3JWdTVkKzhlYytiTVVhaDM4K1pOL1B6ODZObXpKN2EydG9TSGgzUHc0RUZXckZoQnFWS2xwSHAxNjlZbE96czdYOGVJek14TXNyS3kwTlhWTFhCMG5xYTBTaCtidlh2M3NtSERCcXBXcllxSGh3ZWpSbzFpeElnUnhNYkc1aHNGRG5tMnRSVXJWaXl3STBGT1RvNWtDK3pwNlltV2xoWnIxcXloZGV2V0hEeDRrTmF0V3dONTk5YVltQmlOZmYzMjIyOEFMRjY4V09HelVrWDM3dDBaTkdnUThPbnUzM1hyMWkyVVlPUDY5ZXNGcnF1S3dnb05oZzhmenZEaHc1WEtKMCtlek5xMWE1a3dZUUlXRmhZa0pTVXBiTDk2OVNxbXBxWllXMXRyZEwrWU4yOGVPam82ekowN2wvYnQyMHNDcE8zYnR6Tmd3QUNGdWoxNjlPREZpeGZTY2FTbXBwS1ZsYVZ4L0pzM2I4YlcxcGJjM0Z5TWpZMlpQbjA2MzMvL1BSVXJWdVQ1OCtlY1BIbVNsU3RYY3ZmdVhTd3RMUWtNREdUbzBLRXErd29ORGFWa3laTDA2OWNQQ3dzTGplazQ1TjhiVlppWm1YM3loUllyS3l0aVltSll2bnc1NGVIaC9QeXpZZ1RtdEduVGlJdUx3OUhSVWJMMUZnZ0VBb0ZBSUJBSUJJSlBpUkFhQ0FRQ2dVQXRabVptQ3BPejZ1b2NQMzZjdTNmdkZqcDF3bzgvL3NpZVBYdFl2bnc1L2ZyMW8yUEhqdmszK2t5Wk9uVXEzdDdlN05peGc4bVRKOU91WFR1VjlkUXROaTlhdElnOWUvYWdxNnVMaTRzTFo4NmM0ZVRKa3g5enlBSU52SjluczIvZnZncC9MMTY4R0Njbkp5NWZ2c3lmZi80SjVDMVVxT1BObXpjaW9rTWcrQStUbTV2TC92MzdwYjhmUFhwRVNrcUtGQzFzWUdCQXQyN2Rpbndka09kZUxVcjc5N2x6NXc3QndjRU1IRGlReG8wYkEyQnViazd6NXMxeGQzZkh3OE9ENU9Sa1RFMU5PWDM2dEZJZnZyNitUSjgrWGVVMXNGMjdkbXpac2dWTFMwczhQRHl3c3JMS2Q5RTRQeTVldkVpdlhyM1ExZFhsMEtGRDFLcFZpNmRQbnpKaHdnVGk0dUlrc1VGQ1FnTFcxdFpVckZpUmdJQUFxbFNwUW9VS0ZRZ01ET1RYWDM4bE5EUlV5WWtwdjJlZStmUG40K2JteHV6WnM1ay9mMzZSanVOamMvTGtTWDc2NlNlMHRiVUpEQXlrYTlldVhMbHloZVhMbHpOdzRFREN3c0trM0x1cU9IYnNHTDE2OWNMRHc0TnAwNllWYUo4WkdSblM1NnV0cmMzcTFhdXBVNmNPSzFldXBGcTFhZ3BqQ3drSlVkdVBUQ1lqTXpNVGdLMWJ0K2JyZWxXK2ZIbEphUENwN3Q5T1RrNDRPVGxwSEZkeGtwdWIrMEh1WDVjdVhhSlVxVkkwYU5BQVB6OC8xcTVkeTg4Ly84elVxVk5WMW8rTnpYTU5sb3RDTkRGbnpoeFNVbEpJU1VtUkl1MTFkWFVwWGJvMGI5NjhrYUpaQzV2MysrclZxOWpiMjVPYm0wdTNidDNZdDIrZnd1ZGFyVm8xVEUxTnNiR3hZZURBZ1J3NWNvUXhZOGJRdW5WcmF0ZXVyZERYbXpkdkNBa0pvWC8vL3BRdlg1N2ZmdnVObkp3Y3BYMzYrL3ZqNE9EQWdRTUgxQXBJTlAyL0ZBZlBuajNEenM1T3FUd25KNGU2ZGV0eTZOQWhoZFFQbVptWkhEaHdBQjBkSGVMajQ1VUVjMTI3ZG1YQ2hBa2ZkY3dDZ1VBZ0VBZ0VBb0ZBSUlRR0FvRkFJRkRMaXhjdjhyVjRsVWNreVNPVk5HRmtaS1EwMmVqcTZrcElTQWh1Ym00YWM3dCs3dWpwNmVIcTZzcjQ4ZU9aTm0wYVVWRlJDdHZsT1hYVlJVQ1dMMStlY2VQRzRlam9pSW1KeVdlVEgvWi9tU3BWcXRDdlh6K0ZzdnYzNzNQNDhHSHBiN2t0OGVqUm8xVkd1Zm43KzVPVWxDVHlVZ29FLzNFeU16T1ZvbmdCcWF4Um8wWnFjNUFYbHNURVJHN2R1cVd3T0hybzBDSDI3dDNMd29VTHFWeTVza0w5MTY5Zk0zZnVYTFdwYW1iTm1vVk1KbVBSb2tVQUhEOStuQ05Iam1Ca1pNU0RCdy93OVBURXlNaUlLMWV1RUJ3Y2pJMk5qZFQyNzcvL1p0NjhlVlNxVkFsUFQwK1YvUThhTklodDI3YlJxMWV2SW9zTUFHYk1tRUZ1Ymk3SGp4K25kT25TSkNRazhNTVBQM0RpeEFtZVBYdW1FSm51NU9SRXpabzF5YzdPSmlFaGdicDE2N0pxMVNxQ2c0TjU5T2lSMHFMa2Y0Vno1ODd4d3c4L2tKR1JnWWVIaC9SZFdiUm9FVkZSVVVSR1J0S25UeDhPSGp5b2R2RzBRNGNPR0JvYTR1SGh3ZGl4WXdza2NIbFhhQ0JuOHVUSmpCa3pSa0hVc1gzN2RvMzllSHA2TW5YcVZNcVdMWXVlbmg3UjBkR0YrcXcreGYzN2wxOStZZFNvVVFVZTA0WU5HM0IzZHk5dy9mZkp5Y2twOUxORWJtNHV3NGNQNThtVEo4eWJONDlwMDZiUnZuMTdCYmV5ckt3czZSa1ZrTVFYalJvMVVoTGU2T3ZyS3ozSGUzaDRJSlBKaUl5TVZDaHYxNjRkWmN1V2xWSVNGSVk1YythUWtaRkJ6Wm8xbFVRRzc0OW4xNjVkZlB2dHR6eDQ4QUIzZDNjMmJkcWtVR2ZuenAya3BhVkoxeTExYWQ3azM5dlNwVXYvWThMUTFOUlU5dXpabzNaN1hGeWN5dktjbkJ6Mjd0MnJWQzRFcmdLQlFDQVFDQVFDZ2VCVElJUUdBb0ZBSUZCTHZYcjFsUEtpcXVPYmI3N0p0ODZEQncrVWNvYzJidHlZdm4zN3NuLy9mcUtqbzJuYnR1MEhqZlZ6WVBUbzBadzVjMFpsNUo4OEhZSzZDYzZOR3pkKzFMR2xwNmV6Y3VWS2dvS0NpSStQUjA5UGp6WnQyakJ6NWt5bFNMN2R1M2RqYVdrcExZeWRPSEVDRHc4UC92enpUekl6TTJuY3VER1RKMDlXYVZHYm5wNk9yNjh2MjdadEl6NCtucXlzTEdyV3JJbVZsUlZ6NTg2VjZvMGZQNTROR3pZd1pjb1V0WXRUcXJoKy9UcXJWcTNpeElrVEpDWW1VcXBVS2VyWHI4K1BQLzZJbloyZDBnTEgrOGV5Yjk4K2xpMWJ4dVhMbHlsUm9nVGR1blZqMmJKbEtoY3c2dFNwbzVRNjVPREJnOUpDeGIxNzk5aStmVHVtcHFiNCtmbXBkS3ZZdDIrZkVCb0lCUDhEbENwVmlpdFhyZ0I1MGRqdDJyWGp5eSsvbEZ3T0NtbzlYeERzN093NGUvWXN0Mjdka3V6di9mejhPSEhpQkN0WHJtVC8vdjBLcVlxQ2dvSll1M2F0U2dIYjZkT25DUWtKWWNLRUNkU3JWdy9JVzBBdFU2WU15NVl0WSt6WXNlVGs1SERpeEFsc2JHeHdkbmFtZS9mdWZQMzExNlNrcERCa3lCQlNVbEx3OS9lblFvVUthc2Y4MDA4L0Zkdng3OXExaStmUG4xTzNibDNKUnYxZDFxeFpVNkIrV3JkdXJXUWIvMS9nMEtGRC9QVFRUN3g1OHdabloyZG16Wm9sYmRQVjFTVXNMQXd6TXpOKysrMDN6TTNOMmJsenAxTGVkOGg3WHBrMGFSS3VycTVzM0xoUklRTCs2TkdqaElhR0tyWEp6TXprd1lNSGFrVXRJMGFNb0UyYk5ockhmK1hLRmViTW1VT2RPblU0ZVBBZzdkdTNwM2Z2M3B3OWU1Ynk1Y3NYNkJ4OGl2djMvZnYzcFVYNWdxQXVOY09oUTRla0ZBNmF5TTdPSmowOXZVQnBYdHExYThmMDZkUFIxdFltTkRTVUxsMjZNR25TSktwWHI4N2V2WHNWanNuYjIxdWx1NEVxbDdFclY2N3c3YmZmRWhjWHg1czNiMmpWcWhWUXZQbkhFeE1UT1hEZ0FKQjNMVkluTXBCallHREE5T25UY1hCd1lQdjI3WGg1ZVNtSVorVGZnODZkTzB0bERnNE9TbWtoNUNsTyt2YnRLNlgva0ROdTNEaEptUEl4cVZHamhsSjZuYWlvS0hyMDZNR0VDUlB3OFBCUTJhNUZpeFlrSmlZcXBYNlJwd2dSQ0FRQ2dVQWdFQWdFZ28rSkVCb0lCQUtCUUNPMWF0Vmk1c3laU3VWWHIxNWwzYnAxR0JzYjQram9xREZLY2Z2MjdadzZkVXJ0ZGlzcksvYnYzOCtlUFh2KzFVSURYVjFkdGZtcjVVS0RqMjI3cW9wbno1N1J2WHQzWW1OajBkTFNva2FOR2p4Ly9wenc4SENPSERtQ241OGZvMGVQVnRsMjA2Wk5qQmt6aHBJbFMxS3BVaVVlUDM1TVZGUVVVVkZSM0x4NWszbno1a2wxWDc1OFNjZU9IYmwrL1RvbFNwU2dWcTFhdkg3OW1xdFhyNUtlbnE0Z05QZ1EvUHo4c0xPekl6czdHeDBkSGFwV3JVcHljakxuenAzajNMbHpiTisrbmZEd2NMVjVwK1VSa3VYTGwwZGJXNXRYcjE0UkVoTENIMy84d1pVclZ3cThnQ0hIMmRtWjdPeHNYRjFkMVU2eWYwZ0Vva0FnK0xTTUdER2lVSkhKY2t2M2Q5SFMwdUxiYjc4RklDWW1odFRVVkVxV0xDbVZGU2VMRmkyaWFkT211TGk0c0g3OWVwS1NrZ2dMQzJQMDZOSHMyTEdEY2VQR2NlVElFWHIwNkFIa1hjZS8vdnByZXZmdXpkS2xTeFg2Y25OekEvSVc2NVl2WDg3VHAwK0pqSXhrOGVMRlJFZEhFeFlXaHJPek0wMmFOTUhIeDRlT0hUdlN1M2R2amgwN3h0Q2hRemwvL2p3dUxpNVlXVmtwOVB2dzRVT2VQbjJxVUZhclZpM0tsU3RIWm1hbXluT1lscFlHNUVWaHEwdGhvSyt2ajVHUmtjSjFmdENnUVZKKytJTGk1T1RFc1dQSEN0WG1mWDc5OVZjc0xDejQ4c3N2aTlSUGNlTGg0WUdMaXd1NXVibE1telpOY3FsNEZ3TURBeUlpSWpBek0rUFVxVk0wYnR3WWYzOS9CWEdLSEZ0Ylc5emMzRmkzYmgwT0RnNVMrWVVMRi9EMjlsWTVoc2VQSDZ2ZDFySmxTNDFDZzRzWEwySnViazUyZGpZQkFRSFVyMStmd01CQSt2VHBRK2ZPblFrSkNhRnUzYnI1bllaOEtZNzc5NisvL3Bxdk04Tzd5QjNBM3VmMjdkc2FvOWpmNzZPZ2RlWFVxVk9IOFBCd09uYnNTSEp5c3JTZy9qNE9EZzVLYmloeW9xS2lKTkdVVENiRDB0S1MrUGg0dG03ZEtxV3NLQzRpSXlQSnpjMmxkT25TV0ZwYUZxak53SUVEY1hCdzRPM2J0MFJIUjlPdFd6Y0FqaHc1d29VTEY1VHFaMlJra0pxYWlvdUxpOFowRkptWm1TeGV2RmpCOGVGaklrODE4UzV5a1pxdXJxNWFod0w1ZDFnNEdBZ0VBb0ZBSUJBSUJJSi9BaUUwRUFnRUFvRkd2dnp5UzhhUEh5LzlMWlBKOFBMeXd0L2ZueUZEaHJCKy9Yb01EUTJsN1R0MjdLQlZxMWJVcVZOSEtydDA2WkpHb1lHWm1SbGFXbHIvNnRRSitmSHc0VU1BbFZHREg1dWZmdnFKMk5oWU9uVG93TFp0MjZoWnM2YjBPVTZlUEprSkV5YlF2WHQzcWxldnJqVG15Wk1uczJqUklpWlBub3llbmg2dlg3L0cwZEVSUHo4L0ZpeFlRTy9ldlduWnNpVUFTNVlzNGZyMTZ6UnMySkNJaUFpTWpZMkJ2T2kwM2J0M0Yra1lUcHc0d2JoeDQ4ak56V1h5NU1uTW56K2Y4dVhMSTVQSk9INzhPQ05IanVUOCtmT01HVE5HNVNSOFFrSUNibTV1N042OW00RURCd0lRSEJ5TXRiVTFpWW1KckZtelJrRTBrUitwcWFuRXhjWFJzV05IamRHRjJkblpRbWdnRUh6bWRPblNSZUdlbFI5UlVWSEV4TVNvM1I0V0ZxWlVkdVhLRmRxMWExZm9zYzJhTlV0SnBQWHR0OTh5WnN3WWZIMTlHVE5tREVlT0hDRXpNeE1iR3h0TVRVM3g4UERBd2NHQnk1Y3ZjLzc4ZWM2ZlA0Kzd1N3RTbEM1QXpabzFBVmkrZkRtR2hvWThlL2FNdW5Yck1tM2FOREl5TWhneVpJaTAvNVl0VytMdjc4L3c0Y014TVRFaEpTV0Y4ZVBIcTdTRFg3bHlwVklFY0hCd01JTUhEMmJCZ2dVc1hMaFE3VEZIUlVXcGpXSStmLzY4ZE0rUms1bVp5YXRYcjlUMnB3cFZRb2ZDRUI0ZXpoOS8vSUdob1NIdTd1N1kyZGtWT2c5OWNmTG8wU1BzN2UzWnQyOGZKVXFVd05QVGswbVRKa25iZlgxOWlZbUpZZHk0Y1RScjFneERRME1pSXlNWk0yWU1RVUZCOU92WGoySERodUhxNmlvNVcwRGVNMHV2WHIwNGZ2eTRnbTM3MUtsVEZaNE5BZUxqNDJuWnNpVUdCZ2I4L2ZmZktzK0hPckZsYm02dUtEaWtBQUFnQUVsRVFWUXUzdDdlekp3NWs0eU1ES1pObXlaRjFGdFlXQkFVRklTMXRUVXRXN2JFMTllWElVT0dmUEM1S3VyOXUzcjE2ang2OUFnREE0TkNpVWZUMHRKSVRrNVdFcVpNbURBQlcxdGJqVzN2Mzc5UG8wYU5LRm15SkE4ZlBzdzNCVW1KRWlYWXYzOC9aOCtlbGNxYU5XdkczYnQzRlJ3L2V2ZnVMZjF1WTJNakNhT2NuWjNSMWRWbHdZSUZBSGg1ZVVsQ0F5MHRMVFp2M295RmhRV1dscFlzV3JRSUp5ZW5BcHlCZ2hFYkd3dEFreVpOQ3B4cXBYcjE2bFNvVUlIbno1OXorL1p0U1dpZzZUb0RlU2thTkxuTnBLU2tzSGp4NGdLT1hDQVEvQytUblozTjVzMmJHVDE2dE1ybkxVMnNXTEdDVTZkTzRldnIrMW1KRndHc3JhMjVmdjA2eDQ4ZnAxeTVja1hxcTA2ZE90U3VYVnZsbk0rbFM1Zm8wcVVMTTJiTXdNWEZwVUQ5eVdReUJnNGNTTStlUFJrM2JseXh1dXY4OHNzdjFLbFRoOEdEQjZ0OEZraEpTV0gyN05uMDdObFQ0Vjc2WDhiVDA1T2twQ1NsNS80ZE8zYnc1NTkvTW1QR0RMV0N4YUlTR1JuSjVzMmJjWE56bzBhTkdoOWxId0tCUUNBb0drSm9JQkFJQkFLMWxDdFhUbUd5LzlTcFV6ZzdPM1AzN2wyQ2dvTG8zNysvdE8zYXRXdE1tRENCeU1oSU9uZnV6TEZqeHlUTFRuMTlmY3FWSzZkMkVyNXk1Y3A4ODgwM1hMNThtZGV2WHhmNUpmWnpKRDQrbmpKbHloUTZhcjZvaEllSGMrellNYXBXcmNyKy9mdWxLRkF0TFMwbVRackU4ZVBIQ1EwTkpTQWdRR2t4NitYTGw3aTV1U25ZTHBjclZ3NWZYMStpbzZPNWV2VXEzdDdla3VYdnBVdVhBTEMwdEpSRUJnREd4c1pNbVRLbFNNY3hhOVlzY25OekdUMTZOS3RYcjViS3RiUzBNRE16SXpRMGxOYXRXeE1TRXNLVksxY3dOVFZWYVAvNjlXdFdybHlwRUhsblpXWEZrU05IMkxScEV4RVJFWVVTR3BRcFU0WUxGeTd3NE1FRHhvd1pROVdxVmFVSitYZkp6czR1bHB6a0FvSGc0MkZqWTFNZ08zSTVUazVPR29VR2dZR0JRTjdpNmFoUm8ramR1emZ0MnJWaitQRGhTbldmUG4zSzNyMTdhZHUyTFUyYU5GSGFycW9NWU1HQ0JRUUZCVEZod2dRU0V4TnAzNzY5dEFEdjRlSEJrQ0ZEV0x0MkxhZE9uVUpmWDU5eDQ4YXA3R2ZWcWxXc1dMRUNBd01EMXE5Zmo3MjlQVjVlWHBRc1daS1NKVXV5WThjT3FXNVdWaGJQbno5SFQwK1BsSlFVdExTMHFGZXZIaGtaR1VxTGRWWldWdFN2WHgrQVk4ZU9zWFBuVG1sYjU4NmRWVVpWdjM3OUdoOGZINzc2Nml1R0RSdW1jcnlxeEhxSER4L214SWtUS3V1cjQrM2J0MFY2MW1qZHVqVU5HalFnSUNDQWlSTW5FaEFRZ0srdkw4MmFOVk5aMzl6Yy9JUDNwWTZhTld1eWZ2MTZmSHg4Y0haMjV2WHIxeGdaR1JFY0hDd3R0TXFKaUloZ3o1NDltSm1aU1dNc1U2WU0yN2R2cDIzYnRqZzZPaElZR01pT0hUc1lNbVFJbnA2ZVZLcFVDWUJseTVaaFpHUWsvUTE1cVVMZXY3ZTlmdjBhZ09Ua1pQNzY2eThsUVlnNkRoNDhpS3VyS3hjdlhzVFkySmpLbFN1emF0VXFjbk56OGZEd29GU3BVbGhaV1ZHdFdqWDY5Ky9QMEtGRFdiVnFGUXNYTHVUNzc3OHY5SG43a1B2M21qVnJtRDE3ZHFIM2xSL2J0bTJqZi8vKytWcmNQM2p3QU1nVHlNVEZ4ZEdoUTRkOCs0NklpRkRwTExGa3lSTHA5MHFWS3FsY0VEdHc0QUNsUzVkV2VWNGdUM1IwOHVSSnVuWHJock96YzRIR1UxRGtxVkNxVktsU3FIWnlvY0dMRnk4QTJMTm5ENmRPbmFKTW1US2twcWFxYk9QajQ1T3ZvOEhuUW5FdW9Ba0VndUpuM2JwMVRKa3loY3VYTDdOMjdkcEN0VDEvL2p5aG9hSDVwaE5NVFUzbDh1WEx4TVRFRUJNVFE1Y3VYUmd3WUlCS3dhYzY1cytmWDZoMFh0ZXZYK2ZDaFF0cVhYa0t3K3ZYcjVYU3c4akp6czdtOWV2WGtndGtRZkQzOTJmZnZuMW9hMnN6ZnZ4NHJsNjlTcGN1WFFyYy90NjllNVFwVTBhcFBERXhrWG56NWxHblRoMlZxU0loVDFTOGR1MWEzcng1VXlDaHdmVHAwOW13WVVPQng2YUtUcDA2U1NtZzNpYzVPWm1uVDUrU21KaElRa0lDOSs3ZHc4bkpxVWdpMk16TVRBV1J4WTRkTzdoejU0N0M5eTAzTjVjNWMrYVFrWkdoTnIzUCsyUmxaUlhZS2FoMDZkS1VLRkdDR3pkdThPdXZ2ekoxNmxRaE5CQUlCSUxQRkNFMEVBZ0VBb0ZhNHVQanBkL2QzTnlZUDM4K0FLMWF0V0xwMHFXNHVibVJucDVPV2xvYWp4NDlvbUxGaW16Y3VKSFJvMGNydk5Tc1hMbVNsU3RYYXR5WHNiRXhjWEZ4UEg3OCtEOG5ORWhOVFNVeE1aSEdqUnQvOG4zTEYzZEdqUnFsTXFWQXQyN2RDQTBOSlRvNldtbWJycTZ1eXJ5OVdscGEyTm5aTVdIQ0JBV25pcSsrK2dxQS9mdjNNMlhLbEdJVFZkeTllMWZLZzZ3dXdxRmx5NWEwYmR1V3FLZ293c0xDbElRR09qbzYyTm5aS2JVek56ZG4wNlpOM0wxN1YybWJLdnZ1akl3TTZYY3RMUzBxVmFyRUgzLzh3ZFdyVjJuY3VMSFNZbVZXVnBZUUdnZ0UvME9jT1hPR216ZHYwcUpGQzU0K2ZVcHNiQ3hidDI0bElDQkFLV2M4UUhSME5IdjM3bVhRb0VFNE9qb1dlRCtWS2xWaXpwdzV6Smd4QTBEaEhtdGxaWVducHlmejVzMGpOVFdWU1pNbVViRmlSWlg5eUsyMkh6NThpTE96TXpZMk5sTEtCVG01dWJuczJiT0gyYk5uYytmT0hVeE1USmd5WlFxclY2OW0yclJwTEY2OEdCc2JHMGFPSENtSkMxcTNiazNyMXEyQnZLaXZkNFVHUFhyMFVOb0g1RjNyZlh4OHFGR2pSb0VuS3dHR0RSdEdRRUJBZ2V0RFhrcUFmZnYyRmFyTnV4Z1pHYkZtelJxc3JhMnh0YlhsenovL3BGV3JWa3lkT3BVRkN4YWdwNmVuVVAvSWtTTWZ2QzkxTkdyVUNEOC9QK3p0N1FIbzFhc1h2cjYrQ2tLL2dqQjU4bVI2OU9qQnhJa1RPWDc4T0RFeE1RcE9WZDk4ODAyQitybDI3WnIwKzZGRGh6UUtEWjQ5ZTBaUVVCQStQajdjdUhFREhSMGR4bzRkeTVJbFM5RFQwMlBxMUtsNGVucHk4dVJKZ29LQ3FGKy9QaDA3ZHVUR2pSdk1tREdEWDMvOUZUTXpNMHhOVGJHMHRHVHc0TUUwYU5CQTZyKzQ3OS9kdTNmSHlNaUlyS3dzUm84ZXpaQWhRK2pUcDQ5Q2ZYOS9mMkpqWXhVY0EvS2plZlBtQmFwMzVzd1o2ZmZEaHc4WGFHSGZ5OHNMTHk4dklPOS84SXN2dnNER3hnWS9Qei8yN3QzTHdJRURxVk9uanNybm40TFFxRkVqVHA0OHlmSGp4K25VcVJNblQ1NVVxdk1oQ3h6eXhmM0NMcXpMOTFXeVpFblMwdEtZTm0wYUppWW1kT25TQlQ4L1A1VnRDblBOL2FlUXlXU0FFQm9JQko4N2RuWjJiTnUyRFM4dkw1bzNiODdQUC85YzVENVRVbElZTldvVTkrN2Q0OTY5ZXp4NzlremFWckprU2JTMXRlbmV2VHRMbGl4QlYxZFhvNHZlMjdkdnljN094c25KcVZCQ2d3L0J6YzFOcFRBaExTMk5oSVFFNXN5Wm83VHQwYU5IUUY3a3VxcnRuVHQzVm5oMnZIMzdOdE9tVGFOeTVjclNBbjUyZGpiUG56K25mLy8rR3RNMGhZZUhFeGtaS1YxZjMyZmJ0bTNJWkRJbVRweW85ajRtZDJ1MHRyWld1NTkzZWZ2MkxhbXBxV3pac2tXbGE5ZkNoUXU1ZWZPbTJqU2MxdGJXU2lLTVFZTUdjZnIwYVY2OWVxVlNHTmVuVHg4aUlpSlV2bitvWXNTSUVWTGd4ZEtsU3drSUNPREFnUU1hWGQrQ2dvS0lqNC9IM054Y1FaejhQa09IRHBXRWZkN2UzaXJubUZTeGVmTm1SbzBhUlU1T0RrQ2gzVUlFQW9GQThPa1FRZ09CUUNBUUZBZ3pNek9pb3FJd01UR2hTcFVxR0JnWUVCSVN3cVZMbDlEWDE4Zkp5UWtuSnlmdTNMbURoWVVGM3Q3ZW1KaVlGTGgvZWFUYzA2ZFBDenlwL1cvaHQ5OStJemMzVitNTGIySEp5c3JDd3NKQzVUWjdlM3NwUFlEY1pXRG56cDFFUkVRbzFYMzU4aVVBVDU0OFVkcFd1M1p0dGZiVmNtdGxlWlFkd0tSSmt3Z01ET1RpeFl1WW1KaGdaMmZIK1BIakpRSENoeUszMGExV3JScTFhOWRXVzY5bHk1WkVSVVVwMkR2TCtmcnJyMVZPcXNpalkrVzV3ZDlGazMyM0hEMDlQWGJ0MmtYTGxpMFpOV29VOWVyVlV4Q1VaR1ZsRmNwYVdTQVEvTHRac21RSmJkcTBvWExseXFTa3BIRDQ4R0hhdFd1SG5aMGR2WHIxb216WnNtaHJhMnVNWUM2b3M4K0VDUk53ZFhVbEt5dUxuajE3S214YnNXSUY3ZHUzUjFkWE45L0ZOSmxNeHM4Ly8welpzbVVWMGgwa0ppYmk3KytQdjc4LzkrL2ZwMHlaTWl4YXRJanAwNmRUc21SSmJHeHNXTGx5SlV1WExzWER3d01QRHc4YU5XckV1blhyNk55NWM3N2pMeTRDQXdNTG5aNm5xSTRHY3JwMjdjcVZLMWR3ZG5abTdkcTFMRisrbkgzNzlyRnAweVk2ZGVvazFZdUtpaXJ5dnQ1SFgxK2ZCZzBhc0czYk5rYVBIczNJa1NNL3VLLzY5ZXR6N05neGR1M2FSZVhLbFpXK256azVPZmwrajg2ZlB3L2szVmQzN2RxbDFpWG8rdlhyTkduU2hPenNiSFIwZEJnNmRDaHo1c3loVWFOR1VwMTE2OWJSdkhsekhCMGRGYUlmSzFXcVJFQkFBTGEydHJpN3V4TVJFY0dWSzFlSWpJems2TkdqMG1Kc2NkKy9HelJvUUlNR0Rjakl5R0QwNk5FMGJkcFV5YUhrNU1tVDNMNTlXNlZ6U1ZIWnQyOGZwVXVYNXR0dnYyWExsaTBzV0xDZ1NGR0trWkdSYUdscDBhbFRKNVZDQTVsTVZxRCs1ZWRGRmVucDZWU29VS0hRWTVPTFlwOCtmVnFvZG5JbmhBb1ZLdkRpeFFzU0VoSUlDd3Zqd0lFRGF0dWtwS1RrbXpvaHYrOVJjWkdXbHFaeXdVcStzSGp3NEVIdTNidW5zdTNEaHcvSnlNaFE2Y3pUcDA4ZlJvMGFWYnlERlFnRVN1anE2ckpqeHc0YU4yN01oQWtUYU5XcWxaU081a01wVzdZc2I5Njh3Y0RBZ0w1OSs3Sjc5MjdxMXExTFFFQUE5ZXZYcDBTSkVqeCsvQmlBc1dQSFN1SXlWZGphMnVMdjcxK2s4UlNVeFlzWHE0MVlUMHhNMUpqVzV2VHAwNXcrZlZxcFBEczdXeElhcEtTa1lHbHBTVnBhR252MzdsVVMwL2JzMlZNcHZkTzd2SHIxaXNqSVNJV3luSndjYVNIZjM5OGZmWDE5TEMwdEZVU0wrdnI2YUd0cjgrTEZDL2J2MzArbFNwVXdNVEVoSVNGQmFSOGxTNVpVbVFiRHdzSkNwZmpYejgrUHYvLytXOEV4OVAzKzNxZEZpeFprWkdSZ1pHVEVuVHQzaUk2T3h0M2RIVk5UVTZwVXFVS2RPblZJU2tvaVBqNmVnUU1IcXIyZnZYMzdsaDA3ZGlnSVdabzBhVUpDUWdKdDJyUWhQRHhjcFhnMEpTVkZjcjRNRHc4blBEeGNaZjhBQXdZTVVISVFzck96eXpkVlNOT21UUUVrSjdUOEhLQUVBb0ZBOE04aGhBWUNnVUFnS0JBZE9uUWdQRHljbkp3Y3RtN2R5dno1ODNuOCtERVRKa3hnOXV6WlZLdFdEY2l6YmJ0dzRRS3RXclZpMjdadEJjNVpaMkJnQUtEV1R1L2ZqUHlsUzU1dnVEakl5Y25oK1BIaktyZTlHMlVuejF2OTExOS9hZXp2M1VnL09ab21YK1dmbDF4ZERua3ZwR2ZPbkdIU3BFbWNQWHVXaFFzWHNtVEpFa2FOR3NYU3BVcy8yT0ZBZmd5cUhCbFVqZW45S0VaUW54ZGFmb3lxSWhwVTJYZkh4OGNyTFdqVnIxOGZiMjl2Um8wYWhaV1ZGUmN1WEpCc0dOKytmU3NjRFFTQ3o1eU1qQXlWMXcxMXFMT1B2WGp4SWdjUEhtVDkrdldTdFdtVktsVTRjdVFJdDIvZnBrS0ZDcXhldlpyRml4ZXpZOGNPSlh2WDNOeGNldmZ1emFOSGo3aDQ4V0srRWF4QlFVSFNwT2pxMWFzVklzQktsU3FGbHBZV3VibTVKQ2NuYSt4bi92ejVSRVJFY1BEZ1FjcVZLNGRNSnVQcDA2YzRPenV6ZGV0V3Z2enlTMXhkWGJHM3QxZkl2YXFucDRlTGl3c1RKMDVrdzRZTmJOaXdnZnYzNzM5eTl4NXpjL05DcGI0QmNIZDNWem1SL1NIbzYrdXpldlZxK3ZidHk2aFJvN2h6NXc1ZHVuVEJ4Y1ZGc3A1djI3WnRzZXhMRmU5UGxoY0ZLeXNycGJJWEwxNWdaV1dsOXBrRDhyNjdFUkVSMUt0WEQydHJhK2JNbWNQNTgrZHAxYXFWVXQyR0RSdGliMi9QRjE5OGdhMnRMVFZyMWxUWlo3MTY5Ymg3OTY2Q3U0S2NqaDA3RWg0ZXpwMDdkOWk0Y1NOVHAwNVYrSC81MlBkdlgxOWZwUW4xbXpkdm9xT2pRMDVPVHI0aWxyNTkreElVRktTeGpwekl5RWl1WExsQy8vNzlNVGMzWi96NDhlemF0VXV0blhOQjJMOS9QMjNhdEZFckJFaEpTVkdacHVSOTNyNTlpNjZ1cmtwUlFtcHFxdlJjVmhqa1F0YlkyRml5czdNMXBqYVE4L0RoUTJtQnBFbVRKbnoxMVZlc1c3ZU9uajE3YWhRYTVHZmRYRkJyNStJZ016T1RQWHYycU4xKzY5WXRidDI2cGJFUFZlMkxLdllWQ0FRRnAzYnQyaXhidGd4N2UzdDI3ZHBGclZxMTFMcnh2Y3ZGaXhlQnZMUlk4dXVtZ1lFQkN4WXNVSEJFT243OE9CVXJWaXl5Z09GajgvejVjNVh2MWpWcjFxUjI3ZG9xMDExZHZIaVJ6cDA3TTNQbVRLVjBqdkQvQysxWldWa01IanlZMk5oWVBEdzhWS1pRaW9xSzBqaVBjZVhLRmFXeVU2ZE8wYlZyVjRXeTl4MmlvcUtpYU51MkxWdTNidVh0MjdjOGUvYU1yNy8rV3VVK1dyUm9JVGt5dmt1alJvMVVQdC9MWFFuVXBRMlNwd1Y2bDNkVE9ubDRlQkFkSGMyZ1FZTWtkN0YzV2JKa2lkb2dvS1NrSkNVM2dwNDlleElaR2NuMzMzL1A5OTkvTDRsSjMyWHMyTEVrSmlZcXBWU1ZjKy9lUFpvMWE4YTMzMzZyTWtXRnZiMTlnYi9MOGprbklUUVFDQVNDenhjaE5CQUlCQUpCZ1VoSlNXSDc5dTJzV3JXS3YvNzZDMXRiVzJiUG5xMzBBdGFwVXlkT25EaEI3OTY5NmR1M0x3c1hMc1RaMlRuZi9wT1NrZ0ErS1BycGMrRFFvVU9jT0hGQ0lSb1U4aUpUdDIzYlJ1blNwZm5oaHgrS2JYK2xTNWRXYS9mM0x2S1h1bzBiTjJKcmExdW9mYndySW5nZnVRUEMrNHYvelpzMzU4eVpNNXcrZlpxMWE5ZXllL2R1L1B6OE9ILytQSC8rK1dlQkpvemZSMjd0TGMvL3JBNzVZcHFxUllrUFFaVjk5OEdEQjFWR3pvNGNPWkxnNEdBT0hUcUV2YjA5di83Nkt5QlNKd2dFL3daR2pCaFJMUDFNblRxVkw3NzRnaDkvL0ZFaGgycTlldldvVjY4ZU1wbU1kZXZXOGViTkc2WDBMcEJuL1YydVhEbkN3OE1KRFExVkc5VUVlZEhDcnE2dW1KaVlVSzVjT1pZdVhjcllzV09seUNBSEJ3ZjA5UFRJek16RTBkR1JzTEF3bGYxczNicVZCUXNXU0c0R1U2Wk1JU0VoZ2V6c2JKS1NrdWpldlR1M2J0M2k5ZXZYTEY2OFdPUHhUNXc0a1g3OStoWGJOYmlnNk9qb0ZOb0crR05ZcjVxWm1YSDU4bVYrL3Zsbjl1L2ZUL1hxMVl0OUg1K2FtSmdZQmc4ZXpOOS8vODJRSVVNVVVtQzh5K25UcDNueTVBay8vdmlqNUZDd1pzMGF0bTdkcXJMKzZ0V3JnZjkvOW9PODlCOHZYcnpBM2QyZGRldldNV0hDQkNaTm1zU3FWYXRVZmw0N2QrNWs0TUNCTEZteVJHbmJ4NzUvZi8zMTEwcmlrWmN2WC9MOCtYTzB0YlhadEdrVEkwZU9wRnUzYmdyMjJROGZQbVRLbENuNVJ2QzlpMXhFTTNIaVJGcTNibzJ6c3pNdUxpNE1HRERnZzU0djB0UFQ2ZHUzcjRLRHhMdklaREtTa3BJSzVNSjE0TUFCNXM2ZGk3ZTN0NExZSURNems2ZFBueW9Ja3dxS1hJQ1ZtcHJLZ1FNSEdEQmdRTDV0NUF2c1JrWkdrdEJwM0xoeCtiYjcxTmNxVFJnYUdxb1VXMi9hdElrcFU2YXdjdVZLeG93Wm83SnRpeFl0U0V4TWxDS2IzMFdUbGJwQUlDaCs3T3pzTURVMXBXUEhqaVFsSlVuM3U0S3dlZk5tNmZmS2xTdExZc1dQeGZQbnovTk50eVMzNU05UHROU29VU011WExnQTVNMC92SHIxaWlkUG5pZzRWVTZlUEptcVZhdEs3L2J2VXFkT0hWeGNYT2pTcFl2SzdaQjMvN0t5c3VMSWtTUFkyTmhJMGZUdnMzUG5UbzNDTFZWcEJ1UTBiOTVjU1NRWkhSMHRPU3ptNU9Td1pzMGFTcGN1elpRcFUxU09jYzJhTldxdnZXdlhybFVwd3BzM2J4NXhjWEZxVTRFTkdUSkU3WmcvRnMyYU5TTWlJb0tnb0NEcTFxMnJzTzJYWDM0aEtDaUlZY09HWVdwcUtxWHllSmVwVTZlU25wNk9tNXVieXY1VnBibDZGeTB0TFU2ZlBzMlFJVU1rNFYvVHBrMFY5dE83ZDI4Q0F3TS85QkFGQW9GQVVJd0lvWUZBSUJBSThzWE96bzdObXpkTEQvaWRPblhpd1lNSGpCZ3hncFNVRkZKU1Vuano1bzMwazV1Yks3V2RQWHMyOGZIeHJGKy9YcU1DV1I2SkpFK2g4Ry9oNGNPSE9EZzRFQndjckdDVExNZlQwNVBYcjE5alltTHlqMHoyMWFsVGgydlhybkg1OHVWQ3QvM3JyNy9JemMxVkdha216eGZjcEVrVGxXMDdkdXhJeDQ0ZCtmMzMzK25Sb3dleHNiR0VoWVY5a05oQ2Jzdjc0TUVERWhJUzFFNTB4TVRFQVA5dnNmZXA4Zkh4b1VlUEh2ejAwMDlBM3N0elptYm1SOCtES1JBSWlzYlFvVVBWTHJxcElpSWlnbE9uVGltVXZYcjFpdE9uVHpOcjFpeTFVYndIRGh6ZzFxMWIyTnZicXhYVnpabzFpNTA3ZDdKdzRVS05Rb1BseTVlVG1KaElTRWdJWmNxVW9XZlBuc3liTjQvMTY5Y1RIQnpNcVZPbjhQRHc0TysvLzJiRGhnMUVSRVFvNUxhVlU2SkVDYlMwdERBME5DUW5KNGNPSFRwUXExWXQ2dFdyaDZHaElTTkdqTURFeElUNCtQaDh6MHViTm0wS25ITzFPQWtORFNVME5MVFE3VDZHc05ISXlJalEwRkQyNzk5ZnJPTENmd0pmWDE4bVQ1N00yN2R2Y1haMlp1SENoV3FGQnQ3ZTNnQU1IanlZT25YcTBLNWRPM2JzMk1IY3VYT2xDUFgzaVltSm9YWHIxaXhhdElpWk0yZXlmZnQyN3Q2OWk3dTdPNk5IanlZaUlvSzFhOWR5OSs1ZGR1N2NpWjZlbnRSMjY5YXRXRnRiOC9QUFA3TnAwNllpSDJ0aDc5L201dVk0T1RrcGxDVWxKUkVlSG82V2xoWldWbGFFaElSdy9QaHhnb09ESlZlbG4zLytHVDA5UGJXTEkrL2o3ZTFOWkdRa25UcDFrcUkycDA2ZGlxdXJLdzRPRHF4ZnY3N1F4NnFucDZkeDRldjI3ZHVrcGFXcC9kemU1ZXpaczhURnhaR1VsS1Fnbm9pTGkwTW1rMzFRS3JTR0RSdlN2bjE3enA0OWk2dXJLNzE3OTliNC9KeWNuTXp5NWNzQkdETm1US0ZFUkw2K3ZocmZUZDYrZmF2UmZydTRVYlc0Sms5UlptSmlvbmJ4VFI0ZHEyNjdRQ0Q0dE1oZERDdFdyRmdndDhaUm8wYXhaODhlcmwyN0prWElhMnRyazVhV3hzT0hENlY2MmRuWnBLV2xjZWZPSFNEdmVpNi81djN4eHg4S3psYnZJeGNCdkl0TUp1UHQyN2RVcVZLRjc3NzdUbVc3aUlnSVhyNThTYTlldmRSZWkzZnQycVhrQUdObFpjVzFhOWM0ZmZvMHRXclZJaXNyaTFPblRxR3RyYzJ3WWNPVTNBYlhyRmxEZUhnNE0yYk1JRFkyRmhjWEY5YXRXNmZnR0xCdzRVSU9IanhJdjM3OThQSHhBZklXNE51MmJZdURnNE5VejlQVFUrTzEyOG5KU2FWSUVmSlNHN2k3dXl1VU9UbzZTa0tEblR0Mzh0ZGZmekZ4NGtRbFFTUEE0OGVQV2JObWpWb2hZTGR1M1ZTbVR2RHk4aUkrUGg1emMzT1Y3ZjZwU1A2V0xWc3FwVTA0ZXZRb3JxNnV0R3JWQ2tkSFIxcTFhc1gzMzM5UFlHQ2c5QTYwYXRVcURoOCt6TkNoUTlXbSs3eDgrYkxhdVNUSUV3V2ZQMzhlYzNOemJ0eTR3ZVhMbC9uKysrK2xjN3Rueng2Tm9oR0JRQ0FRZkZxRTBFQWdFQWdFK1ZLOWVuWGV2bjJMb2FHaEZLR1htNXRMMWFwVmVmandJZWZQbjJmRWlCRzBidDJhTW1YS29LK3ZUNWt5WmFSOHp2NysvclJ1M1pxeFk4ZXEzY2ZmZi8rTnJxNXVnYXhhUHdkeWNuSll0MjRkYytiTUlUazVtWm8xYXlwWkk4YkV4TEJvMFNJQTd0eTVnNldsSlNFaElaLzBSYkZuejU3czM3K2ZMVnUyTUdmT0hKVlJkRmxaV1NySGxKYVdSa0JBQUtOSGoxWW9mL255cFRTeFAzRGdRSTM3Nzl5NU00MGJOK2I4K2ZQU1pHbGhhZGl3SWQ5ODh3MDNiOTdFdzhORFpmN0ptSmdZenA0OWk2NnVyc2JGdVkvSlYxOTl4YlZyMTZRSlg3bWwrYnVMSXdLQjRQTmowS0JCS25OYnF5TWxKVVZKYUdCb2FNaXdZY09ZTVdPRzJuWkxseTVGVzF0YjQySjhzMmJONk42OU8wZVBIdVhJa1NQMDdObFRxYzZkTzNkWXRHZ1JuVHAxa3FKOXYvdnVPL3o4L0JnNWNpUU9EZzQwYU5DQWFkT204ZXpaTTdaczJjS01HVE13TXpOVDZtdlFvRUVNR0RBZ1gwRlVvMGFOdUhUcGt0cnRIMkxQclU3SVZoanExcTNMeUpFam1UdDNMcnQzN3lZbEpVVmpQbklmSHgrKytlWWJvcU9qK2YzMzM0dTBiMDM4MjBVR2tMY29rWnVieTZaTm14U2k4dC9ueG8wYmhJU0UwTDU5ZXpwMDZBQ0FxNnNyRmhZV09EbzZzbi8vZnBYdGR1N2NTVTVPRHMyYU5WUGFWcnAwYWZiczJjUHc0Y1Bac1dNSFBqNCtUSjA2bGJDd01KNCtmY3FnUVlQbzJyVXJtemR2cG5idDJob1hWd3BDWWUvZnYvenlpN1M0TFNjbEpVVmg4V0RXckZuczJyV0xCUXNXNE9IaFFVUkVCRnUyYkdIbXpKbFN1akZObkRwMWloa3pabEN5WkVrRlFjR01HVFBZdW5VclBqNCtORzdjR0RzN3UwSWZyeWJrb3AzT25Udm5XMWN1T3UzU3BRdXBxYW00dUxqUW9FRURqaDA3QmlBdFRvd1lNWUswdExRQ2oySFJva1YwNjlhTnExZXZNbUxFQ0xadDI2YjJPZFhLeW9yNzkrOVR1WEpscGsrZlh1Qjl5TWVsNmRxWGtwTHlTWVVHcW5qL1hBb0VnczhQbVV5bTRBU29wYVVsQ1FES2xpMUxibTR1R1JrWmFsUDV5UjMvOVBYMUZRUkRCdzhlcEcvZnZncDFFeE1UcGVqeURoMDZTRTQ5c2JHeDNMaHhRKzBZTmFXQ2FkS2tpWkoxdnB5V0xWdHk0Y0lGZkgxOVZTNlFBeXJkZ243NTVSZTZkZXRHMzc1OWlZNk94czdPam1QSGpqRno1a3lWNStIZXZYdlNZdjdkdTNlSmpJekUxTlNVZGV2V1NhbVF4bzhmejcxNzk5aTBhUk1sU3BRZ09EaVlYYnQyVWJac1dZVjBCS21wcVFxT1NlOGp2OGNYbHJkdjN6Sm56aHhLbHk3TnpKa3pWZGFSZncvVWlUSU9IejdNRjE5OG9WVCs1TWtUTWpNejJiZHZuOHAycWhiVURRME55YzdPQnY0L3JWdUxGaTJrYzdGeTVjcDhqcWhnSEQxNmxOV3JWM1B1M0RtTWpJem8zcjA3bXpkdnBrK2ZQbFNzV0JGdmIyL3M3T3hvMTY0ZCsvZnZKemc0R0dkblp4bzJiS2hSRUZtbFNoWG16WnZIOWV2WENRNE94dGJXVnNGaFExdGJtMmJObXJGanh3NFdMRmpBNWN1WDhmUHprNFRDK3ZyNndqbFNJQkFJUGlPRTBFQWdFQWdFK1RKMTZsVHM3ZTNSMXRZbUtpcEtZZUVqSUNDQWt5ZFA4c01QUHpCNDhHQmtNaG5YcjErWG9rUGJ0R25EeG8wYk5Zb01idDI2UlVKQ0FwMDdkeTdXUmRsRGh3NHhmZnAwTEN3c1dMVnFWWkg3azcvSXhjVEUwS3BWS3k1ZXZJaU9qZzZPam82NHVia3B2RFRmdTNjUFMwdExNak16Y1hkMzUvang0eHc4ZUpEaHc0Y1RGQlJVNU1XVmdqSjgrSERjM2QxNTlPZ1JBd1lNd00vUFQzSUl5TXpNNU5DaFF5eGV2Smh6NTg0cHRkWFMwc0xCd1lGeTVjb3hZTUFBdExXMXVYUG5EaU5IanVUWnMyZlVyRmtUYTJ0cnFmN0VpUk94c0xDZ1o4K2Uwb1JKVkZRVVY2OWVCWXJtTkxCNDhXSUdEaHlJdDdjMyt2cjZ6SjQ5RzBORFEyUXlHU2RPbkdEVXFGSElaREttVFp1V3J3WGt4K1RkU1E3NXBMb1FHZ2dFL3h2NCtmbXBGWktkT0hHQ00yZk9NR2pRSUxVNVV1WE1uRG1UbzBlUDR1SGhvVkpvWUc5dlQwNU9qc0xrblllSEI1R1JrYXhmdjU2SER4OUtDM1BWcWxWajRzU0pMRnUyVExLRWZ4ZE5rY0laR1JrS2kzQWZrdnBHRlRrNU9heFlzWUswdERUbXo1OWY2UFlKQ1Fsa1pHUUFTTmI4Y252aXJLd3MrdlRwbzdhdHM3T3paTGMvWnN3WUtTcXdWS2xTLzRsVUI4V0pwNmNuMXRiV2tuaEFIVk9uVGlVN08xc2hWN0M1dVRrZE8zYmt3SUVEYk4yNlZTazlpVXdtSXpnNG1NcVZLOU90V3plVi9lcm82TEJ0MnpaNjl1ekp5SkVqQVNTbkR2bWlTUFBtelhGMWRjWFUxSlIrL2ZvVjZYZ0xjLy91MjdldjB2Zk0zOStmMjdkdlMzODNhOVlNT3pzN2xpeFpnb0dCQWN1V0xhTkZpeFlGK3M1SFIwZlRwMDhmMHRQVDJiQmhnNExqU3VuU3BRa01ES1JUcDA3WTI5dVRrWkZSSkNjUlkyTmpPblRvUUpreVpVaE5UWlhFbkJzM2JxUnQyN1lZR0JoUXJWbzFxWTZjakl3TUxsMjZSTU9HRFNVUnE3dTdPM2tDVUlzQUFDQUFTVVJCVkRLWlRGb1Vrb3REYkd4c3BIWkdSa2JZMk5ob3ZBNSs5OTEzL1BMTEw3aTR1TEJyMXk2dVhidkdqQmt6Nk55NU00YUdoangrL0pnVEowNndmUGx5N3Q2OUs1MlR3cnFpZVhwNmFyeXVGU1JTc3JqZk5kNGxLaXFLUzVjdTBiSmx5MytORUZzZytGOWt5WklsQ3FraTI3UnBRM1IwTkpCM1ArbmJ0eTlseTVabDM3NTlDdmVhL0dqVnFoVjc5KzRGOHE0SFM1Y3VwVm16WnJpNnVnS0t6a3hqeDQ1VktjYVhZMnRyaTcrL2Y2R09xeWkwYWRNR0h4OGZySzJ0TVRVMTVlN2R1OUk5VVJNNk9qcjA2OWVQUC8vOGswR0RCbUZ0YlUzVHBrMXAxS2dSWDMzMWxmVGNsNXljelBUcDAvbjY2NitWcnIyT2pvNDRPam9XK3pGZHZYcVY5UFIwSEIwZDFUNHp5dWVMMUQxZnZ5OE9URXRMUXlhVG9hMnRqWjZlSHNPSEQxZlpMalUxVmFsczVNaVJrckFoSkNSRW11K1Jwd1dxWDc4K2YvMzFWOEVPN2oxZXZIakJsaTFiOFBYMTVjYU5HNVFzV1ZKaHJ1dGRVZS9QUC85TXpabzE2ZCsvUDQwYk55WXRMWTF2dnZtR3c0Y1BhMHhSVktWS0ZlYlBuOC8yN2RzSkRnN0czdDVlcGZnVS92OSsvTzU3VmxaV2xrZ1BKQkFJQko4UlFtZ2dFQWdFZ256UjA5UGozTGx6akJ3NWtzVEVSQzVkdXFUV1pucnQyclZNbVRLRnZuMzdNbi8rZkpvM2I2NHlmOTI3SEQxNkZFQmx0R1ZST0hyMEtEZHYzbFNZL0M0S1VWRlJ3UC9uVDJ6Um9nVWJOMjVVZWlHNmZ2MDZQWHYySkNFaGdjR0RCK1BpNHNLRUNSUG8wS0VEdTNidHdzREFnSTBiTnhiTG1QTER3TUNBblR0MzBydDNiODZlUFV2RGhnMHhOalpHWDErZmhJUUUwdFBUMWRwSE4yellrQVlOR2pCNDhHQU1EUTNSMTllWDdCc05EUTBKRGc1V21IUytkT2tTM3Q3ZWxDMWJsdXJWcTVPU2tpSzVHTmphMnVhN1dLR0pBUU1Hc0hqeFlweWRuVm0yYkJtclZxMmlhdFdxSkNjbjgvcjFheURQL3Z4OXE4Ti9FcmxWcHJyb0ZZRkE4TjlDazF1TnE2c3JXbHBhQlZwa05ETXpvMzc5K3B3OGVaSno1ODdSdW5WcmFWdHljakxseTVmSHljbEo0VDdjdG0xYlRFeE1xRnUzTGovOTlCTmR1M2FWdGprNU9YSHExQ2xxMXF5cGRwOHltWXliTjI4U0ZSWEYyYk5uT1hQbURDWW1KbXFqMFQrVUN4Y3VNSGJzV0dKaVlqUUtFRFhSdjM5L2xSYkFjdDdQSS9zK0lTRWhoSVNFS0pRMWF0UklFc1VKOHREVDA4djN2dTN0N2MyUkkwZm8wYU1Idlh2M1Z0aTJjdVZLT25Ub3dQang0Mm5Zc0NFdFdyU1F0dTNmdjUrLy8vNmJtVE5uYXJTNjE5SFJVWmpNbHFmd3FGdTNMbVhMbGlVNE9KanZ2dnVPRVNOR2NPWEtGV3JVcVBFaGg2cEVmdmZ2cGsyYktpd0c1T1RrRUI0ZXp1WExsL0h5OHVMV3JWdXNXYk9HRlN0V2NQNzhlVnhjWERBd01HRFBuajM1UnQ5dDJiS0ZzV1BIU2lrclZQMmZ0R3JWaW9DQUFJWVBIODYwYWRNNGMrWU12cjYrR0JrWkZmcFlMUzB0c2JTMFJDYVRNV0xFQ083ZnYwK1RKazNZdlhzM2x5NWRZdGV1WFF3Y09GREp3U29xS29yTXpFeUZhdzNBcGsyYmlJMk5aZGl3WVlTR2h0S3VYVHNPSHo1TXc0WU5BYWhXclJwK2ZuNzVqbXYyN05rWUdCZ3dhOVlzcmwyN3B0R3B4TjNkWFVvdFVSaUs0NW14dU44MTVHUm5aMHZ2VDhYdFdpRVFDSXFYVnExYVNmK3ZHelpzVU5pbXI2OVB4WW9WMmJWckY0c1hMeTdVdGFKeTVjcVNVNTk4dnVUTEw3OVVjdStUeVdUNTl1WG41MWVnYTI5eDBxOWZQMnJVcU1IZHUzY1pNR0NBbEdaSkZmSUZlbmt3aHR4OUtpd3NUT1c4MDdScDAzanc0QUZIamh5UjdQcjE5UFJvMUtnUkF3WU1vRTJiTm1yM0ZSNGV6c21USnd1VmFnZnk1bjV1Mzc0dEJjak1tVE5IS1MyWi9EamV2OWNQR3phTXBrMmJNbUxFQ0VxVktzWFJvMGRac1dJRkZ5NWN3TWJHaGdrVEppaUlGNTQ4ZWNMcTFhdXh0cmFtZnYzNmJOdTJqZkxseXl2MEtVK0Q5T2JORzhsdGNzNmNPZFN2WDErcUV4WVdWcWhqQkFnT0RzYmEycHFNakF3TURRMlpOV3NXa3lkUFp1REFnWkpBOTEwZVBYckVpUk1uS0ZHaUJNbkp5WmlibXhNWUdGamdaeEs1aUVEVDg1SGNzVUV1TEpESlpHUm5ad3VoZ1VBZ0VIeEdDS0dCUUNBUUNEU1NuSnlNbTVzYm5wNmVsQ2xUQm45L2Y0V1h2ZmRmYkljT0hjcU5HemZ3OC9QandJRUQvUERERHl4ZHVsUmpudGF0VzdlaW82UERqei8rV0t4alAzMzZOQ1ZLbEZDeUhQd1FybHk1SWtXRDZ1dnJzMkRCQWh3Y0hCUmVVR1V5R1Y1ZVhzeWFOWXYwOUhRR0RScEVZR0Fna0xjd0h4WVdScHMyYmZEejg2Tnk1Y3FmYkZHOFU2ZE94TWJHc25qeFlpSWlJbmo0OENFbFM1YkV4TVNFSGoxNk1IbnlaTFZ0ZzRLQ2FOS2tDWnMzYnlZaElRRmpZMk1zTEN4d2RYVlZVdkk3T1RteGZ2MTZZbU5qaVkrUHAzTGx5cGlibXpOcDBpUjY5ZXBWNU9Od2NuTGl1KysrdzlQVGsxT25Udkg0OFdQK2o3MHpqOGNxL2YvLzY3YnZDbEZhYUdoUlptb21pV3BLbVdnaG1SWTFhQnRwVTFvVWtyUWpaU21OeWxaWlFxc2tTNVlXa2twbDJvalFWQmhVZHJmMS9QN3d1OC9IN1Y3Y3FsaytuKy8xZkR3ODZqN25PdGU1enJudis1eHpYKy9YKy9XV2s1T0RzYkV4VnExYWhmbno1My94UHJxU2xaWEZVZSsycXkxbVQ3eDc5dzRBSUM4di8xWEhSU0FRdmk3QndjRzRlZk9td08xWm9qTkJ1WERoQWpJek03RjQ4V0pvYTJ1enJldm82T0M2aloyZEhlenM3SERreUJGRVIwZlR5K1hrNUpDZW5zNzFXcVNrcElTblQ1OXlUTG9wS0Nqd0hMTzN0emZpNHVMdzZORWoxTmJXMHN1SER4K09HVE5tQ0h5TS9HRDE2K1BqZyt6c2JGQVVoWTBiTitMQWdRT2YxZC9wMDZkUlgxL1B0dXpDaFFzNGN1UUlYRnhjK0RvYTZPdnJZL2JzMlhCMWRXVmJUZ1JodlNjbEpRVmJ0bXlCZ29JQ0xjRHN5dmp4NCtIdTdnNEhCd2NZR3h2ait2WHJ0R2lHVlVha2F3QlZTa29LRFEwTlBNczV0YmEyNHU3ZHU5RFEwS0R2emZyNit2RDE5UVdUeVdRVEdYenQremRGVVNndExVVnhjVEdBVG9lU04yL2VvS2lvQ0VWRlJYano1ZzA5Q2I1cDB5WU1HVElFZm41K3VIanhJdkx6OHdGMGZnL3M3T3pnNit1TG9VT0hjdXl6ckt3TUd6ZHVwQzJvM2R6YytBcVRGaTllRENFaElTeGJ0Z3dYTDE1RWFtb3FIQjBkWVdkbngzSHNQZEhZMkloVnExWWhNaklTeHNiR3VIYnRHb0tEZzdGeDQwYm82K3ZqNk5HakhJS0hhOWV1QWVnc204RGl3WU1IMkxoeEl6UTBOQkFjSEl3MWE5WmcxcXhabUR4NU1xNWR1NGFKRXlmMmFseDJkbll3TnpmSGlSTW5rSkNRZ09MaVlscHNOV2JNR0pTVWxLQ3dzQkNPam81b2FHakF6cDA3ZStVWVZsVlYxV1BwQkc0VzExMzVtcjgxdW1Kblo0Y0hEeDdnMjIrL1pYTVBJeEFJL3o0TURRMXBzVk40ZURqSCtzREFRRHg4K0JDdXJxN1ExZFh0ZFhKRlIwY0hYZGFHb2lpRWhZWEIwdElTVFUxTlVGRlI2VlZmSWlJaXFLNnU3dFUybjhQZHUzZGhiVzJOTjIvZVFFeE1ESldWbGJTYmc0Mk5EVWY3Qnc4ZUFBRFdyMS9QSVFCSVRrN0cxcTFiYVZmR3k1Y3YwKzRNUC96d0E5MXV4SWdSQW9sRytUMG50cmEyY2p4anN1N3ZBT2d5RFk4ZlA4Yml4WXR4Ly81OU5vY2VWdHZ1UVhOOWZYMUlTRWpBdzhNRDU4K2ZoNUNRRUd4dGJYSG16Qmt3R0F3ME5UVWhMeThQZFhWMUNBOFBSMkJnSUZwYVd0RFUxQVFmSHgrZVRnZXM4OUcxSE1TWGxpYlQwdEtDc3JJeU5tM2FCQnNiRzY3M3djek1UTnk2ZFF1M2I5OUdXbG9hV2x0Yk1XalFJQncrZkpodnVTMXVzSVFHeWNuSitQMzMzK25seHNiR3RMaWlwcVlHUWtKQzlEMmJWUXFFbEU0Z0VBaUVmdzlFYUVBZ0VBZ0VyclMzdHlNNE9CaXVycTZvcUtqQWhBa1RFQkVSQVEwTkRiWjJyQWxVbGkyYXNySXlBZ0lDWUc5dmorM2J0K1BxMWF0SVNFakFoZzBic0d2WExvNmc2NDBiTjVDZG5ZMWZmdm1sUnp2cDN0RFEwSURjM0Z3WUdCaHdxTDgvaDlHalI4UEF3QUJWVlZXNGNPRUN4MWd6TWpMZzdPeU1qSXdNTUJnTWJONjhHWWNQSDJiN2thZW1wb2JMbHk5ajJyUnBPSERnQUZSVVZMQmh3d2F1KzJQVlpQMWFEQjA2RktkT25lcjFkaUlpSXRpNWM2ZEE5WTlOVEV6NC9uRHZ5b2tUSjNEaXhBbUJsN1BRMTllSHZyNitRUHNBUUpmejRJV09qZzdQOWZMeThoeVQ0aFVWRmZSRUNJdmMzRnlVbHBiQzBOQ1FUV1hQQ3J5d3N2Z0lCTUsvazhURXhMKzBmelUxTlJnWkdjSE56WTFqSGF1ZWJ2ZEp2R1hMbGlFMk5wYTJJTzhPcnl5c1FZTUc4UnhIZTNzN0xUUmpVVkJRZ0Z1M2JtSDA2TkdZT25VcXBreVpncWxUcDNKTVhMOS8vNTV2UmpITFdhWTdGRVhSV1hoMzc5NkZscFlXUWtKQ29LZW54N092bnVncTFtQk51Sjg4ZVJLcXFxcHdjbkxxTWNqYXIxKy9MOW8vQVVoTlRZVzV1VG5hMnRvUUhCd01WVlZWcnUyMmJObUNyS3dzWEx4NEVRWUdCdkR6ODhQeTVjc3haY29VakI0OW1zMWw0L3Z2djhlZE8zY3dlL1pzamt6RXRyWTJwS2VuNC8zNzl4eDFrZGV0VzhleDM2OTkvNjZ1cnNiZ3dZUHA1NFViTjI3ZzhlUEhHREZpQktaTW1ZTGh3NGNqTVRFUitmbjVlUFBtRGZMeThqQi8vbnhjdm53WldscGFTRTFOUlhCd01FNmNPSUdrcENUTW16Y1BWbFpXTURZMlJuMTlQWHg4Zk9EbjU0ZmEybHJJeWNraEtDZ0lDeGN1N1BGOVdMUm9FWVlQSDQ0bFM1WWdMeThQenM3T09IRGdBS3lzck9EdjcwOWZKMWpDQ1c2WmY4bkp5ZGk0Y1NQeTgvTXhhOVlzWExod0FTSWlJbGk5ZWpXMHRiV3hZTUVDckY2OUdqazVPVGgyN0JqZFIzeDhQSURPTWdkQXAvaGkvdno1WURBWXVIVHBFc1RGeFRGNThtVGE4V0xHakJrNGYvNDhtL0NVb2loVVZGVHdGV1FPSERnUSsvYnR3NzU5K3pqVzFkWFZ3ZGJXRmxGUlVYQnpjME5hV2hvaUlpTCt0aEphWC91M0J0RDVXViszYmgwQ0F3TWhJeU9EOFBEd3IxYTJoa0FnL0RQSXlja2hNaklTa3laTmdxV2xKWjQ4ZWRLcmNpaEpTVW0wd0Q0akl3UEp5Y200Zi84K2podzVnazJiTm5HMFQwOVB4OTI3ZDdGMDZWS094SURlWnZIM2xzcktTbXpidGcxbno1NkZpb29LNHVQamNmUG1UWGg1ZVNFakl3T1RKMDlHVkZRVXgzYXNRSGxNVEF6WDhoSldWbGJRMHRKQ2ZuNCsxK2ZSTTJmT1lQMzY5YjBlNytyVnEzSGt5Qkg2OWFGRGgzRG8wQ0crMjR3WU1RSUJBUUd3dHJiRzNMbHprWjJkVFQvSDh4SWFBSUNycXl0OTd3U0FEUnMyY0owTGtwYVdobzJORFRadjNzeFZtTmlkcnFYVTdPenNNR1RJRUFRSEI3T2R4ekZqeGdoY3RrTmJXeHRGUlVWOFB5disvdjcwK3poNThtU3NXTEVDbHBhV3ZRcjhzOGJES2xmVnZRelUwNmRQNlh0clpXVWxtNU1tUzJoQUhBMElCQUxoM3dQNXhVSWdFQWdFcmh3NmRBZzdkdXlBdkx3OGpoMDdoblhyMWtGSVNBaS8vZlliRWhNVDBhZFBIOVRYMXlNdUxnN1MwdElZTzNZczIvWWpSNDdFMWF0WEVSc2JDenM3TzNoN2U2TzZ1cHF0Tm1CSFJ3ZDI3OTROTVRFeGdRTFp2ZUhldlh0b2EydmpzSHI5WElTRWhCQVZGUVZwYVdtT21yMUxseTZsNndVT0hUb1VJU0VoYkJsZVhkSFgxOGVwVTZld2R1M2FyeXFzSUh4OVJvMGFSV2Zzc2JoMjdScEgxbHBOVFExbXo1NE5XVmxaakJneEFnTUhEc1RyMTYveDdOa3pTRXBLZnJYUElJRkErR3NJQ3d2anNLSGxoNXViRzd5OXZRVnVQMzc4ZUNRbEpRSDRUK21Bdm4zN1FrSkNBdW5wNlFEQVppc1BkR1pNSlNjbkM3d1Biang2OUFnclZxeEFuejU5SUM0dWp1TGlZaFFYRjdNZDY2NWR1M0Rnd0lFZTdVMXJhMnZwVEd0dXNDYjh1bE5mWDQvWHIxOURXRmdZRGc0TzJMTm56MWZKUG5yeTVBa2lJaUp3K2ZKbHZINzlHb01HRFVKU1VsS3ZNN2tKdmFlcHFRbFdWbGFvcjYvSHlaTW4rWDUzR0F3R29xS2lzR3paTWtSSFIyUFFvRUVRRlJXRnU3czdSMXRYVjFjVUZCUWdOVFdWcTloU1Nrb0sxdGJXWEFVNzNmbmE5KysrZmZ2QzNkMGRpb3FLR0RseUpMUzB0RGpLVGhVVUZLQ2dvQURIamgyamEwTXZYNzRjeDQ0ZGc0eU1ESFIwZEdCdWJnNVhWMWRFUjBmajZ0V3JlUDc4T1VKRFEra2d1cEdSRVFJREF6Rmt5SkFlajVIRjJMRmprWnViQzE5ZlgzaDVlYUc2dWhwejVzeEJiR3dzQWdNRElTY25oL3YzN3dNQW15TlpVbElTdkx5OGtKcWFTb3RLOSt6Wnd5YVFuVFJwRXU3ZHU0ZFpzMmJoMUtsVGVQNzhPUklTRWxCUlVZSDgvSHlNR2pVS2ZmcjBnWnViR3c0ZVBBaEpTVWxjdlhvVjMzMzNIZDNIeElrVEVSc2Jpemx6NWlBc0xBeWlvcUk0Y09BQSt2VHBnM2Z2M3FHNHVCaUxGeThXK0hpN0lpc3JpM1Buem1IYXRHbll0R2tUYnQyNmhURmp4aUFrSkFSejU4N2xhQjhVRklUeThuSThldlFJQU9EaDRjRTNpTS9Lc256NDhDSDI3OThQTFMwdE52ZXNyLzFibzcyOUhRWUdCc2pNeklTMHREUXVYYnJFZGk0SkJNSi9MeE1tVElDam95TU9IandJVDA5UCtQcjZDcnh0UUVBQXBreVpncUtpSW93Y09SS3lzckx3OS9lSHBxWW1WNGRFSnljbjNMMTdGNnRXcmNMa3laTjc3UC9Ka3lkWXNHQUIxM1ZGUlVVQWdKVXJWL0lNNm5aMTV4SVJFVUZhV2hybXpadUhVNmRPUVVsSkNhMnRyZkR5OGtKa1pDUW1UNTdNNFJnQWRNNmhsSlNVSUNZbWhxTVVFNHZTMGxMTW1qVUxUQ1lUUC83NEkrN2N1VU92Ky9iYmIrbDdMejlDUWtMdzhlTkh1bTNYOG1SQTV6M3J4eDkvWkZ1V25wNU8zMGRaV0ZsWklUVTFGYWRQbjhiYXRXdHBKd3QrbWZaZVhsNnd0YldGZ29JQ1pHVmw2ZnR6UUVBQWJ0MjZCUlVWRmRqWjJXSGR1bldRbHBiR2loVXJZR0Jnd0xmVVdFNU9EdTdkdXdkTlRVMFVGaFpDU2tvS29hR2hrSkNRd0crLy9VYTNXN0prQ1owWTFKMm1waWEydGdCM1FZcVVsQlQ5bkgzdzRFRm9hV2xCVEV3TTV1Ym1mTjFMdTlOZEpNQVNtUlFVRkVCQ1FnS1hMbDJDdmIwOTI1eGJWVlVWbEpXVk9mb2dqZ1lFQW9Idzc0RUlEUWdFQW9IQWxTMWJ0cUN1cmc3Mjl2WnNtWTNTMHRLNGZ2MDYydHZiSVN3c0RFMU5UUnc2ZEFoS1NrcGMrekV6TThQMDZkT3hiOTgrYk4yNmxXMmRoNGNIN3Q2OUMxOWZYOW9LNzJ1Um1aa0pCb01CTXpPenI5WW5yMk5jdW5RcDd0eTVnKzNidCtQWFgzL3RVVm05ZE9sU1RKOCtuVy9tS2VHL0IxWkdabDFkSFI0K2ZJaUhEeDhDNk14MjRHV1JUQ0FRL2oxSVNFajBLa0ROemRaZFVJWU1HWUxIangvVG1kSEt5c3JZc1dNSGRIUjBQcnRQWG1ob2FLQ3BxUW0xdGJWb2EydUR1TGc0NXMrZnp5YVNFRFNqVGt0TGk2OGRiZi8rL2JrdWw1V1ZSVVJFQk1URnhYdHRtODRQR1JrWkhEOStISU1HRGNMZXZYdXhaY3NXdGt3bndsK0hwS1FrenA0OWl4Y3ZYdkNkL0dZaElpS0NzTEF3Mk5qWVlOcTBhVHpiS1NrcDRmcjE2K2pvNktDejIxZ3dHSXkvNVAzdHpmM2IwZEZSb0Q2WEwxK08rL2Z2dzhuSmlVT0VhMlJrQkNNakk5eTdkdy92MzcvSDBLRkRzWHYzYnBTWGw4UEV4SVJyY0Z3UXhNVEVzSDM3ZHRqWjJlSFpzMmZRMWRYRmpSczNhTGNXV1ZsWldGaFlZT1hLbGZRMjZlbnBTRTFOeGJScDArRGo0NE14WThadzdWdE5UUTJabVptWU4yOGUxTlRVSUNzcmk2cXFLcGlhbW1MSWtDRW9LeXZEc1dQSG9LNnVqcGlZR0h6Ly9mY2NmUmdhR2lJbEpRWGp4NC9INjlldmNmdjJiVkFVQlJFUkVlanE2bUx2M3IyZmRkd3NiRzF0QmZvcyt2djdJemMzbDM2OVo4OGVnZnJQenM1R2RuWTI1cytmenlZMCtOcS9OWVNGaFdGaFlZSHk4bkpFUjBkekNOQUlCTUovTjd0Mzc0YVNraExzN093RTNpWTNOeGZYcmwxRFlHQWdMVW9MRFEzRjA2ZFBFUmtaaWZYcjEzK3g2MGxWVlJWUGR5OVdFRGd0TFkzbjlsM2RBZnYyN1l2NzkrL1R6NFcxdGJXMDYwSnNiQ3hIUUJ2b2RBMTY4K1lOZ0U3SEpGNUNnMjNidHFHNHVCZ25UcHpBeTVjdjJZUUdQL3p3QTFzWkJWNmtwS1NncGFXRloybWlhZE9tY1lnM0hCd2NPSVFHQU9EcjY0dms1R1JFUkVUQTBOQVFLMWFzNE90b29LV2xCUzB0TFRRME5DQXlNaEsvL2ZZYjdZb1RIUjBOYzNOeitqZkdwMCtmVUZKU2d0V3JWK1BWcTFmdzh2TGk2a2l3Wjg4ZTlPM2JGMHVXTE1HK2Zmdmc2ZWtKY1hGeEJBUUVRRmxaR1JNblRzVDY5ZXZweng0M0dob2F3R0F3YUljaVhuVDlEQXdkT2hRVkZSVTRmdnc0cGt5WnduZTc3ckErVTZ5eVpkWFYxUkFSRWFHVGNGZ0NnNjZsamQ2OWU4YzJkMGFFQmdRQ2dmRHZRekRmSEFLQlFDRDgxL0NpYUtnYWd4SXI2YnBNZmVCbFNJaC8zVUErMFBtalVsQUx0dTdrNWVYQjFOUVVFeVpNNEZyTDhMK05MemtYL3pZdVhMaUFoUXNYWXZUbzBRTFZPZnhmSkM4dkQxSlNVZ0puRlZJVUJTYVRTZi9KeTh2L0sycCt0N2FWb3VqdExGRFVmN0tOaFJndFUwWjhVM3lIejJZRXdyK09wbDhHcUhWMHU3ZEpITHdPSWZYL3p0SWtIUjBkWURBWS96UDNqWCtDcXFvcW5wT21oUCs3L0svY3YvOXFLSXBDZG5hMndHVkVtcHVid1dBdzJNUzBiVzF0RUJFUndjT0hEekZ5NU1oZUNiYklOWkEzVFUxTkhPNXAveVFkbGUvQXRHZlBpcVk2MnNiS1JML1A1YkVKZ2ZCZndjVDQyV3BvbzlpZUxVOVBQWVpoOGhxOE51a1JKU1VsYUdwcTR0Njlld0p2WTJGaGdaaVlHQlFYRjdPVkZBSTZTeE5tWkdTZ3RMUVVvMGFOd3NpUkk1R1ltSWlpb2lMMDc5OGZ1Ym01eU1uSllkdm02dFdydUhIakJqWnYzb3h2dnZtR2JkMlBQLzVJQzh1cXFxclFyMTgvR0JzYjh4UWE2T2pvSUNjbkI1V1ZsVHlmdVVSRVJEQnk1RWlPZVlPMnRqYk1uVHNYS1NrcDBOSFJRVlpXRnNyTHl6bktjOFhFeE1EQ3dnTHk4dktRa1pIQkgzLzh3ZWF1d3lJMk5oYnA2ZW53OWZYRnBrMmI0T2ZuaDhyS1NuejgrQkV4TVRGY3g5YWR3TUJBZlB6NGtVMDhhRzl2ajV5Y0hFeWJOZzB1TGk1Y2hRWkhqaHhCVmxZV3h6MHpMaTRPN3U3dU9IUG1ESVlORzRhMHREUVlHaHJDMGRFUkhoNGVkTHYzNzk4ak96c2JWNjlleGVYTGx5RXFLZ3ByYTJ0WVdscENWVlVWZFhWMXFLMnRwZjlxYW1wUVZsYUdmZnYyb2FtcENRc1dMRUJFUkFUYlBmamV2WHZRMTlmSHRtM2JvS0NnQUdkblo3eDgrUkxxNnVxWVAzOCtIQndjK0FvOGVmSGh3d2VvcWFuMTJJN0paS0s5dlIxU1VsSTkzc3VWbEpSUVV0TDVWWE4wZE1TaFE0Znc0Y01IS0Nnb3dNYkdCbkZ4Y2Zqenp6OEJBRWVQSG9XOXZUMCtmdnlJdm4zN29yS3lFc3JLeXJDMXRjWEpreWNCQUs5ZXZjS0lFU1BnNmVuSlVWSkxFTW9hLzhTQ2xCVnN5OXFFT3NiZU4wMGk5elVDZ1VENFRJaWpBWUZBSUJBK215K1pIQnc1Y2lRS0NncSs0bWorV2NoRTZmOFdJMGVPN0ZWN0JvTUJTVW5KZjlYRU1JRkErUGZDYlFLVjBEdUl5SURBRFhML0Znd0dneUd3eUFEZ25qWEl5cUw5SEVjV2NnM2t6ZisxenlLQjhIK1o5dloydkhqeEFnQTRuSHRpWTJNUkh4OFBGeGNYRGdFY1MwQVFHeHNMVDA5UHJuMzcrUGh3WGNZU0dpZ3FLdUxUcDA5ZjVOUUZkQWFtdTEvVFcxdGJzWHo1Y2lRa0pDQW9LQWhNSmhOWldWbkl5OHZqRUJvRUJ3ZERUazRPUGo0K1dMbHlKV0pqWTJGdWJzNnhIMU5UVTQ0U1NFQm4wTGxyVUo4ZlRVMU5vQ2lLclgxWHQ1L2VZbXBxQ2hNVEUzb3VpSld0My8wNmZ1REFBUVFFQk5DdlJVVkY0ZXZyeTdPRWhxaW9LS1NscGRHM2IxOG9LaXJpd29VTCtQVHBFNjVldlFvcEtTbDBkSFJnL2ZyMWtKS1N3c2FORzlrU2R5UWtKQkFmSDgvV241MmRIWlNVbE9EcTZrcVhSU2d0TGNYbXpadmg3dTdPSmtpUmtKQ0FqWTBOMytQT3lNaWdCUzVNSmhNclY2N2s2enpWVlloWVZsWUdZV0ZoeU1uSkFRRGV2bjBMVlZWVmVqM0wxWXAxRHUvZXZRc0FiTTVMVENhVEhpdUJRQ0FRL2gwUW9RR0JRQ0FRQ0FRQ2dVQWdFQWdFQW9GQUlCQUlmeEhQbnorSGtaRVI1T1RrSUNzcmk4cktTcFNVbEdEdzRNSG8xNjhmVzl1V2xoWW9LQ2hneTVZdFBQdmJ1M2N2ZHU3Y3liYk16YzBOM3Q3ZVNFNU9ocjYrUHR1NnJxSXhCb09CUG4zNmZQRXh5Y3ZMczcydXFxckNMNy84Z2hzM2J0Q2xKUzljdUFBQXFLbXBZV3Q3Nzk0OTNMaHhBeXRYcnNTU0pVdXdaY3NXN042OUc2YW1waHdsSVhnSjFFeE1URkJmWDQvMjluWTRPVGxod0lBQlBNL1o1TW1UVVZoWWlQTHljcmJscjE2OTZ0VXhkNlZyd2tuM0lEbUwxYXRYUTF4Y0hLcXFxcENYbDRlc3JDejlKeU1qZzdTME5HemZ2aDJCZ1lGWXZudzUyN0YzZEhUQTJ0b2FrWkdSQ0F3TWhMMjlQUURnNDhlUGNIRng2YkVjNTltelozSDgrSEY4OTkxMzJMWnRHeTBJZVBUb0VjNmZQNCtuVDU4aUt5dUxmaCtscGFWNUNpQ0F6aklHa1pHUlVGSlN3ckZqeDJCcGFZazNiOTRnTGk1T29GSUdiOTY4d2FCQmcraGpmUHIwS1Z2Wmh2cjZlZ2dKQ2RFaUFsYkpocTRsR2xqbm1RZ05DQVFDNGQ4REVSb1FDQVFDZ1VCZ1k4R0NCV3kxRmdrRUFvRkFJQkFJQkFLQlFDQnd4OGZIQng4L2ZrUjVlVGxxYW1vNEF2QUFvS21waWZMeWNwU1dsdExMTkRRMEVCUVV4TkhXek13TXdzTENVRkJRNExsUE1URXhOanQ5QUxSRGdhU2taSzlLMm53Tktpb3E4TjEzMzZHeXNoSWVIaDUwaVFMV21KcWIvMVBPajhsa1lzMmFOUkFYRjRlenN6TWtKQ1N3ZWZObXVMbTV3ZFBURXk0dUxyM2FkMXRiRzI3ZXZJbEhqeDVoK1BEaE1ERXgrWG9ISmlCMWRYVUF3T0ZBTVdiTUdOcGg0dnIxNjBoTlRjV1JJMGZvOVM5ZnZnVFFHVGhuQmVCOWZIeWdyYTBOUTBORG5EbHpCaE1uVHNTNmRlc0FkSW91UER3OE1HL2VQTDdqZWZMa0NkYXNXUU1sSlNYRXhzYXl1UTZZbUpoZ3g0NGRPSERnQUN3c0xIRDkrdlVlM1laZXYzNE5FeE1UVkZWVjRlTEZpekEzTjBkaFlTRmNYVjFoYW1xSzRPQmdEQjQ4bUc4ZmhZV0ZHRDU4T04xZldWa1p4bzRkUzYrdnE2dWp4OW5ZMklpelo4OWkwS0JCR0QxNk5OMkdsNkNEUUNBUUNQOGN4SytPUUNBUUNBUUNnVUFnRUFnRUFvRkFJQkFJaEY3UTBkR0JEUnMyWU11V0xkRFcxc2FIRHg4d2FkSWtPaE83SytMaTRxaXBxVUZOVFEwK2ZmcUV4c1pHRkJZV3dzREFnS090bUpnWWZ2NzU1Ny9qRUw0YXlzcktzTFMweE9YTGwybVJBUUQ4K2VlZkFQNWpvZC9SMFlFVksxWWdOemNYcnE2dTBORFFBQUE0T2pwQ1UxTVR1M2J0UW14c2JLLzJMUzR1am9zWEwwSkJRUUcvL1BJTEhienZEWWNPSFlLTWpBemIzOUdqUndYZS90Mjdkd0E0WFI3YTI5dHg4ZUpGakJzM0RuUG16SUcvdno4eU16UHA5UjBkSFd6dDM3eDVnKzNidDhQSXlBaERoZ3loQS9sZDNSTXNMQ3o0T2dpVWxKUmc5dXpaYUd0cnc0VUxGNkN1cnM3Ulp1L2V2VEF5TWtKU1VoSmNYVjE1OXRYWTJJZ2pSNDdnKysrL1IzNStQbzRkTzBhWHQzQnhjWUdibXh0U1VsSXdhdFFvSEQ1OEdKOCtmZUxheit2WHIxRmFXa3FYUVlpS2lnSUFObEZJZFhVMVpHVmxBUURoNGVHb3JxN0draVZMMkk2ZDVZenhkd3RwQ0FRQ2djQWI0bWhBSUJBSUJBS0JRQ0FRQ0FRQ2dVQWdFQWdFUWkvdzgvT0R2NzgveG80ZGkvVDBkRHg1OGdRV0ZoWXdORFRFb0VHRE1INzhlS2lvcUVCQ1FnS2lvcUlRRlJXRmlJZ0lSRVZGSVN3c2pPYm1aakNaVERDWlREUTFOWUhKWktLbHBRV25UcDJpQTY3Y09INzhPTXJLeWppVzM3bHpCd0FRR0JpSXhNUkVqdldhbXBwWXZuejUxenNCM2VpYXFROTBPZzJFaDRlRHdXRGd1KysrUTFOVEUxYXNXSUhvNkdpWTB2cEs5UUFBSUFCSlJFRlVtcHBpKy9idGRGdHhjWEdFaFlYQjBOQVFDeGN1UkVCQUFINzk5VmVCOXoxa3lCQkVSVVVoTWpLU0k3RGUwZEdCdDIvZmNyZ05kRVZOVFEwalJveGdXL2J5NVVzVUZSV3hMVXRJU0lDU2toTEdqeDlQTDJ0c2JLUUQ1Nk5HalFJQTFOYldJamc0R01lT0hVTnhjVEhFeGNXeGJ0MDZPRHM3czVVOGVQTGtDUUJBVGs2T0hrZEpTUW5PbkRtRDA2ZFB3OFBEQTE1ZVhwZy9mejZjblozWkhBQzRVVkZSQVNNakk1U1ZsU0UwTkpTdE5FRlhoSVNFY09iTUdYejc3YmR3ZDNlSG5wNGVURTFOQVhTVzdzakt5c0xGaXhkeDd0dzVWRlZWWWNDQUFZaUppY0hNbVRQcFBoZ01CbmJ2M28wSkV5WmcrZkxsMkxadEczYnMyQUVqSXlQTW5qMGJ3NGNQaDZhbUpvWU1HWUxVMUZRQXdMUnAwOURVMUlSang0NWh6Smd4Ykc0RnYvLytPd1lNR0lEcTZtcnMzNzhmd3NMQ1dMdDJMZHU0TXpJeUFJQ3JlSUpBSUJBSUJBS0JRQ0I4QlY0VURWVjcrWG9FMWZXdmlmbUNJaEFJLy9kb2FYMVA1UlY5eDNZOXlDOGErdU0vZlowaUVIcEwweThEMUJxV3FGRmQvOXFMbjMvUjkrUFZxMWVVdTdzN1ZWaFkrSlcrY2YvaHpwMDdWR3BxNmxmdnR5c3ZYcnlnNU9YbHFkMjdkM05kZit6WU1VcGVYcDY2ZWZPbXdIMldsNWRUVTZaTW9kTFMwcjdXTUNtS29xajYrbnBxOCtiTlZFcEtDczgyMmRuWjFNNmRPNm5IangvM3V2L1cxbGJLM3Q2ZUNnME41VmpuNXVaRzdkKy92OWQ5OW9ZVEowNVFhOWFzK1V2M0lRaXRyYTFVZTN2N1B6Mk0vMW1xcXFvRWJ2dng0MGZLMGRHUkNnZ0lFSGliVDU4K1VjT0dEYU9tVEpuQzkzMzA4dktpVkZSVXFMQ3dNSUg3L3F1SWo0K253c1BELytsaDlNaWhRNGVvdUxnNG51c3ZYYnBFVFpnd2dicC8vLzdmT0tyL0R0b3IzbExkNzcvMUZnUEgvTlBQQlFUQ2x6SXhmcmJheE5oWlZOZS9WOVc5ZnliODQ0OC9xQkVqUmxCbFpXWDBzaytmUGxIdTd1N1V4SWtUS1dWbFpVcElTSWdDSVBEZlR6Lzl4TEVmTlRVMXl0alltSDZ0cjY5UFNVdEw5L3JQeE1SRTRHTWJOMjRjQllDcXJLenMxVG5ac21VTE5XdldMR3JKa2lXVWxwWVdCWUF5TXpPamNuSnlxREZqeGxBQUtFTkRRNHJKWkhMZFBqNCtuaElWRmFXMzYvNnNibTl2MytPNGNuSnlxSjkrK29tYVAzOCt0V1RKRXZwWWZ2NzVaNDYyNmVucEZBREt4Y1dGWTkzV3JWc3BBRlJXVmhhOWJNK2VQUlFBU2tWRmhabzhlVEpsWm1aR3FhcXFVZ0FvYlcxdHFyVzFsYUlvaW9xT2pxWUFVSXFLaXBTenN6TlZXbHBLVVJSRkxWNjhtSm82ZFNvMVo4NGNhdXJVcVJTRHdhQkVSVVdwUC83NGcrdXhKQ1VsVWNiR3hoU0R3YURPbkRuRHNkN2QzWjBDUUwxOCtaTHQvQWo2L0h2bHloVUtBTFZwMHlZcUt5dUxtakJoQWlVcEtVbC9IbFZVVktnOWUvWlFkWFYxZlB0cGJHeWtqaDQ5U3FtcHFiRjlua2VNR0VIVjF0WlNZOGVPcGNURnhhbnE2bXJLd2NHQkFrQkZSVVZSL3Y3KzFKdzVjeWc5UFQwS0FPWGs1RVJaV2xwU0FLaGZmLzJWeXMzTnBVYU5Ha1ZObmp5WmJqTjQ4R0NxcGFWRm9PUHJUbWxET2RYOXU2OGJaMHp1YXdRQ2dmQUZFRWNEQW9GQUlQUklaR1FrOHZMeXNIZnYzcjl0bjlIUjBUaHk1QWl1WDc4T0pTV2xYbTFiWDE4UEVSRVJTRWhJOU5qMnlwVXJTRWxKZ2F1cksxUlVWSHBzMzliV2hwU1VGS2lwcVVGTFM2dFg0L29TM056YzhQejVjNFNHaHZMTmJPaUpseTlmWXR1MmJUaCsvRGpVMU5TNHRna1BEMGR5Y2pJOFBEeWdxcXJLdDcrU2toS0JsT1FSRVJGNCtmSWxuSjJkMldvRDh1UHAwNmY0OXR0dk9aWTdPVG5oNXMyYkNBME4vVnZmQTBGcGFXbEJVRkFRek16TU1IRGdRSHA1VzFzYjl1L2ZqMkhEaHNIUzBoSUEwTlRVQkFrSkNUWXJRQUtCOFBmdy9QbHpPRHM3UTF0Ym03WnNCWUQwOUhTQjdWcFhyRmhCMjM5MlplZk9uYWlxcXNLelo4L29aU0VoSVJ6V3FQeFFVRkRnYTVuYjN0Nk9tcG9hTkRVMWNWM1BaREpSVTFPRDF0WldnZmU1ZGV0VzNMNTlHOCtlUGNPMGFkTnc4dVJKZ1d2a2poMDdGaWtwS1Z6WHhjYkd3c2ZIQnpVMU5UQTBOT1RhNXZUcDB3Z0lDSUNtcG1hUG1WcXRyYTBRRVJHaHI1MXRiVzN3OC9QRC9QbnoyYkwwaW91THNXL2ZQaXhZc0VDZ1l3QTZ6MXRiVzV0QWJhV2xwY0ZnTUpDZW5vNmtwQ1FFQkFUMHVFMWJXeHRLU2tydzVNa1RQSHIwQ0RrNU9jakp5VUZTVWhMR2pSc244RGk3OCtUSkUzei8vZmR3ZEhTRWg0Y0gxemF0cmExZ01wbG9ibTVHUTBNRHFxcXFVRlZWaGNyS1N2ci84K2JOZzQ2T1RvLzdTMHBLb3VzTjk0UzZ1anBPbkRqQnRzelQwNU5ySm1adkVSY1hoNmVuSjl1eXlNaElycGJWdldIR2pCbXdzTENnWDkrK2ZSdG1abWJZczJjUE5tN2MyT1AyTlRVMThQVDB4S1JKazdCbXpScUI5dW5xNm9xQ2dnTDQrZm54ckpOY1dWbUpmZnYyUVVGQkFZc1dMUktvMzNQbnppRStQbDZndHR5d3Q3ZG55OXJzeXFsVHA1Q1hsMGMvMXdCQWVYazV4L3ZOanlsVHBtRDY5T2xjMTlYVTFDQXdNQkR4OGZISXk4dkR4NDhmSVNjbkIwMU5UWmlZbUdEdDJyVjg2NWNEblJtbExpNHVtREZqQnMrYTNYLysrU2V5czdOcE8yWUNnVUFRbE1HREIrUGh3NGRzTnU1OSt2U0JrNU1Ubkp5Y0FBQVVSYUdscFFYTnpjMW9hV21oLzA5UkZJU0ZoU0VpSWtML0t5SWl3amZybnNYZHUzZi9zbVA2VWhnTUJoSVNFZ0IwbGhGWXRtd1ovUHo4NkhJSkd6ZHVoSmVYRjhURXhMaHVQM3YyYktTbnA4UEt5Z3IzNzkvbmVVL2t4K0RCZzVHYW1ncUtvZ0IwUGk5TW1USUZodzhmL3Z3RCsvOE1IVG9VUU9lOWcxVVdRa1JFQk5PblQwZEFRQUJFUkRyRExRc1hMa1JiV3h2TXpjMGhLU2xKYnk4dUxvN2J0MitEb2lnSUNRbmhtMisrd1o0OWV6QjQ4R0N1K3pNeU1vS1JrUkZldkhnQlRVM05Ic2ZuNmVtSlVhTkd3ZGJXVnFEak1UTXpRMVpXRnZUMDlORGUzbzZXbGhhb3FxckN3TUFBWm1abU1EWTI1dmxlZFVWU1VoSWJObXpBdW5YcmtKT1RnL1QwZE55NWN3Y2VIaDRRRWhKQ1Mwc0xyS3lzSUM4dmo4ek1UUHo0NDQ5WXRHZ1I0dUxpVUZSVUJCRVJFZGphMm1MNzl1MHdNRENBc3JJeVBEdzhJQ2twaWJ5OFBQcDMxTEJod3hBVUZBUlJVVkdCam85QUlCQUlmejFFYUVBZ0VBaUVIcmw5K3paU1VsSm9vY0d0VzdmdzRNRUR0alpTVWxKWXUzWXRoMVZlVjBhTkdvWFpzMmNMdE0vUzBsSThlUEFBam82T0NBNE9GbmlzcjErL3hvd1pNMkJnWUlDUWtCQ085VHQyN0FBQTdOdTNEOExDd3NqSXlNRHg0OGRoWjJjbmtOQ2d2cjRlczJiTnd2cjE2K0h2N3c4QWVQWHFGWDc3N1RlQnh3Z0FhOWFzd2NpUkkrblg3ZTN0T0hmdUhDd3RMYmtHblcvZHVvVmJ0MjdoeElrVEhFS0QxdFpXeE1URXNFM3k4dUxwMDZlSWo0OUhTVWtKc3JPek9ZTCtIejU4d05hdFcvSHAweWVzV2JPR3I5QWdKaVlHVmxaV09IejRjSStUN3RIUjBZaUxpOE9tVFpzRUVocGN1M1lOOCtiTmc3MjlQUTRmUHN4MlRwNCtmWXJzN0d5MHRMVDAyQTgzSWlJaXNIcjE2cy9hZHNTSUVjakp5ZUhiNXZyMTYxaS9majJ1WExtQzVPUmtlbmxMU3d2MjdObURtVE5ud3RMU0VoUkZZZEdpUldoc2JFUndjREN4L2lNUS9pWGs1T1RBejg4UGtwS1NQQ2MyMjl2YndXUXlNWG55Wks1Q0EyN1kydHFpdmIxZDRIR01IajBhUC8vOE05NjllOGMxYUZkWldRbWcweUozNTg2ZEhPdnYzYnNIb0RPQWYvUG1UWTcxeTVZdHc3Qmh3K2pYVVZGUmlJaUlnS0doSWV6czdBQjBpcUUrZlBpQUxWdTJvRisvZmp6SCt0dHZ2Nkc2dXBybityQ3dNQURnZWE5b2IyL0g1Y3VYSVNVbGhmbno1L1BzQitnTTFDOVlzQURDd3NJSUN3dmplMDg1ZVBBZ09qbzZNSERnUUlTSGgzTnRvNmlvaUZtelp0R3ZGeTllTExEUXBMaTRHT3JxNm1odmI0ZXdzRERQZGtlT0hNR05HemRRV0ZpSU4yL2VzQWtaQmd3WUFGMWRYZFRXMWdxMHo5N2k0ZUdCUFh2MjBBRU5mb2lJaUtDaW9nSTZPam9ZTkdnUXovZFVRa0lDSGg0ZVNFcEtRcDgrZmZqV0NLNnNyT1FxQ2d3TEM4UHo1ODk3ZHpCY2tKYVc1aEFhM0wxN3QxZlBqdHlRa1pGaEV4cjA3ZHNYREFZRDl2YjJFQk1URTFnOElDaUppWWs0ZnZ3NGdNN0FCRGRPbmp5Sm16ZHZvcmEyRm8yTmpUd0Q3T3ZYcjJjN0p6azVPWWlJaVBqc3NjMmJONCtuMElBYjVlWGwyTE5uajhEdFhWeGN1QW9OTGx5NGdEVnIxdUREaHc5c3kxbWltSHYzN3VISWtTTUlDZ3JpSzhwS1RrNUdhMnNyRmk1Y2lNaklTSlNXbG5LMFlWMHZ6NTgvVDF0WWQyZlpzbVY4cjRNRUF1SC9MajNWaW1jd0dCQVhGK2Q3dit5SmtwS1N6OTcyYzNuNDhPRm5iWGY0OEdGNGVYbWhvNk9EN2Zrb0pDUUVOalkyQXMwSlRabzBDVStlUEVGRlJRVWQyR2ZoNitzTFgxOWZ2dHYzNjllUERreTN0N2REU0VpSXA3aGZWMWNYTDErKzVKcmdjdmp3WVE1eGdyVzFOU3d0TGRsS1hmVHIxNDhXR0xCZ01CajQ1WmRmT1BvOGZmbzBUcDgrelhmODNHQ1ZaT2hPVjFFTDBDbGtFRlJrd0VKUFR3OEFJQ3dzakFjUEh2QjlydTBKWVdGaDZPcnFRbGRYRjQ2T2p2VHl6TXhNV3RCMytmSmwxTmZYZzhGZ1lPN2N1Wmc3ZHk1YkgvSHg4U2d1THFiZmsvYjJkclMxdFlHaUtDSXdJQkFJaEg4aFJHaEFJQkFJaEY0VEZ4Y0hIeDhmZXJLdG9hRUI0dUxpV0wxNk5YYnYzazIzWXdWaVdNR2F4WXNYWS9iczJZaUtpa0plWGg3ZmZiUzF0VUZVVkJTaG9hRlFWRlRzVWRWdmEyc0xWVlZWcUttcG9YLy8vZ2dORGNXa1NaUFlhdm8xTmpiQ3g4Y0hvMGVQeHNHREI3L2dETEJUV2xxS29LQWdORFEwUUZoWW1LK1RBcFBKUkh0N08yYk5tc1VtTlBEMDlJU0xpd3ZTMHRJUUZCVFVLOVgrbWpWckVCSVNnb0tDQXJieno0MUZpeFloTXpNVFI0OGVoWU9EQTF2MkpVVlJXTFpzR1NvcUt1RHY3NCtKRXlmeTdVdFhWeGVLaW9vQ1RicXpnaHZkZjN6endzREFBSHA2ZXZEMjlrWjFkVFZPblRwRi85aGxDUXcrZDZLbXRiVVZEUTBOOFBiMjVwazF3QTBQRHcvVTE5ZjMyQzR5TWhJQU9Hb0pkZy93VUJTRk1XUEc0T0RCZy9qMjIyOFJFQkFBS3lzcmdjZERJQkQrV3U3ZnZ3OXRiVzJ1NjFKU1VqQmp4b3hlOTdsaXhRcDRlM3YzMk03RXhJUU84cjU3OXc0SERoemcyZmJ1M2J0OHM5cDRCUmduVDU1TUN3MWV2bndKVzF0YjlPL2ZuNjZqMjVWVnExYXgzYk82YytYS0ZRNFhBRmJHWG1scEtaS1RrNkd2cnc4TkRRMzZPc3BnTUdpUlFHSmlJc3JMeTJGcWFvcnE2bXF1QVc1WldWbkl5OHREUkVRRUV5Wk13TTZkT3pGbHloUWtKU1Z4bmVCLzlPZ1JMVGprbDNtdm82UERKalFBT2pPeXV0WU01a1dmUG4wQS9PZVpoUmQxZFhWNDllb1ZORFUxTVdQR0RKdzdkdzZxcXFxNGVmTW1sSldWMmRvSzRuQmpiR3pNdGU0eU4xaDFuMDFOVFRGNDhHQklTVWxCWGw0ZWZmdjJoWUtDQXZyMTY0ZCsvZnFoZi8vKzZOZXZILzM4TVdmT0hEUTBOQURvZEtRUUVoS2k2L1oyeldvTEN3dmptU1VPZ0swR2NYZms1T1R3K3ZWcmdZNkRHei85OUJNS0N3czVsbnQ3ZS9OMGRlQkZRVUVCbGl4Wmd2ejhmR2hxYW1MbHlwVnM2Ny85OWx2RXg4ZmpwNTkrd3JwMTZ5QXRMUTFyYSt2UEhudFhuajU5aWlWTGxtRGt5SkhZdTNjdndzTEM4T2JOR3c0QlVYNStQb0tDZ21Cc2JBd2JHeHNrSmliaTJyVnJPSExrQ05zelVWY0JVVmZPbnovZkszY1BKeWNuRGhHSElIejMzWGVvcTZzVHVEMjNMTW5RMEZEWTJOalFRcUd0VzdmQzBOQVFTa3BLK1BEaEEyN2V2QWx2YjIrVWxKUmc0Y0tGaUlpSXdPTEZpN24ySHhzYkN6RXhNWmlabVdIV3JGbkl6czdtT1paVHAwN3hYUGZUVHo4Um9RR0JRQ0FJQ0lQQjRBaFc5K25UUitERUU2RFREVUZlWHY2THg5SlQwRnhLU29ydmN5NDNoSVNFSUMwdExiQmI0MzhUWHlJeTRFZWZQbjNvWjJjVkZSVytpVDZEQmczaWVJWVVkQzZKUUNBUUNIOC81QXBOSUJBSWhNOWl3SUFCZVBmdUhRQmcvLzc5OFBYMWhiQ3dNRnNnTmkwdERZYUdoc2pJeU1BUFAveEFMNCtLaWhJNFd4QUF2THk4ZW14alltSUNWVlZWaUlpSUlDSWlBdDk5OXgwMmJOZ0FYVjFkMm43L3hvMGJZREtaUFdaTDloWURBd1BVMTlkajd0eTV5TWpJd1BQbnp6Rmd3QUNPZGtWRlJmaisrKytockt5TUtWT21zSzNidkhremtwS1NFQm9hQ2lhVGliQ3dNSUYrNEIwK2ZCZ2hJU0ZRVjFmbnlOTGZ2MzgvVi90bkNRa0plbEszcXpDQm9pZ1VGeGRqMEtCQnFLeXM1Q3BhNkdwdnE2NnVqb1NFQkV5Wk1nWHIxcTJEckt3c1QxY0ZWcEJkMEIrdE1qSXlTRWhJZ0pHUkVVSkNRbEJmWDQvbzZHZ0FvQU1mZ2xoSzhtUDgrUEc5bWxBSURBenNVV2p3NGNNSFhMdDJEUU1IRHFRRE1peFlHUldzSUpLUWtCRDI3OStQY2VQR1llblNwYkMydHNhZmYvNkpyVnUzOXZKSUNBU0NvRFExTmRIWEVGWWdyTGEyRmxWVlZRRHdSYVZwOHZMeTZLelk4dkp5MU5mWDA5bEtreWRQQnRBWlVHTk5zUEdqNjBTYXJxNHUxNkRkeTVjdm9hdXJpeTFidG5ETkhqNTY5Q2hjWEZ3UUZ4Y0hBd01EanZVc0M5ZjM3OS9EMk5nWVRDWVQ4Zkh4Nk4rL1AwZmJ5NWN2YzcydnNhaXNyRVRmdm4zWmxoMDhlSkJ0WEZsWldXem5WMXhjSEV3bUV3QVFGQlFFb0ZQSUdCY1h4M1VmVzdkdXBUUEtkdXpZZ1FFREJ1RFhYMy9GOU9uVGtaR1J3ZGEycnE0T1M1WXNnWlNVRkhKeWNqQmt5QkNPL2k1Y3VBQnJhMnV1NTBaS1NxcEg0VjVYMnR2YitRb05kdS9lemRaZlFrSUNwS1NrT0VRR0xKU1ZsVG5FRDBDbm9LR3JjSVNpS1ByenpDcWgwZHJhU3QrcnV0cjA3dGl4Zzg1V0U0U1RKMC9TLzlmVTFJU0lpQWliS3dUclBmc1NHQXdHei9KWVY2OWV4ZEtsU3hFU0VzSXpXNTNYaExPWW1KaEFGcjhzb3FPanNXclZLdFRWMVdIQmdnVUlEZzZHbkp3Y1J6dDlmWDJjUFhzV0N4Y3VoSWVIQnhZdFd2UkYyYWtBOFBqeFk4eWVQUnVpb3FLSWo0L0gwS0ZEVVZGUmdmWHIxeU12TDQ4V0c3eDc5dzVMbHk2RmtwSVNUcDgramY3OSswTlJVUkVSRVJFNGMrWU1ZbU5qMmQ3dnY0cU9qZzVjdlhxVmZsMVdWb2I2K25wY3VYSUZRS2Q0WlByMDZUMW05L0xqMmJObldMZHVIVG82T2pCOStuUmN1WEtGN2RxaHFxcUtiNy85RnIvKytpdCsvdmxuSkNVbFlkV3FWZERWMWNVMzMzekQxbGRkWFIwdVhicUVlZlBtb1cvZnZraFBUK2ZxTEJNY0hJeE5temJ4dkY0Q1gvN2NTU0FRQ0FRQ2dVQWdFQWovaXhDaEFZRkFJQkM0MHRiV1JtY1VNcGxNZEhSMG9LcXFxc2RNKzhPSEQrUG8wYVA0NDQ4LzZNQnE5MjJpb3FMNDFqL3U2T2pBN05telVWTlRnNFNFQklHQ01sMG4vNFlPSFFwdmIyL1kydHJDeXNvS1Q1NDhBWVBCb0NkRzkrN2RTMmVIc3JMang0MGJ4NUZGT0hEZ1FPVG41OVBIeGNvS0JEcHRCUGZ2M3c4QW1EbHpKblIwZEhENDhHSDg4TU1QbURkdkhsSlRVOWttV2QrK2ZRc2pJeU8wdHJZaU1qS1NZekpZVWxJU2NYRnhtRDU5T3M2ZE93ZHBhV2tFQmdieVBlWXpaODdBMGRFUi9mcjFRM0p5TWtjUWFQLysvV2h1YnVhNVBiLzZ1YndzYjd2YjI0NGRPeGJuenAzRDNMbHpZV3RyaStuVHAzTU5SckZxaFBkR2hTNHJLNHZFeEVUTW5Ea1RNMmZPcEplejdNSy9OS3ZzeHg5LzdQVTJJMGFNNExzK0lDQUFUVTFOc0xlMzV6aFcxbWVuZS9ERDNOd2MyZG5aV0xObURjOXNQQUtCOEhYdzgvT0RzN016MjdLdUFxblEwRkQ2LzMvKytTZlArdzlMbU5DVmxKUVViTml3Z1czWmloVXIyUHF0cnE3dTBkRUg2SFRnWVNFa0pBUVpHUm04ZVBFQ2d3Y1BwZ051YW1wcTJMWnRHNHlNakxnRzlhWk9uUW9YRnhkb2FXbnhEUG9WRnhmRHlNZ0liOSsreGRtelozbGVGL2Z2Mzg4MzA3NnBxWWxEYU1EQ3hNUUVBd2NPWkZ0MjZkSWx1bFJBWVdFaDR1TGlNSHo0Y0ppYm0zTnNuNStmanl0WHJuQmNPMWVzV0lIVzFsWTI4UndBTkRjM3c4TENBcTlldlVKZ1lDQ1lUQ2FIMDFCMWRUVzJiZHNHV1ZsWk9EZzRjQjEzYTJzcjMzdW9pSWdJRGh3NGdHUEhqcUdob1FIdDdlMGNueGQzZDNjT2R4dEJHRFpzR0ZkTDNmcjZlamFod2Z2Mzd6bWNlYnk5dlduWGpQVDA5Rjd2KzBzWVAzNDhwS1dsdVpicTZDMHRMUzJvcWFuNTdESkpndERjM0l6Tm16Y2pJQ0FBWW1KaThQWDFoYjI5UGQ5dDVzK2ZqL0R3Y015ZVBmdUxSUVlBc0czYk5uUjBkQ0ExTlJVU0VoSjQ5KzRkNXM2ZGk3UzBORlJXVnRLaVhxRFRZVUJkWFIxdGJXMTQ5KzRkaGcwYkJoOGZINXcvZng1bFpXVWNRZmEvZ3BhV0ZxN2ZVOWF5MGFOSDQ5bXpaMSswajUwN2Q0TEpaRUpkWFoxRFpOQVZLU2tweE1URVFGdGJHMi9mdnNYKy9mczV5cVpGUjBlanNiR1JkampqSmNaZ3ZaY1NFaEpmSkpJZ0VBZ0VBb0ZBSUJBSWhQOXJFS0VCZ1VBZ0VMank1TWtUam5xcy9mcjFnNktpSXBZdlg4NXp1OUxTVWpyb3o1b2M3cDdsSnlFaEFVOVBUNmlycTdQVnYyWGg1dWFHek14TXVMdTcwM1pwUlVWRkhCT29yMTY5d3NtVEozSG8wQ0VPTWNPcVZhdnc4T0ZEMk5qWWdNRmdvTEt5RWxGUlVSZytmRGhibHVDZE8zZnc2TkVqTEZpd2dDTkkwalZnc0gvL2ZycWVIQUJrWjJmVDFxdDkrdlNCam80T2hnOGZqdURnWVB6eXl5LzQ4Y2NmY2VuU0pRd2RPaFNKaVlsWXRtd1phbXRyY2VIQ0JaNTFidVhrNUJBZkg0L3g0OGNqS0NnSS9mcjE0MW5pSVRJeUVpdFhya1NmUG4yUWxKVEUxU2IzdzRjUFBkWmo3aTNjTWdUbnpKbUQ0OGVQWTlTb1VUd3pYbGxDZzk3YThNbkx5eU16TTVQdC9hMnNySVNNak13WForNmxwS1QwS0J6b3l2TGx5OWttL0x2VDNOd01mMzkvS0Nnb2NBMHNzWVFHM0FJVG8wYU53dTNidHdVZUM0RkErRHpNek15Z3JxNE9BRGgzN2h5dVhyMks3ZHUzNC92dnZ3Y0FUSmd3QVJjdlhnVFFhWlBkR3l3c0xPaU04ZFdyVjZPbXBnWlJVVkVBUU5lV2pZNk9wdDFaZW1MMDZOSDAvMnRyYXpGMTZsUm9hMnNqSVNFQkVoSVNhR2xwUVZSVUZFUkZSYm1PMWMzTkRYMzc5b1dHaGdaT25UcUZaOCtld2NQRGcwMllaMjF0amNMQ1FuaDVlY0hhMmhvZlAzN0V6ei8vREVkSFI3WjdaVTVPRGw4SEdEMDlQWjRDUW50N2U0N3hQWHo0a0E1R0hqcDBDTzN0N1RoNDhDQlh4NkdvcUNoY3VYS0Y2N1dUVlgrV2RYMEZPc1dFQ1FrSldMdDJMYVNrcERCMjdGaTR1cnBpOSs3ZFlEQVlhR3RyZzQyTkRjckx5M0hpeEFtZXRxM0hqeC9INXMyYmVSNnpvYUVoVnF4WWdaa3paK0xXclZ0b2JHeWtSWEdmUG4xQ2NuSXlMYmpzT2o2ZzA0bUFvaWkyNWF6NnpiMUJYbDRlN3U3dUFEb3p5NDhlUFlxcFU2ZlM0L2ptbTIrK1N0QmZVQ29ySzJsbmhYODdoWVdGV0xSb0VSNC9mZ3cxTlRYRXhNUkFWMWRYb0cyNTFWditYR0ppWXZEaHd3Y01HemFNTGd2UWxhTkhqd3JVajY2dUxsY0IxTmRHWEZ3Y1Q1OCtCZEQ1T2RiWDE0ZXlzakl0NXVWWFBrd1EzcjkvVDd1YTdOdTNyMGVYR1RrNU9XemR1aFdiTm0xQ1pHUWsvUDM5MmE1eExGRnRWeWV4VFpzMmNUaHlzSzVmcHFhbUhNK3FxMWV2eHBFalJ6Ny9vQWdFQW9GQUlCQUlCQUxoZnhnaU5DQVFDQVFDVjRZUEg0NkVoQVFBZ0pXVkZjVEV4QkFTRWdJeE1URmN2MzRkcGFXbGRNWlBhMnNyUFJGWVdWbEpXd0h6Q3F3Mk5EVGc5T25UeU0vUHg3dDM3OWlzNGsrZVBJbTllL2ZDeGNVRlRrNU9BSUJqeDQ1aDA2Wk44UGIycGpQTkhqMTZoTm16WjZPaW9nS0dob1pjYS8xMXRmMzE4L05EWTJNalhGeGNzSFRwVW5xNWc0TURIajE2Qkdkblo3NUJsUGZ2MzRPaUtOVFUxR0RRb0VHd3RiV2xKeDI3SHArRmhRVmFXMXRoWTJNRGJXMXRUSnc0RVNrcEtWQlZWVVZLU2dvbVRackU5N3lycUtnZ0xpNE9QLzc0STk5QStxVkxsOUNuVHgra3BLVFFBYkx1L0ozMUF0ZXNXY04zUGV1elVGOWZEd1VGQlo3dFNrdExNWHo0Y0w1OU5UUTBnTUZnQ0pSeGR1TEVDVmhaV1hGZDkvejU4MTdWRU80cU5PR0d2NzgvL3Z6elR6ZzdPME5HUmdacjFxeGhxelBPc3JMT3pzN3UwYmxnNWNxVk1ESXlFbmhzQkFKQk1MUzB0S0NscFFVQThQWDFCZERwYnNLdHhueFhzVnQzbmo5L3psRURubFhySHVoMFpHbHVib2FPamc1Ym0xbXpabUhkdW5Wc3k1cWJtL0hwMHljb0tDalFZcTd1dGRubDVPU3dhOWN1Yk55NEVXdlhyb1dQanc5bXpweUpzckl5VEpnd2dlY1lXV1VRM3I1OUMzOS9meVFtSnVMY3VYTVlOMjRjZ001eUJPYm01dlI5Mk5YVkZiZHUzYUt6ZjFsVVYxZnpEV0x5Y3luaXg0c1hMeEFhR2dwdGJXMmU5dmdzbTNOdVFyZm01bWFjTzNjT2ZuNSs5TEpkdTNaQlZWVVZhOWV1Ulh0N08rN2V2WXU5ZS9maTJiTm5DQXdNeE1xVkt4RWJHd3RMUzB0YXFNQU5QVDA5dUxtNTRmcjE2M2o4K0RGY1hGelkxbi96elRld3RMU0VwYVVscGsrZlRnc2FBZUQrL2Z0SVRrNkd1TGc0cXFxcXVEcncvUEhISDJ6M2VSVVZGWlNYbC9NNVc1ekl5c3JTejBwUG5qekIwYU5Ib2FlblJ5LzdieUVzTEF4djNyeGhXL2I4K1hNQW5XVTdDZ3NMMmRiSnlNaGcwNlpObjcyL3ExZXZ3dHJhR3JXMXRUQXhNY0haczJkNU9uSUFuYzhtRlJVVmJNdUdEaDBLZVhsNXRMUzBjSFZkWUxtU2RIUjA4Q3k3SkNVbEJRVUZCYmJub3ZuejU5TWxRZ1RGeWNrSktTa3BQYmF6dHJibUt4YnVEcmZqWWpBWTBOYldCdEQ1TE43UTBBQXhNVEY2MlpkeTY5WXRkSFIwUUVKQ0Fnc1hMaFJvbTU5Ly9obWJObTFDYzNNejd0MjdSenR2SlNVbElTY25oNk05azhsRVEwTURYRnhjK0RwdHRiUzB3TjNkbmErekNZRkFJQkFJQkFLQlFDRDhYNGNJRFFnRUFvSEFGVGs1T2N5Y09STnYzcnpCaHc4Zm9LR2hRV2ZJWGI5K25TMkxMaUVoQVptWm1RRFloUVlzVytUdTJValMwdEs0YytjT2pJMk40ZURnZ0pxYUdyaTZ1dUxBZ1FQWXUzY3Zwaytmam9rVEp5STJOaFpGUlVWd2NIQ0F2cjQrTFJBNGRlb1U3TzN0SVNRa2hQUG56M01WR1hTbHFha0p4NDhmaDdLeU1oWXRXdlJaNTRNVnRHY0ZVMFJGUlhrR3Vsa0NnL1QwZEhyaTE4TENnc002bWhkanhveEJRVUVCenl4TG9EUERzNlNrQkpxYW1uejdldkRnQWRkSjF1NVlXMXREV2xvYXpjM05xS3lzaElLQ0FwMFJabUJnZ0ljUEg5SVQ1V0ZoWVhRQUFPZzhGL3YyN2VQYlArdXprSmVYaDRrVEovSnNKeW9xaXJGangvSmNYMTFkamVmUG4wTkpTWW12SUtHa3BBVHYzNy9uYS9YdDVPVFVZeW1RcmpDWlRKN24rOE9IRDNRcERWVlZWUURBalJzMzhPZWZmOUp0V0ptdHBhV2x1SExsQ3BxYm15RXVMczUxa3J0cmVRb0NnZkQxS1M4dng0TUhEK2ovMTlYVmNkeXJURXhNZUFiUFVsSlNPSVFHZ2pCa3lCQU9VY09WSzFld2F0VXEzTGh4Zzg3ODV5WjgyTEJoQTU0OGVZS1FrQkRjdkhrVGYvenhCOExEd3pGMzdseWUrMk5sNXU3YnR3OTZlbnF3c3JLQ3ViazVDZ3NMSVNZbXhtYUIvdkRoUTV3OGVSSm1abWF3dHJabTYwZGZYNy9IWTJPSkYzcERWbFlXUkVSRTRPUGp3L042emJydmRoVWFGQlFVSURBd0VLZFBuMFpsWlNWYmtGaGNYQnpyMTY4SDBGbDJ3dC9mSCtycTZ0aStmVHNTRXhQUjJOZ0lNek16aElTRThMMUg2T25wUVU5UEQ2V2xwY2pQejhmdTNidDV0bTFwYVdGemIySzUrSWlKaVVGYVdwcCtYZ0tBMzMvL0hlZk9uY01HZ3ZkNEFBQWdBRWxFUVZUQWdRTmhaMmRITC8rcjdkcWJtcHA0QnJ5N0l5RWhnZGJXVmxya3dYSmdZRzNmM2FtcUsvek9LUytDZzROeDY5WXRydXRpWW1JUUV4UER0a3hGUmVXTGhBWm56NTVGYlcwdFhGMWRzV2ZQbmg3SDdPM3R6WkhSZnY3OGVTeFlzSUN0SEJjM3NyS3llR2JsUDNqd2dFT00xTkxTd2laU0ZBUkJ5MHNZR0JoQVEwTkQ0SDZ6c3JMdzZORWpudXV2WDcvT3NlenAwNmNDWFMrNjQram9DRmRYVitUbTVnTG9mQllXMU9GajhPREJVRlJVeEljUEgxQlFVRUEvUS9GN1g0Qk9RUmMvQjRiNitucTI3eTZCUUNCOENhZE9uVUpNVEF3aUlpTDQvczRYaEt5c0xPVGs1TURhMmhyeTh2TDA4bmZ2M2lFc0xBeUxGaTBTK0hxZmtwS0N1cm82cm1WeHV2TDc3NzlEUkVRRW8wYU5FbmljVDU0OFFWQlFFSll0VzhiVDFiRTdUazVPNk5ldkgxc3lTbmRPblRxRnRMUTBCQVlHOG5XK2FXeHNoSzJ0TFhSMWRiRng0MGFCOXArYm00c1ZLMWJBMmRtWnErQ3RwcVlHNjlldng1UXBVL2dLVnY5dWpoNDlDaFVWRmE2T29RRHcrdlZyZUhsNXdkemNITWJHeG4vejZBZ0VBb0h3dnc0UkdoQUlCQUtCTHpkdTNLRC8vL0hqUnpyclNscGFtczVpcjZxcVloTWFzRW9jZlB6NEVRQzRab2twS1NraEpTVUYwNlpOUTNsNU9TaUt3dW5UcDBGUkZOTFQwM0h2M2owME56ZWp2YjBkUC8vOE04TER3eUVwS1ltV2xoWkVSRVJBVTFNVDBkSFJiRDkwRHg4K1RGdWtBb0NPamc2aW9xSWdLU21KNjlldm82U2s1SXN0WFhsUlVGQ0ErUGg0UkVWRjBTVVZ0TFcxWVdob2lORFFVUGo0K01ESHh3Y1RKa3pBNU1tVE1XN2NPT2pwNldIbzBLRzRjK2NPa3BLUytQWmZYRndNb0RQRGxwL1RnWU9EQTF2Smg5alkyQjRuV29IT29KYTB0RFRTMDlNeGE5WXNCQVlHd3NiR2htdmJpeGN2SWpZMmxuNHRMaTdlbzlDQVpRWDg0c1VMdmtLRGZ2MzZJU01qZytmNkV5ZE9ZTzNhdGJDeHNlRlpWZ0xvek5MMTl2Ym1tZ0ZyWVdHQm1UTm5Ra2xKaVc4bVczZXFxNnQ1WnUzdTNMbVRJekR3K3ZWcnR0ZHBhV2t3TkRTRWs1TVR2dm5tRzZ4WXNRSyt2cjQ5dWtFUUNJU3ZUMFJFQkMzK1diZHVIYzZlUFl2RXhFUTJ5KzEvSTNaMmRqaDkralJLU2tyZzYrdUxKVXVXOEd6YjF0YkdKcWFhTTJjTzd0Ky9qL0x5Y281clkzTnpNNVl2WHc0WkdSbWNPbldLWHE2a3BJVFJvMGRqNjlhdFhMUHlXZnoyMjIrUWs1UHI5Zkg4K3V1dk1EVTF4Y3VYTDZHam80UFkyRmdPVVI3cnVzc0tPbTdldkJsK2ZuNmdLQW9hR2hwd2MzUERraVZMb0tpb3lIVWZ1Ym01ZVA3OE9ZU0ZoY0ZrTXJGdDJ6WjRlSGdJTERScmFXbnBNZURaMnRyS2RrNVpHZEJpWW1LUWxKUmtjeGhnT2RyMDc5Ly9iM1VlNkkyQUxTQWdBT0hoNGZTekhRdldaTDZGaFFYWGNoMHRMUzJmOVp5VmtKQkFpeHBZK1BuNVllZk9uYmg1OHlhSGlLVTNJa0YrekowN1Z5Qmh4S0pGaTJqWHE1U1VGTGJ5SjFPbVRPSDZiRkJUVTRNVEowNWcwS0JCc0xTMDVOb3Z0M0pUQ1FrSlNFdExFL1FRQUhSKzNyb0dtbmp4NjYrL1lzR0NCUUwzNitUa3hGZG9FQkVSQWFCVFNMbDgrWExNbVRNSCt2cjZYSjJrS2lvcWNQbnlaZWpwNldITW1ERWM2MW5MV00rTExEY1dRV0VKRFZpL1BTNWV2SWc3ZCs1QVdsb2FEUTBOWExjNWNlSkVqNDRHQkFLQjhMVjQ5ZW9WVWxOVGUxMWlxTEd4RWFXbHBlamZ2ejh0U295TmpZV25weWRtenB6SmR2MFBEZzdHN3QyN29hR2hJYkRRWU9mT25TZ3NMT1FyTkhqNzlpMG1USmdBWldWbFpHZG5DM3lOTGl3c3hQSGp4NkducHlldzBDQW9LQWlhbXBwOGhRYjM3OTlIZEhRMC9QMzlPWVFHVlZWVlVGSlNBZ0I2N29qSlpBb2tOT2pvNklDdHJTMmVQbjBLTlRVMXJtMmFtcG9RRVJFQkVSRVJEcUZCYm00dXpwdzVnOE9IRDMrMVp4VkJhRzF0aGF1ckswYU9ITWxUYUZCV1ZvYVRKMDlDWFYxZElLRkJRME1ESEIwZHYzaHNxcXFxMkxGakI0RE9lenl2OC9vNXBLZW5DL3k1SWhBSUJNSmZDeEVhRUFnRUFvRXZOMjdjZ0ppWUdONjlld2NORFEya3A2ZnpiVjlaV1FscGFXbFVWVldocUtnSTh2THlkRGE3cUtnbzJ3L2h2bjM3NHZidDI1Q1ZsVVZSVVJIUzA5TWhLU2tKUlVWRnVMdTdZOCtlUGRpK2ZUc09IRGlBZ29JQ2FHbHBRVXhNREQ0K1BoZytmRGhIOXArSWlBZzl3WjJYbDBmL0FQYjA5RVJaV1JrQTBDSUFGbmZ1M0FIUUdjRG5Kb2dRRnhlSHA2Y256K09sS0FxVEprMUNWbFlXZ003SmIyTmpZNnhmdng0bUppWmdNQmpZdlhzM3dzTENjT2JNR1dSblo5TmpPSGp3SUp5ZG5aR1ptU21RR0FEb3pLcmpoNDJORFp2UWdFVnViaTVYQjRCdDI3YkIzOTlmb0gyemlJcUtvaWZWWjgyYVJXY0Y4Nkt1cm82Mmc3NTc5eTVQQVlNZ3NNNWRUNW16WFlNOEFMQnc0VUs2Rk1qWDVNMmJOM2o4K0RGT25qd0pLU2twMmlxWkc2ekpjMzZsSXdnRXd0L0RtVE5uTUhyMGFEeC8vaHdyVjY1RVlHQWc1czJiaDJ2WHJ0RnRQRDA5ZVFhdjM3NTkyK00rNnVycXNHdlhMang5K2hRWEwxNUVSMGNIZ29LQ2NQcjBhYloyTE1IRDdObXpPU1lsTlRRMGFBZVo0T0JnMk52YlExUlVGTTNOelhRcGcvejhmSGg1ZVhIc3Y3YTJGaVVsSlZ5dnVXZk9uTUdwVTZmby9UazZPdUw1OCtjWVBYbzA3VW9FZEpaTzRsVitwaXZjSEJoWU1KbE1qa3g2MWpFRGdMS3lNcEtUazVHVGs0TjU4K2JoenAwN2JNRnFsanNBSzlpdm9hRUJYVjFkT0RnNHdOemNuQllRc0docWFrSnFhaXJ1M0xtRDlQUjAraDZscTZzTEh4OGZ2bUkzYnJTMHRLQ3RyWTB1aXdCMFBzL01ueitmZmwxVFU4TW1rR0FGS0xzTEZFcExTM0hwMGlYNmRXSmlJbWJNbU1GUkUvNUwrUERoQXdJREF4RWZINDhyVjY2QW9pZ0FuZmZCcnU4dDBQbHNrSkdSZ1prelo3SUZKTFMxdFdGbFpZWEpreWNENkN4RkpTUWtoRldyVmdIb0RBcHpDOTQyTkRSOGxqTUROd0hscTFldkFBRERoZzBUdU0vbHk1ZnpMZkhCZ3VYMHRIbno1aDREOUdwcWFqaCsvRGgwZFhVQmRHYTVkeFVhR0JrWmNTMTFWRkpTZ2hNblRrQk5UYTFYN2llV2xwWWMxNGllc0xHeHdaVXJWM3ExelplU21abUovUHg4akJzM0RoVVZGY2pOelVWWVdCaE9uejdOSnZwbGNlL2VQVnkrZkJuejU4K0hnNE1EejM1WjM1M2VPbU93cm1WaVltSm9iR3pFbGkxYm9LbXBDUU1EQXdRRkJYSGRodDg0Q0FRQzRkOUNXbG9hVEUxTmNlN2NPYjdsOTlyYjJ4RWFHb3FCQXdmeUxFZjF1UXdlUEJoK2ZuNVl2WG8xRmk1Y2lQVDA5RjRKOXY4dUtpb3FNR0RBQUN4YnRnd2hJU0c5M3Y3UW9VTzRmLzgrOXUzYkIxMWRYVlJYVjJQZnZuM1l2bjA3WHhjS2x2TlZkSFEwS0lyQ0R6LzhJTkR6ODlmaTFxMWJxSzJ0RmJqa2tDQ3dYRUcvbE5HalI5TkNBNHFpME5EUWdKRWpSM0l0L2RiZTNpN1FNM0ZlWGg2eXM3TTVSS29FQW9GQStPZjQ5ejBWRUFnRUF1RmZRMGRIQjlMUzBxQ3JxNHV5c2pLTUhqMGFjK2ZPaGFHaElSb2FHdWlKeEs2QjVxcXFLaHcrZkppdHZpd3JDM0xTcEVrYzJlb0ZCUVhZdW5VcmNuSnlrSitmRDFGUlVTeGN1QkFwS1NtSWpJeUVoWVVGRGh3NGdJTUhEeUlqSXdNcUtpcVlQbjA2MU5YVjRlZm5oNmxUcDlKOWJkcTBpYmJTWmFuWWdjNnNwaGN2WHRDdlcxcGEwTnJhQ2lrcEtUQVlERWhMUytQczJiTVFFaExpbU95V2taSGhLVFFvS3l0RFRrNE96TXpNSUMwdERWTlRVeXhjdUpET1VITjBkTVNSSTBmdyt2VnJiTml3QVJzMmJNRGJ0Mjl4NDhZTlpHZG5ZOE9HRFFBNnMrKzcyaWQvRGdzWExrUmlZaUxQOVdKaVlseXpERDhudU5HMUgwRzJad1hKR0F3R2J0KyszZXY5ZFNVMU5SWEFmMnk4bTVxYXVBWW9XRUlEMWxqWHIxOFBNek16L1A3NzcvRHk4cUl6UGJyaTRPQUFEUTBOckYyN1Z1RHhDQXNMWThXS0ZSQVNFc0tlUFh1d2JkczJubTBMQ2dvQWRGcW5zOFEzQkFMaDd5Y2xKUVZQbno3RjNyMTdzV3ZYTHBpWW1HRFlzR0Z3Y0hDQW5aMGRMY3E2ZVBFaWhJU0UwTkRRQUJFUkViYWdNYmVKclk2T0RqcVlscHViUzA5T0RobzBDSFYxZGFBb0NqbzZPaHlaNEs5ZXZjTDU4K2V4YU5FaXFLdXJzNjFUVkZSRWJtNHUxcTlmajh6TVRPam82Q0E4UEJ4TGx5N0ZzV1BINE9qb2lJcUtDcllnT0l1V2xoWlVWVlZ4WFFkMEJvOEI0Tnk1Yy9EejgrTlliMk5qdzNOYmZvU0hoMlBldkhuMGExTlRVNjd0dXA1UEt5c3IzTHg1RThIQndWaTFhaFhDd3NMb2RkMkZCbXZYcnUzeG5ybHg0MFlVRnhkRFhGd2NDeFlzZ0kyTlRhOXNZcnNHT1JzYkcvSHAweWMyOXdoRlJVVTJvVUZsWlNXYm1LKzcySTJGdTdzN0tJcUNqSXdNWHIxNmhWbXpac0hNekF4UlVWRmY1TGowKysrL0l6dzhIRUJuSm1CUVVCQjlmMllKQW5iczJNRlJtc2pYMXhjWkdSbGNNOTFaSWdNQXVIRGhBa1JFUk5nQzV0MkR0NjJ0cmFpdnIrY3FkdXd0VENhVHR1VTNOemRIYkd5c1FObVRXVmxaZVAvK3ZVRDlBNTJDZzU0eURudGpFZjAxaUlpSXdJVUxGM3ExamFDT0JsOFRUMDlQVEpnd0FTb3FLcWl2cjBkQ1FnTDA5Zld4ZHUxYXpKNDlHekl5TWhBU0V1SmJacU9tcG9aajNDd3haa1ZGUmEvR3d4SnpLaW9xNHVQSGozajM3aDJ1WDcrT3VMZzRudHZVMTlmM1dEcUJueVUzZ1VBZ3NHaHJhK3V4cEEvTEpjak56WTN2dFdYbzBLRjhzL2w1Y2U3Y09ieDU4d2F6WnMzaWV4L1IxZFdsSFNpNVFWRVVnb09ET1pZTENRbGh4SWdSRUJFUjRTcUlzN2EyaHJpNE9KWXZYMDd2bi9XOGJHTmpJN0NMWDBOREF6NTkrc1FtTWl3cUt1SVFTM0xqMXExYjZPam80SHQ4dk1qT3pzYXVYYnRnWUdBQVoyZG5BSjFKRXQ3ZTN2ajk5OStSbkp6TUlZSkxTMHVEcjY4dnJsMjdCb3FpOFAvWU8vTjRxcmIvLzc4T2lZaG8wcWg1bE5UdFVxbG9WS0lpbFFaRHFUVG9wa0YwazBwT2c5Sk10MEp6a1pRMEdCS2FVRFRmVUVxVEtaRjU1cHoxKzhQdjdJL2pEQTZxZXovZnozbytIdWRSMWw1NzdiVzNZKysxMTNxOVgrL1JvMGZEeWNtSlNUbjZxd2dNREFTTHhZS21wcVpJRVIxdmZCUWNIQ3hTbEttcnF5dVFrczNJeUFpK3ZyNENkYjkvLzQ3dTNidkQyTmlZYjl4ZW03cnZOVHdtVEpnZ0VPenk4dVZMR0JnWVlQLysvV0lGTlFEZzRlRWhFRUJFb1ZBb2xIOFdLalNnVUNnVWlrakN3c0xBWXJFd2NPQkFaR1ptNHZUcDB6aDQ4Q0FLQ3d0UlVGREF2TVJVVlZWQlVWRVJoQkJHT1U0SWdiVzFOVWFPSE1sWXl0VzJYVTVPVHNiMjdkdHg4ZUpGS0Nzcnc5WFZGVEV4TVZpOWVqWGs1T1J3NWNvVmRPN2NHYkd4c1JnOGVEQ2FOMitPR1RObUlENCtIc2VQSDhmYXRXc3hkdXhZeko4L0h3Y09IQkQ3NGhrWEY4ZjNzNTJkSFE0ZlBveDM3OTZoVTZkT0FHcUVDZjM3OXhkcjIvL3g0MGZjdVhNSEFIRHk1RWw0ZW5wQ1VWRVJoWVdGUW0zbE9Cd09PQndPRTAwSTFFUURXRnRidzlyYW1pbVRrWkVST3hFckNmVXQrRHM3T3d1ZGhINzA2RkdUamlzSlBCY01VMU5UQkFRRTRQWHIxeUx6bm92ajJiTm5TRTFOeFpBaFE5Q3BVeWNFQlFWaHhZb1ZDQTRPRmxnOHFTczBHRHQyTElDYTZORzllL2RpOHVUSkdERmlCTjgrMjdadFE0OGVQUm9VZlVBSWdiUzBORFp2M2l5UVo3a3V2THpEQXdjTy9DWFhuVUtoQ0dmMzd0MzQ3YmZmb0tHaHdaU3RYNzhlSHo5K3hPTEZpeGxCVTF4Y0hBWU5HZ1FEQXdPOGZmc1dLU2twekFUaisvZnY0ZTN0elRlUnVXTEZDcjYwQSszYXRZT1BqdzhtVDU3TXVMb1lHUmxoOCtiTmZQMjVkdTBhTGwrK2pJVUxGd3ExbzMvMDZCR2VQbjJLelpzM1krdldyV2pXckJsMGRIUVFGeGVINE9CZ3pKa3pSOEF4NFBQbnoramV2VHVrcEtTUWtaRWhNcTFCVkZRVXJLMnQwYk5uVDc1bkZWRGpzTkNsU3hleDE1TEw1Y0xWMVJYcTZ1ck1RblZkOTV5NWMrY0syS1NlT1hNR2VYbDVmR1ZIamh4QmJHd3N6cDgvRHowOVBjYUpnWGMvNXdrTmhEM3ZlS0xCRmkxYW9FV0xGamg5K2pSQ1EwUFJ1WE5ubUp1Yk4yZ1J0cUtpZ2s4Z1VGWldoaUZEaGpBTGxoczJiT0FiSzNBNEhPVG41L09OUStyMkdhaUpjUGYyOW9hRmhRVWlJeVBSdG0xYlRKOCtIVnUzYnNYa3laTngvZnIxQmk4V1g3OStIYmEydGtoTFMyUEtCZzBhaEQvKytJT1pLQzRxS2dKUWsvTHFaNUtTa2dJdWw0cytmZm8wdWEwalI0NGdKeWNIMDZkUFIyaG9LTFMxdFhIOStuV0JaMzFkM3I1OUsxSDdzMmJOd3BVclYzRC8vdjE2bjkyL21pbFRwbURyMXEwTjJvZk5ab3Nkdi9JUTVpNGlEcDdJcHk3UG56L0h6WnMzOGRkZmZ6RnVVUjA2ZEVCWVdCamV2WHVITm0zYTROQ2hROWkxYXhmOC9QeVlNUmdQTHBjTFEwTkRaR1ptNHZuejUzd0xON3o3eDh1WEwxRmRYUzFSeEd4R1JnYXlzN01CMUxodGRPblNCVWVQSHNYa3laUEZDZzE0ZjZlTjNVNmhVQ2c4T0J4T3ZXNDBQTWVXZ0lBQXNhNHQydHJhRFJZYWNEZ2NKcTFnU0VpSVdDYy9MeTh2QkFjSE0yT0gxTlJVbEphV011bWMvdmpqRDhiQlNCaHYzNzdGM2J0M0JjcU5qWTBoS3lzTExTMHR4djN3eTVjdmVQRGdBWVlORzRZZVBYcElkQzRCQVFGUVZGVGtFNGlLU21IRlpyTXhaODRjeHEzcSt2WHJBTkRnaGY2M2I5OWkyclJwYU4rK1BTNWR1c1NNTmFkT25RcHpjM09jUDM4ZWJtNXVmQ212TGx5NGdETm56a0JLU2dyVHBrM0Qrdlhyb2F1cnk2VHcrVlZVVkZUQTE5Y1hlbnA2a0pHUkVlb3FCUHpIVGV6eDQ4Y2kweUpKUzBzTENBMmtwYVdGT2t2eFJKdWl0amVFd3NKQ3pKczNEOW5aMldqVHBnMCtmZm9rdEo2aW9xSkl0emtLaFVLaC9MTlFvUUdGUXFGUVJPTHQ3UTE5ZlgzbVJWaEZSUVV1TGk2d3Q3ZEhwMDZkbUpkVE5wdU5nd2NQZ3NWaU1lcmorUGg0bEplWHc4REFRRUNSdkc3ZE9odytmQmdBc0d6Wk1yRFpiRHg5K3BUdlpiTHV5NkdNakF5S2lvcGdhbXFLeU1oSUdCZ1lZTjI2ZGZEeDhVRllXQmh1Mzc2TjMzNzdUYUx6eXMvUEJ5RGNxbGNZdWJtNTBORFFRRVpHQmxQV3NXTkhabEdvdkx4Y3FFTC95Wk1uQUdvaTVldStmUFh2My8rWDVtYU9pNHNUS21hUXhHSzRxWVNHaHFKWnMyYllzV01Icmw2OUNqOC9QN0RaN0FhM3c0dlc1RVhIeXNqSUlEczdHeE1uVGtSRVJBUmZ6dCs2UW9PNnJGeTVVbURoamFmeXYzdjNybGdiY0tER1ZuSGx5cFZnc1ZqdzlQU0VnWUdCV0xjR1FnZ2lJeU9ockt5TXZuMzdVcUVCaGZJUEVSWVdob2lJQ0hoNWVRbHM0MFhXOElRR1BKWXZYdzVqWTJPRWhZVXh6NmJldlh1alo4K2VtREZqQnFLaW90QzdkMiswYmRzV0kwYU13S0pGaStEdDdZM1MwbExtZnNXYmRHeG8zbkVBR0RGaUJENSsvTWpzKy9UcFU4YktOQ2dvQ0hQbXpCSFloeWRzNG5BNHVIdjNyc0NrSVE4TEN3dXdXQ3dFQkFSZzBhSkZmTG5tWjg2Y1dhLzFiblYxTlZ4ZFhURm8wQ0JzMjdaTmFKM0ZpeGNMQ0NqdTNMa2pJRFJvMGFJRlRwNDhDUjBkSGF4ZXZSb2pSNDZFdXJxNmdLT0JNR1JsWmZrV1VIVjFkYkZ5NVVwOCt2Uko3R1M1TU1yS3lpQXZMOC84bkorZmp6WnQyakNpQ3lrcEtiNW5TMFpHQnJoY0xsL3FCR0ZDQXpzN08xUlZWZUhQUC85RVpHUWtBR0RMbGkzZ2NybHdjWEhCbkRsekVCWVcxcUMrbHBTVTROdTNiekF5TXNLUUlVUEFack5oYUdqSWx6T1lKelNvN2ZUME02ajluWXVQajI5MHp0ejQrSGhzMmJJRkhUdDJoSyt2TDZLam8yRmlZb0xSbzBmRDE5ZFhwRVBHL3hXa3BhVWI3RzRocVR1VmhZVkZZN29rd05xMWE2R29xSWg1OCtieExXYjE3ZHNYZmZ2MkJTRUVSNDhlUlZGUkVaK2dpNGVVbEJSYXRXcUYwTkJRQkFVRjhUbWc4RVFKSlNVbHVISGpodGljNFR5dVhMa0NvTVlOWWZEZ3dRQnEzaS9xNDBlNGIxQW9GQXJBUHc0cEtDaEFXVm1ad0pqUDN0NGUrL2J0UTBKQ2drQ2s5Nk5IandSRThBM2hyNy8rUWxKU0V0YXRXOGZud0NTTTd0MjdZOHFVS1V3YUlSNDhGMGZlM00za3laTkZwcDZwemVyVnF4RVlHTWo4Ykd0ckMxdGJXd0Exb29FSER4NWd4WW9WRW92NVEwTkQwYXRYTCtiZHZ6WTNiOTVrQWtXQW11Q1BxS2dvUEgzNkZGd3VseEdYblRoeEF0N2Uzb3k0NC9uejUwTG5hMmJObWdVMU5UVU1IejRjQlFVRldMNThPYzZmUDQvYzNGeDgvLzRkMmRuWitQanhJNENhTVp1aG9TRVRQS09nb0lBbFM1YkExdGFXVDBSaGEydUxoSVFFeE1URU5Ia0JYaElDQXdPUmw1ZUh4WXNYWSt6WXNTSUZoUThmUHNTWU1XUGc0dUx5UytlaDZxT3lzaEt6WnMxQ1VsSVNBQWhOUjhWajhlTEZFbjBuS1JRS2hmTHJvVUlEQ29WQ29RZ2xPenNiTjI3Y3dObXpaNFVxMW12ajZPaUl0V3ZYOHBYeDhsd0xpMXpYMXRhR3JxNHVEaDA2eEV4QVRwZ3dBZHUyYllPYW1ocmF0bTJMMXExYnc4L1BELzM2OWNQaXhZdlJva1VMSEQ1OEdNSEJ3Y2pMeTRPcXFpcTh2YjB4ZGVwVUhEeDRzRUhXdHMrZVBZT3NyR3k5RTR4ejVzekJ4SWtUc1dUSkVpZ29LTURHeGdhalI0K0dwYVVsREF3TTRPenNES0JtTWxTWVBTSHZ4VFlrSkVRZ2FtSE1tREY4TDNobFpXVk55akZYMzc1aFlXSG8zNysvUVBtYU5XdUVXbVkzaFVPSERzSE96ZzVBVGJxQUJ3OGVZTktrU2VqYnR5KzB0YlhoN2UyTnpaczNOMmdpdmJTMEZLZE9uUUtMeGNMQ2hRc0IxRVFZbkR4NUVsWldWdERYMTBkMGREUjY5KzRONEQ4TEs2TEVKSU1HRGVLYnBBRDRIUWMyYjk2TVAvLzhFeHMyYkdEeU1nTkFlSGc0VHB3NHdhVEhBQUJEUThONisvL2d3UVBrNU9UQTJOaTRYcHRtQ29YeTh3Z1BEMGVIRGgxZ1lXRWhOdHFyTmtaR1J1alNwUXNUZWY3eDQwZXNYTGtTWVdGaDZObXpKMUpUVTlHN2QyOXMzYm9WTzNic0FBQmN2SGdScGFXbFRCdXZYcjBDVUNOU08zcjBLSjh0K0pzM2J3QUFaOCtlNVl0Szd0dTNMK2JQbncvZ1B3S0Z6TXhNekp3NUV4MDZkRUN6WnMxRVJpU0Zob1pDU2tvS0Nnb0s4UFB6RXlrME1ETXp3NmhSb3pCMDZGQ0I2eVNKSlNrdk9pb3hNWkVSa0xWdTNSb3JWNjZzZDE5aERCOCtIR3ZXckVGZVhoNjZkdTBLb09iNUNQeEhPSGJ0MmpXSkpxdExTa3JBWXJFWUszWnhtSmlZTUxhdmRWUHk4S3hoZWRRVkl2Q0VZN1dmc2J3Kzg0UUdseTVkd3ZYcjEyRnBhU2tROGM4VGFKaVptZFhiejdvWUdCamcyN2R2YU5XcUZWNjhlQ0ZVeFBmbHl4Zkl5OHREUlVXbHdlMkxvMTI3ZGhnMmJCZ3psZ29ORFlXc3JDek9uRG1Ec0xBd3ZINzlHZ0RnNE9BZzhmTStKaVlHMDZkUFIxVlZGWHg4ZkNBdkw0OUpreVloUER3Y2hvYUdNREV4Z1llSGg4VDJ5LytOQkFVRklTZ29xTUg3U1JMaE4zZnVYS2lycTB2YzV1M2J0L0hnd1FPK3N2ejhmRHg4K0JDT2pvNGluVkp1M0xpQjVPUmtyRnk1VW1TL0hCMGRjZW5TSmV6WXNZTlBhREJ3NEVEbzZPZ2dKaWFHV2RTcG00S2tOb1dGaFV5NnRxVkxsellvSmRpSkV5ZkVPb3BWVkZUOG4vNnVVU2lVSDA5RlJRVkdqaHpKcEF5VTVON3M3KzhQTXpNejJOallNR210R2tKV1ZoYWNuWjJocHFZR05wc05PVGs1bkR0M0R2UG56eGZwQ3ZQZ3dRTm0vbUQ4K1BINDhPRURFMFhPdStmS3lja3hJc3U2am9RWkdSbFFWbGFHdkx3ODM1am9aMk52Ync5MWRYVm1UT1BzN0F3SEJ3ZDRlWGxCV1ZrWkJRVUZrSldWeGNXTEYvbjIrL3o1czFEaHdzQ0JBekY2OUdobXJvYm5Cc0Jpc2FDaW9vSjI3ZHFoVFpzMkdEOStQQ0lqSTdGbzBTSmN1M1lOUUkyRFErMTBvVHl5czdQeDVzMmJYM1pkZU9MaitnSWwvbzJVbDVmRDFOUVU0ZUhoNk5xMUs3eTh2QVNFeFFVRkJiQ3hzVUZ1YnE3STl4a0toVUtoL1BOUW9RR0ZRcUZRaE9Mdjd3OFpHUmtZR1JtSkZScDgvUGdSQnc0YzRIdko0bks1OFBmM0IxQVRQVlUzYW43dTNMa0NMZ2ZTMHRJQ1ZyRjZlbm9ZTVdJRWs0dDU5ZXJWV0wxNk5WOGRTU0l1YXhNUkVZSFhyMTlEVDA5UHJHVWhVQk54bVoyZERSc2JHeVFuSndQNGp4dENiUlFVRklRcXg4VkZMZFJsMHFSSlRON0cvMVlxS2lxd2VQRmlYTGh3QWRPbVRVUFBuajF4K1BCaEVFSVljWUM1dVRsV3JWb0ZIeDhmSnRKQkVnNGZQb3o4L0h4TW5qeVp6NnJjd3NJQ1g3NTh3ZWJObTZHdnI0OUhqeDZoZmZ2MktDd3NCQUNSTC9nclY2NFVpQnJoaVVYYXQyK1BEUnMyd01QREF3a0pDZGl6WncrQW1zaGRKeWNuREJreWhHOVNYQko0MGRPelo4OFdXNDhRZ3R1M2IyUFNwRWxVa0VDaC9BVG16Sm1EM3IxN2k0Mk9yNHUwdERSMjdOZ0JLeXNyekprekI3ZHUzWUtNakF4Mjc5Nk5OV3ZXTUcySld3eDcvdnc1Z0JwYmIwZEhSeVFsSmZFdFppc29LT0RxMWF2TXo2V2xwWmc2ZFNvak5BQ0FyMSsvWXNxVUtjak56Y1hEaHcvQlpyTng3ZG8xQVh2eDB0SlMrUG41WWNLRUNlalpzeWRPbno2TnpNeE1Qb0VVRHpjM042R1QwSGZ1M0dFbUxpVWhLU2tKdTNmdkJnRDA2dFdyMFVJREFIQjNkK2Q3UHZNVzdYblhxMGVQSGt4YUJWSDQrZm1ocEtRRWhCREl5Y25WSzB5b2JjbWZtWm5KUktZUlFwQ2VuczRYUlY5YVdzcjN1NHVKaVFFQVBsY2RucDJzbkp3Yzh2THlzSHo1Y3JScjEwN29oRFFBa1c0UTlTRkpSUGJyMTY5L1NEb0RIa2xKU2ZEejg0T2RuUjNqM0pTYm00c3JWNjdBd01DQSthN3pXTDE2TlRnY0RyaGNyc2puV2xWVkZmYnMyWVB0MjdlanFxb0tIaDRlTURBd1lMYVBIRGtTa1pHUm1EaHhJbGFzV0lGUG56NWgxNjVkUCt5Y2ZnVGl6azlTK3ZUcEF5c3JLemc3T3lNZ0lBREZ4Y1hNK0VrWXg0NGRRNzkrL2ZEbzBTT3hya284VEUxTm1SUW5rbEJjWEN3Z05GQldWc2FDQlF1d1ljTUdrZnZ0MmJNSFVsSlNBaUxrMmd3ZE9wUVJrWVNGaGZHNW11M2N1UlBqeDQvSDY5ZXZZV0ZoZ2ZQbnp3c1ZCSlNXbG1MT25EbjQ4dVVMVkZWVkcydzFibUZoSVZZRVUxeGNYSy9RZ0JCUzcvc0VoVUw1MzBGV1ZoWjJkblpZdm53NURBd01FQkVSQVVWRlJaSDFIejkrakVXTEZrRkpTYW5CRGt3QW1QZnMvUHg4K1BqNG9FV0xGamgxNmhTc3JhM2g0K09EeTVjdkMwMHhXWHNjdzN0MjhhTHZ1Vnd1YkcxdG9hbXBDVUlJN08zdGNmRGdRVnk0Y0FGejU4NUZibTR1ZEhWMW9hU2toS0NnSU9qcjYwTlpXVm1zVytTU0pVc2tGbTZWbEpRd3dRTzFLUzB0eGJ0Mzd6QjM3bHpHV2RQS3lncG56cHlCbjU4Zk9Cd09XQ3dXWHI1OGlYNzkrZ0dvbWJ0UlVWR0JzYkd4ME1BUUhsZXZYa1ZGUlFVNmR1eUk5dTNibzEyN2RnTGo0M0hqeGtGUlVaRVpsOVlXRk5mbTNidDNVRk5UK3lYdjh2ZnYzMmRFeXJ6K0ppWW1Dblg2NUtWSWMzWjJGanJ1OVBMeUV1cDg5T3paTTZGakVaNTcxNU1uVDBTT1ZjU2xhK0tKcCtQajQ3RnAweVljUFhvVVI0OGVoYisvUC9OdWxaNmVEaU1qSTN6Ly9oM256NStuUWdNS2hVTDVGME9GQmhRS2hVSVJTcytlUFdGcWFscXYzVnRhV2hxT0hEbUNUcDA2TVJINkZ5OWVaQ0kwaFNIcGhEcVh5OFdYTDE4a3FqOWl4SWg2Yy9FOWYvNGNscGFXQUNDd0NDSWxKY1dYaXpZbkp3ZDVlWG5NUytyUHhzcktTaUNIYlVPNGRPa1MzcjkvTDNMN3JGbXpoRTZtcHFhbU52cVl0Y25NeklTSmlRa2VQMzZNNWN1WFEwMU5EZS9mdjhmeDQ4ZlJ0V3RYWm1KNzhlTEZZTFBaMkxKbEM4ek16Q1N5Y3M3SnlXRVdzTFpzMlNLdzNjbkpDVy9ldkVGMWRUVVQzY0FUR29qNi9rNlpNa1ZnOGlBdkwwWVorR1lBQUNBQVNVUkJWSThSSDBoTFMyUERoZzFZczJZTlFrSkNZR0JnQUJjWEZ5UW5Kd3QxcUJESCsvZnY0ZWZuQjJWbDVYb3RnQXNLQ2pCbHloUVlHUm1KelN0TW9WQWFoN2EyTm9ZTkc5YmcvU3d0TGVIbjU0ZUFnQUFZR2hyaTVNbVRRaWR1UmZIZ3dRTjA3ZHFWaVF3Yk0yYU1XQkZmWFhIYXk1Y3ZZV3hzak5UVVZBUUdCa0pUVXhPcXFxcW9ycTVHYVdrcFgyVHhrU05Ia0plWHgwVFBIejkrSEd3Mlc2aHdRRlNrbTV1Ykc5emMzUEQ5KzNkWVdWbGgwNlpOVFA3YjJsUlhWME5HUmdhbXBxYnc4L09UNkZyVVI5MzdLMjhpbHplQnJhbXBpWU1IRDRyY1B6UTBGSWNQSDhiRWlST2hwYVdGWGJ0MlFVbEpDZHUzYjYvMzJOWFYxY2pJeU1ENDhlTUIxRXdXbDVlWDg3a1ZGQmNYUTBGQmdmazVNaklTYmR1MnhZQUJBd1Q2TENjbkIyVmxaYlJ2M3g2dXJxNk0zZTZ2NHN1WEx5Z29LSkE0dFpRNHZuNzlDazFOVGNhZHc4ek1qSEdMY0hGeFFWRlJFZGF2WHk5VTFQSGh3d2NZR0JqQTFkVlZ3Tkw1dzRjUG1EQmhBajU5K29TV0xWdkMzOThmTTJiTUVHaGp5SkFodUhQbkRpWk9uSWdUSjA1SVpJMy9LK0J3T05pM2J4OUtTMHNiSlJoSlMwdGpoQ2s4VjQyY25Cd2NPblFJVlZWVllpTVUvL3p6VDh5Y09STnVibTVZdW5RcE13NlVsWlZsSEVGK0J0N2UzaUtkQUNJakl4RWRIUTFUVTFPaEMwVzFjWEJ3UUhoNE9IYnYzczBuTk5EVDA0T3JxeXVjbkp6ZzcrK1BoSVFFYk5pd0FicTZ1bEJXVnNiWHIxOFJHUmtKZDNkM2ZQcjBDWEp5Y3JodzRVS0QvNzRPSGp3bzhoNEkvTWVaVEJnM2J0ekF1blhya0pHUmdYbno1c0hUMDdOQkFqWUtoZkovbDJYTGx1SGR1M2ZZdDI4ZlpzeVlnZERRVUtGaTFJU0VCRXlkT2hVQWNPdldMZnorKys4TlBsWnNiQ3h1Mzc0TlMwdExKdmhpMGFKRnlNek1oTE96TTRZTkc0WXJWNjd3T2ZUVmg1U1VGRHc4UEZCZVhvNzU4K2ZEejg4UEdob2FHRDE2TklBYTV5b3JLeXRzMmJJRldscGF1SHIxS2pQSElncGRYVjMwN2R0WG91UDcrUGdJTFgvNThpVzRYQzRHRHg3TUNBMmtwS1J3NWNvVlp1eG1hR2pZcVBrYkhSMGRoSWVISXpVMVZlVDhDSnZOeHFoUm93RFVwQlFOQ1FtQnA2Y240MXJCNVhKeDc5NDlmUG55cGQ3MEZUOEtZVTVXWEM0WEZSVVZHRE5tREhSMWRabnkxTlJVbkQxN0ZycTZ1aGc1Y2lSVC92NzllMXk2ZEVta1EyWkdSb1pZa1VaYVdwckk3VHd4Z2pBZVAzNk14TVJFQkFZR1l0cTBhVEEwTklTaG9TRzB0TFJ3NXN3WlBIbnlCQnMyYklDc3JDeHUzYnJGTjA2Z1VDZ1V5cjhQS2pTZ1VDZ1VpbEFtVEpqQWwyOVlGUDM3OTBmbnpwMnhjK2RPTEY2OEdDb3FLdGkyYlJ1YU4yK09xVk9uTXBGUUhBNEgzNzU5UThlT0hlSGk0aUp4UDFKVFV5V3FiMmRuSjFKb2tKK2ZqNE1IRDJMdjNyMG9MUzNGckZtekJISmFkKy9lSGMrZVBZT1RreE9VbFpWeDY5WXRBR0JlSmtWeDc5NDl2cHlFdGVHZCsvYnQyNFhheTNidjNoMXIxcXdCZ0VaRk1OVG14WXNYWW9VR0hUcDBFTHJvbnBlWHgyZmgzVkFxS3l0UlhWMk4zMy8vSGQrK2ZjT1JJMGV3YXRVcWNMbGMyTmpZb0txcUNtdzJtNW1RbHBPVGc3MjlQZXp0N1dGalk0TXJWNjdVdTJpL2RPbFNGQlFVWVByMDZVSVh1b0NhQ1lsbXpab3hrUU84MUFtaUlraldybDJMWHIxNjhaWFoyOXZ6L2J4eTVVcWNPblVLOCtiTmc2T2pJOWhzTmxhdlhsMnZvS1V1RGc0T3FLNnV4aDkvL0NFMjBnT29zZWdHd0xlSVJhRlFmaXdOc2RibUVSd2NqTC8rK2d2RGhnMURURXdNa3BPVEpSWWF2SDc5R2srZlB1VnpKMmdJNGVIaE1ESXlncnk4UEVKQ1FqQnAwaVFBWU82cnRTZnhrcE9Ud1dhem9hNnVEak16TThqSXlHRDgrUEU0ZHV3WTVzNmRpekZqeGpUbzJQbjUrWWlPam9hSmlRbmk0dUxRclZ1M1JwMURVK0RkenlXeG9BME5EY1hzMmJPaHJLeU00OGVQbzN2MzduajY5Q2xjWFYxUlVsSUNOcHN0OWo3ODhlTkhjRGdjeHRHQTl4eXY3WGhRVkZURUxMREh4TVRnMWF0WFdMQmdBZCt6ckxZNGdzVml3ZC9mbjgveG9ENCtmLzRzTkg5dWJVR2tKUERHTWczOXZRTTFFL3JYcmwxRFlHQWdVbEpTQU5Ta0FCazVjaVRNemMwWk1VeGdZQ0FPSHo0TU16TXpaaEdpTG9XRmhVaEpTVUZFUklUQTVIdlBuajJocmEyTjRjT0h3OTNkblJIakNJTW5OcWlzck9UTGgveFA4ZlRwVTlqWTJPRFpzMmV3c2JGcFZCdkd4c1lDZWJKclU1OGJ4ZFdyVi9uY1VBQkFYVjJkU1YzeE14Q1hibURMbGkxZ3NWZ1NpUzRtVHB5SS92Mzc0KzdkdTRpTGkrTmJDTnUwYVJPVWxKVGc2T2lJaElRRXNjNE9iRFliRXlaTWFOaEpRUGdDalNRa0pDUmcxcXhaNk5xMUs4YU5Hd2NmSHgrb3Fxb3lxWE1vRkFyRnpjME5DUWtKR0Q5K3ZFakhxOVRVVkVoSlNTRW9LRWprODdNK2RIUjBFQmtaS1pBQ2E5T21UZERVMUlTWm1SbDBkWFhoNmVtSnhZc1hTOXp1cDArZllHcHFpbWZQbm1IU3BFa0lDQWpnbTg5d2RuWkd6NTQ5WVcxdGpZa1RKNHBOMHdYVUNIWWxTWHNGUUtSd2xlZmNNMkxFQ0FRSEJ6UGwvZnIxWXh3d04yM2FKTkV4NnBLWGw4Zm5YaVdNeFlzWE0zTkRSNDRjd2JKbHk1amoxa1pEUXdPdXJxNk42a2REdUhIakJzTER3Nkdpb29LOHZEeUI3ZVBIaitkN0Z0KzdkdzluejU3RjFLbFQrUnlBYnQ2OGlVdVhMb2s4amlnM2lKeWNITFJyMTA2c1c0UzRvQkpqWTJOOCt2U0pDUlRocFUwYU5Xb1VJNUR0MGFNSDd0Ky9MM1pzU0tGUUtKUi9CMVJvUUtGUUtCU2hORy9lSElNSER4YTZqV2NYZCtyVUtkamIyNk93c0JBY0RnZXVycTZRazVORFNrb0tuSnljVUYxZHpVelNsNVdWUVUxTkRaY3VYV0lXRGVwRFdWa1oydHJhdUgzN3RrVDk1WEh1M0RsOC8vNGRhV2xwcUt5c3hOV3JWeG14Z3BXVmxkRGNoMjV1YnJDMHRNVE9uVHVaOWl3dExRVlNQTlRsK2ZQbk9IVG9rTmc2cDA2ZEVsck95MFg5Sy9EdzhPQ0x5T1N4WnMwYXZ2NHJLeXRqK1BEaEVpMmdsWmVYNDgyYk4rQndPQ2dySzBOSVNBZ21UcHdJb0NhNk1Tb3FDdVBIanhldzRGdTVjaVZPbno2TndNQkFPRHM3aTUzb1BYVG9FSzVkdXdZbEpTVjRlSGlJckZkM0FpYzNOeGRTVWxJaUY2WW1UNTdNbHpxaG9xSUN6czdPK1BUcEUvYnMyUU1aR1Jtc1hic1dBUUVCME5MU3dxWk5tNkN0clMzUzlsb1V2cjYrQ0F3TVJOdTJiY1ZhQ1BQSXlNZ0FnSC9GQWdxRjhyOEtMNktudXJvYXZyNisyTE5uRDE2OGVJSEN3a0tFaDRkai9QanhtRFJwRXJ5OXZiRmd3WUo2Mnp0eDRnUUExQnZ0SllveFk4WmcrdlRwWUxQWmZGRmFXVmxaQVA3ajNKS1Rrd01URXhPVWxKVGcyTEZqekdLZ3A2Y25CZzhlak5telp5TTZPbHBBWkNXT1hyMTY0Zno1ODVnMmJScW1UWnVHeDQ4ZjF5dVlxc3UwYWRNRXhCMWxaV1ZpRnl0cnc0dGFhOVdxbGNnNm1abVpjSEZ4Z1plWEY1U1VsSERyMWkwbXpjN2x5NWRoYVdtSi9mdjNJekF3RUh2MjdNSDA2ZE9GVHZ6ekpyRjVvZ0EvUHorMGI5OGVXbHBhVEozOC9Id21Uekh2dVZSWFJGSlFVQURnUDcrYmhvZ01lT2ZzNXViV29IMkVjZjc4ZVVoTFN6YzRiMjloWVNHMHRiV1ppTzcrL2Z0ai92ejVNRGMzNTNzK1hiMTZGZlBtelVPM2J0MXc5T2hSa2UzeFVtaDE2dFJKWUZ0eGNURzh2YjBab1lZNG0xMEFUSlI4Y1hFeHVGeHVnODZMaDZpb1BVbmdPU1lkT0hBQWp4OC9CaUVFcTFldmJ2UWk4K25UcHdYT09TQWdBUHYyN1lPVGs1UFkzOTNJa1NNeGRlcFVPRHM3ODVXTEd2djQrUGlJZFZLcFMyeHNyTVIxZ1pwK1IwZEhZKzdjdVh5NXZBR0kvRjJ0V3JVS3ExYXR3cjU5K3dRV09sYXRXZ1VURXhNY08zWU1JU0VoK1BqeEl3b0xDNkdpb2dKTlRVMTgrdlFKNzkrL2g2T2pJMHBLU3JCNTgrWUdXVlhuNU9UVW16cEJtR0ExS0NnSWxaV1ZDQTRPUnQrK2ZURmh3Z1Jjdm55WkNnMG9sUDlSRWhNVG1iU1J0ZEhXMWtaSlNRbXoyTXRMdFhUdzRFRW05WkcxdFRVZVBuekkyTi96a0plWGg0T0RBNEFhOXlrRkJRV1I0eVk5UFQyaDVZYUdocmgzN3g0TURRMXg3Tmd4TEZpd1FPUTlqOFBoSURBd0VDRWhJWmd5WlFxV0xsMkszTnhjckZpeEFvY1BIeGJxL3JKZ3dRSzBhOWNPTTJiTXdNeVpNM0g5K25YR29lRm5FQk1UQXpVMU5hRmpDWjd3UVZSUWdxVE1uajBiKy9mdjV5djcrdlVyM3pnUXFEbjNXYk5tNGZQbno4eFlpY1Zpb1hYcjFrSlRsZjFvS2lvcXNIYnRXdlR0MnhmVHAwK1hhSTZDTi9hUjFIMm51cm9hZ1BqVWNFMUZSVVVGWldWbGVQRGdBWUtDZ2hBUUVJQzh2RHlNR2pVS1g3OStSVXBLQ29ZTUdRSTlQVDJNSERrU1E0Y09GVHFuUmFGUUtKUi9IaW8wb0ZBb0ZFcURlZnIwS2RMVDAyRnRiUTExZFhXRWg0Zmo5T25US0Nnb3dKRWpSekIrL0hpNHVMakF5Y21KMmFla3BBVFYxZFdvcXFxcU54MURiYVNrcEJwVW54ZGQxcng1YzN6Ky9CbHNOaHN1TGk2SWpZM0ZqQmt6UkU3WWpoczNEcW1wcVNnckt3T0h3NEc4dkx4RWs1VjJkblpDbGV3QTRPam9pUDM3OStQOSsvZENvMEQvalRsZFI0d1lnVWVQSGtsVTk4bVRKeWdvS0VDUEhqMFFGaGJHUk4wZFBYb1UyN2R2aDZxcUtzNmNPU053bmkxYXRJQy92eiswdExTd1k4Y09WRlJVd00zTlRlQjZYNzU4R2V2V3JRTlFzMUFtcVEzdzI3ZHZVVmhZaU02ZE96UEhycXlzUkhwNk9wS1NrZ0RVMlA0ZVAzNGNIejU4d0ljUEg1Q2VuZzVDQ0Q1OStvU25UNS9DMU5RVVZWVlY4UEx5WWhZVm5qOS9qazJiTm1ITGxpMWljMjN5K1B2dnY1a0lSM2QzZDBhdEQ0Q1o1T0U1R1BEZ0xYTFZ0dUNtVUNpL2x1VGtaQURBMkxGalVWQlFnSGJ0MnNIVjFSV3lzcklZT25Rb3dzTENvSyt2RDNOemN4dzdkZ3p1N3U0WVBudzRzejhoQkZsWldWQlFVTUNMRnk5dzdOZ3g5T3JWQy9yNitreWQrL2Z2aTEzZ3FxaW9ZQmJxNU9Ua2NQbnlaYjd0V1ZsWkNBa0pRWjgrZmRDaVJRdDgvdndaMDZaTlEySmlJbmJ2M3MwWEdkZS9mMys0dTd2RHpzNE9ZOGFNUVdCZ0lGOS82OFBRMEJDdXJxNW8yYktsZ01qZzA2ZFBBTVM3RFdocWFncEVORDE4K0pDeGkrZHg5dXhaakJremhtOGgrODJiTjRpSmlZR2lvcUpBTkZOK2ZqNGlJeVBoNysrUHdNQkFWRlpXUWt0TEN4Y3VYT0NMQWxkU1VrSmdZQ0IyNzk0TkZ4Y1h4dkhBeE1RRWVucDY2TjI3TjNyMzdnMVZWVlZFUkVSQVNrb0tlbnA2ZVBic0dlN2N1UU03T3p2bStmVDkrM2VrcDZlalk4ZU9lUHo0TWZ6OS9kR25UeDgrcHhzdWw0dVltQmdvS1NueDNmY2J3c2lSSTRXS0xFdEtTdENoUXdlaCsvQ2VWYnpGZ1BqNGVNVEV4TURZMkxqQmx2SktTa293TnplSGtwSVNGaXhZSUdEblhGVlZoYzJiTjJQdjNyM28wS0VEN3R5NXc3Zzh5TXJLb3FTa2hLOStZbUlpQUVFUlhVRkJnVVRQVTNIVTV3QkVDT0ViaHhRV0ZqSU9Bank3WTBraGhDQThQQnhBellMSGdBRURjUExrU1Q3aFlrT3B2U0JQQ01HNWMrZHcvUGh4SmlWWmZXUGdkdTNhU1h6ODBORFFSdmRURXJwMTZ3WjlmWDFzM2JwVllCdHYvRlgzOTIxbFpZV2dvQ0NSb3EzT25UdkQxZFZWYUhSb1VWRVJiR3hzNE9mbmg2MWJ0eUl5TWhJWExseVF5Skd0S2RRZDF6WnIxdXhmT2FhblVDaS9oc1RFeEFZNU50WVhwQURVUEo5NFFvTXBVNllJQ05MYXQyK1BmdjM2MWJzSVBHellNRHg2OUFoS1NrcDg0ODZTa2hMRXhNVGc3dDI3ZVBmdUhmTHo4NW5VQzNQbXpJRzZ1anJNemMzcmRldlIxOWRIVUZBUXRtelpJdFk5eWNyS1Nxd3pUVzA0SEk3UTFEc0JBUUg0OE9HRDBIMTBkWFg1MGdRMEZubDUrWHFqNTh2THkvSGt5Uk4wNnRSSlpEb0lMcGZiSU9GYlErRnl1Y2pKeVVGZ1lDQWlJaUtFMW5uMjdCbTh2YjJabjNsT1IzRnhjWHpsdkpSWWRmblpRb050MjdZaE1qSVNjWEZ4cUtpb2dKcWFHcXlzckdCcGFZbEJnd2FCRUlJSER4N0EzOThmMTY5Zlo5eWJldmJzQ1RzN3U1L1NKd3FGUXFFMEhpbzBvRkFvRkVxRHlNbkpRV0ppSWxnc0Z0YXRXNGNkTzNaQVZsWVdSVVZGTURJeXdtKy8vWWJMbHk5RFdsb2FMQmFMVVhqemJQMS9aczdZbkp3Y3pKdzVFOVhWMWJoejV3NHpNVmxhV29xOWUvY3lrUVBpcUM5U3MrNUVQb3ZGRXBuZmxUZnBLQzB0TGJKT1JrYUd4UGtLeFZGM3dVWlNlTDhmVVZiaUhBNEhIejkrRkhwZFJvOGVqWk1uVDBKSFI0ZFoxTm01Y3ljMmI5NE1CUVVGWEx0MlRlU0wrb0FCQStEajQ0TUZDeGJBM2QwZGp4NDlRbkJ3TURNQjdlWGxoUlVyVm9ETDVjTFIwVkdvMVdKUlVaSEFoUFczYjkrd1lzVUtBUHpSSGNIQndUQXhNV0YrUG5ueUpMcDI3WXErZmZ0aXhvd1o2TmV2SDNiczJBRmRYVjM0K2ZraEpDUUUydHJhZVBIaUJXYk1tQUVYRnhmWTJkbkIzZDBkWjg2Y3dieDU4N0Jnd1FLUitTN2Z2MytQcVZPbm9yaTRHTE5tellLVmxSWGZkbDVVOHM2ZE8vSDgrWFBJeWNraEx5OFBZV0Zoa0pHUm9Ua0lLWlIvaU1MQ1F2ajYrakkvNzl5NUUzWjJkbndMNmRyYTJuajU4aVVzTEN6dzRNRURMRm15QlBIeDhUaC8vanoyN05rRExwZUxsSlFVV0ZwYTRzOC8vMFJWVlJXY25aMzVGcUs2ZCs4dWR2SldXRFQ3eElrVG9hQ2dBRmxaV2R5N2R3LzUrZm5ZdW5Vci9QMzlZV3RyaTV5Y0hEZzVPY0hSMFZGZzM5V3JWeU1yS3dzN2QrN0U2Tkdqc1diTkdqZzdPd3RONnlNTW5uRHc1TW1UQ0FnSVFNdVdMU0V0TGMxRTU5VzE3SzBObTgxbTNHNTQvUDc3N3dMVzdxZFBuNGFWbFJWNjllcUY3dDI3TStkWlVWR0JoUXNYTXRmUHk4c0xodzRkUWxKU0VoTWxQV2pRSUd6WXNBSG01dVpDSjNaWkxCYisvUE5QTEZ5NEVQdjM3OGZ4NDhkeDZ0UXB4bkZvL3Z6NTJMOS9QNjVldlFwdGJXMG9LU25CMXRZV01qSXlXTDkrUFd4c2JKQ1ZsWVdFaEFSd09CeU1HalVLbHBhVzRIQTQyTEpsQzN4OGZPRHA2UWxsWldWa1pXWGh6WnMzTURNemsramFDa05Ta1dWcGFTa21UWm9FRlJVVjVucjI2dFVMSEE2SCtYNzkrZWVmamVxRHFCekpOMi9laElPREE1S1NrakI0OEdCY3UzYU5UMEF3Wk1nUStQdjdZL3IwNmVqYnR5K0tpb3B3OGVKRk5HdldUT0I3MEx4NWMrYVozUmg4ZlgwRlJBMTEyYmh4SXp3OFBLQ2lvb0pXclZvaFBUMGRCUVVGNk5telo0TlRnUlFYRnlNbEpRWFMwdEt3dDdlSGk0dUx4SkdCNG5qeDRnVXVYTGpBcEtubzBxVUx3c0xDR2lTMGxZUno1ODdCMk5oWTR2cGJ0MjRWaU93VWg1YVdGc0xDd2dEOFIvaXJvcUlDT1RrNVJFVkZBYWhaOUtwTnk1WXRKWEl1RTRhaW9pSjhmWDB4YnR3NHJGbXpCdmZ1M1lPbXBpWk9uandwMU1MYjI5c2JYNzkreGJObnp3QUF1M2Z2RmprK0IvNHpSbjd5NUFuWWJEWUdEQmdBVTFOVHpKZ3hBMXUzYm9XK3ZqN1UxZFZ4Ky9adG9mZGRDb1h5djRHSmlZbFl4MGFlODgzcDA2Y0IxSWdFd3NMQ2hDNm04NmdyWHJwMzd4NUNRa0w0eW95TmpjVzZDZFZHUmthR1Q3QTFiTmd3dkgzN2x2bFpWbFlXMjdkdmg0R0JBVFEwTlBEaHd3ZThldlZLWkVCRlhaWXZYeTVXT0RobHloU0poZlNpemtsR1JvYlAyYXN1SmlZbWpCaXdMdGV1WFJQNlRDMG9LT0NiQjdsdzRZSkFHZ0JDQ04vUGFXbHBHRE5tREd4dGJma2NGNnVycTNIcDBpWHMzYnNYR2hvYU9IdjI3RThUb2JWbzBRSUJBUUVZTjI2Y1NLSEJqUnMzY09QR0RZSHljK2ZPNGR5NWMvVWVneWR1K1ZsQ2c3S3lNbFJVVk1EUjBSSFRwazNEMTY5ZkVSa1ppZGpZV09UbDVXSGd3SUdNZ01URHd3T3ZYNzlHUkVRRXVuVHBnc3pNekovU0p3cUZRcUUwSGlvMG9GQW9GRXFEYU51MkxYeDlmVkZZV01qazJmWDE5Y1hDaFFzeFlzUUlYTDkrbmJFMzd0Q2hBNHFLaXJCa3lSSzhldlVLc3JLeTBORFErR2w5YzNGeHdaY3ZYN0Jueng3bzZlbWhYNzkrbURGakJ2YnQyNGRqeDQ1aDJMQmhVRk5UZzZ5c0xLU2twQ0F0TGMwc1NGUlZWUW45RUVJUUVCQUFjM056eU1qSU1DL2s0aVlHR2tLTEZpM3FUYzhnQ2JkdjMwWnFhcXBFZFYxY1hGQmRYUTBXaTRXQWdBQW9LeXZ6cFVwWXNtUUprcE9Ub2FTa2hKU1VGSHo1OG9VdkVyYzJ0UmZRZlgxOTRlVGtCRVZGUmR5OGViUGVDRHN6TXpNb0tTbGh6cHc1ME5EUWdLS2lJa3BLU3JCMjdWcDRlWGtCQUZhc1dJRmR1M1lKM1Y5Zlh4K3ZYcjFDdTNidElDOHZqK3JxYW56NjlBbFZWVldRbDVmbnk5R29xNnNMWjJkbjlPL2ZuL25VamNBOWRPZ1FtamR2RGhNVEUxeS9maDBLQ2dyWXMyY1A3TzN0d1dLeEVCa1ppYi8rK2d0Nzl1ekI0Y09IRVJVVmhXZlBuZ21kcE42MWF4ZlMwdEtncnE2T2t5ZFBDbXdmT25Rb25KMmRjZlRvVVZ5NWNnVkF6WVJTMTY1ZHNXUEhEcWlxcW9xOWRoUUs1ZWVncEtRRUp5Y25QSDM2RkNkT25CQ1pXN1JidDI2NGUvY3VEaDgrak5telowTk9UZzQ5ZXZSQVlXRWhXQ3dXOVBYMXNYMzdkcngvL3g0c0ZrdEFiS1NtcG9hTkd6ZUs3TWV4WThjRXl2THo4NW5KeE02ZE8yUEhqaDFZdEdnUk5EVTFVVnBhQ2g4ZkgxaGJXNHRzYzhlT0hlaldyUnZXcmwyTCtQajRSazBjS2lrcElUUTBsSmwwVlZKU2dvV0ZSYVB6MDllbVI0OGVpSXFLUWtwS0NsSlNVZ0RVUENPWExGbUN2WHYzTXZVbVQ1Nk1EUnMyUUZOVEV4TW5Uc1RNbVRNbGp1anUyTEVqOXU3ZEN4Y1hGeng4K0JCUlVWRklUazdHaVJNbjhPN2RPOGpLeXNMVzFoWlpXVmw0OSs0ZEhCd2MwTFZyVjZpcXF1TGh3NGRRVmxiR25qMTdNR2pRSUh6OStoWGp4NCtIdWJrNVFrSkM4UExsU3dBMVFrUTlQVDNzMjdldnlkZWtQdVRsNWZIKy9YdDgrL1lOTWpJeU1EUTBoSm1aR1NvcUtqQmd3QUJvYTJ1TEZNUTFocHljSE5qWTJPRHIxNjlZdm53NTl1M2JKL0FzM2JObkQzSnpjeEVSRVlFYk4yNmdXYk5tNk5PbkQ3WnYzeTRnTm0zUm9nVU9IanpZNlA0OGZQZ1FiOTY4RVZ1bmQrL2VxS2lvUUhwNk90TFQweUV2TDQvUm8wZmo4T0hERFk0MlZGUlV4SVVMRnlBcks5dGtlK2JhdEd6WkVwNmVudWpTcFF1MmI5K09kZXZXMWV2VTBCams1T1FhSkY2UU5MMkpNTlRVMVBEOCtYUG1YdEcrZlh0czJyUkp3QjNqUjJCall5UFJQY2pEdzRQNU93VWdjUVR5NDhlUDhmanhZNWlhbXNMVTFCUURCdzZFdjc4L0hCd2NFQk1UQXhzYkc2RXVEaFFLNVg4RGFXbHBrZmZXcXFvcVdGcGFJakF3RUNOSGprUnNiQ3phdG0wTEl5TWpSRVZGOFRrd2lTTTJOclpKS1pWa1pXWDVoQVpEaHc3RmlCRWpNSFhxVk96Y3VSTnBhV21NZ3dJQVJFVkZDU3hTRTBKUVdscUtaczJhQ1lqc3lzdkx4VG9XekpzM1QyamdnREI0Z295R01uNzhlSUYzNk1yS1NwdzZkUXJkdW5YRHBFbVRCUGFwS3dRWVBudzRsaXhad2xlV2w1Zkh1Q3dLSXlNakErZk9uWU9ucHlkU1UxTXhkT2hReko0OSs2YzczZFFWYi9JWU1HQUFzck96VVZ4Y0RBVUZCYVlmdTNmdnhyNTkrM0Q3OW0wK2dmRHQyN2VGdWdyeHhEUGUzdDVDNXpONFhMMTZWYVJvajhQaGlIVGlxdnQ5WHJseUpVNmNPTUdYM2twVlZSV0RCZzNDamgwN01IejRjSUhVWlJRS2hVS2hVQ2dVQ3VVbmtmaWhSN2VrbEg2azlxZXNQSkUwaFdYTGxwRmV2WG9KM2ZiMTYxZlN1M2R2NHVqb1NLcXFxZ1MyYVdwcUVnQ2tlZlBtWlBmdTNRMDZyclMwTkJrMWFwVEU5UjgrZkVnbVRKaEF1Rnd1VTFaZVhrNU9uRGhCeG93WlExcTNiazBBTk9nelpjb1VRZ2doNDhhTkl3Q0l0TFEwbVRoeElpa3NMS3kzUCt2WHJ5Y0F5TWVQSHh0MDNvM0IwTkJRNkxHY25Kd0lBSktVbE1TVU9UbzZrckZqeDVJeFk4WVFZMk5qY3ZmdVhiNTkxcXhadzV4LzgrYk5pWTZPRHQvK291Qnl1Y1RCd1lHOGV2V3FRWDFQVEV4a3ZqdkJ3Y0dFeFdJUkZvdEZuSnljeE82M2JOa3lJaU1qdy9mN2twT1RJL3I2K3VUSmt5Y042Z01oaFBUcTFZc3NXTENBM0w5L255eGZ2cHhrWm1ZS3JWZGRYVTBDQWdKSWZIdzhYM2xVVkJRQlFJNGNPVUtLaW9xSXNiRXhTVTlQci9lNGxaV1ZwS3lzakZSWFZ6ZTR6L1cyWFpWTzNud1l6SGMvZVB1aGgyaGZTd3JsWDByWi9JN2RTdVoxSTdVL25JOEpQL3h2aHBDYWUxbnQ1MGhUS1NzcisyRnRjYmxjd3VGdytNcWVQWHRHRWhNbGY4Ni9mZnVXRkJRVU5Ma2Y5ZDJ6c3JPelNWSlNFaWtwS1pHNDNjcktTbEpZV0VpK2ZmdEdzckt5UlA0ZWZzYjlraEJDRWhJU1NHVmxKU0dFa0NkUG5wQ0tpZ3FSZFNNaUl2aWVFMXd1bDFSV1Z2NjB2b21pb3FLQ1ZGUlVDTDFXZGNkbFA0TDQrSGdTR3h2N3c5djlGZnpxMzAxRHlNN08vcWU3OEZQZ2NEZy85SDVLK2ZWd3ZxV1N1cy9mWXJQT212LzB1SUJDYVNvNnQ2WjIwd2t5SUxVL3lmbnZmOWpmVG5wNk90SFIwU0hTMHRJa01EQ1FtUnQ0L3Z3NVVWZFhKMjNhdENIQndjRVN0YlZyMXk0Q2dPLzlrL2VlbjVxYXlwUlpXVmtSQUh6N0dob2FFbGxaV1pGdER4OCtuTFJwMDZiZVBxU21waElBWk5teVpTTHJjTGxjVWxSVXhIek9uVHRIQUJCdmIyKytjbkdmTm0zYUVDMHRMYjZ5dXVPeHhZc1hFd0QxUGp2ejh2SUlBR0pxYWlxMlhtWm1KZ0ZBckt5c1JKNzM0c1dMQ1NHRXZIdjNqZ0FnbzBhTklwTW5UeVpTVWxJRUFCazhlREM1Y3VYS0wzL204YjRIUlVWRlRObjkrL2RKKy9idHlZRURCNWd5RXhNVHdtS3hTRjVlSHQvK1hDNlhWRlZWQ2ZUNyt2WHJCQURSMGRFaHk1WXRFL2p3dm1zOWUvWVV1bjNac21WRVRrNk9xS3VyTTIxbVoyY1RBTVRXMWxib3VWUlVWSkMvLy82YlhMNThtVGc1T1pHcFU2ZVN6cDA3a3k5ZnZ2RFZPM0xrQ0FIUTZQRm9Sc2xYVXZkdlgvdkdaUHBjbzFBb2xDWkFIUTBvRkFxRlVpL0NJaXQ1cUtxcUlqazVXYWhpVzFWVkZTOWV2R2owY1hsNTRTUmwxS2hSdUhMbENsOWZaR1Zsc1hUcFVpeGR1aFJBVGQ3cnlzcEtjRGdjNWdQVVJDTFUvalJyMW96NVB3QkVSa1l5TGdDaTBnelV4ZDNkSGU3dTdnMDZoOFp5OCtaTm9lVnNOaHRzTnB1dmJQZnUzV0xiT25EZ0FBNGNPQ0NRMTdnK1dDeFdveUl0YXRzb0doZ1lnTTFtWS9EZ3dUQXlNaEs3MzdGangzRHMyREZ3T0J6R2ZhSysxQmZpNEtYM0FDQTJ4NlMwdERSTVRVMEZ5c2VPSGN0bnJSZ1lHQ2pSY1dWa1pKb1VOVWloVUg0c1B6b0NxWFpPM0tiQ1lyRUUraWN1YllFd2ZrUzZIa21laFczYnRoWHBDQ0VLM3YxUW5QMHVJRHJkVDFNWk9IQWc4Lys2RnU5MUdUOStQTi9QTEJickg3bVhpM09tRUdjTDMxaCtSa1Q2citKbmZXOStCQTM5Vy9sdjRXZm1xS1pRS0pSL0t4RVJFVml3WUFFS0Nncmc3KzhQWTJOalBIejRFQUNnckt5TTBOQlE2T3ZydzlEUUVJNk9qdGkyYmRzUFNjWHpUNU9WbFlXT0hUc0tsQzlac2tUQUtVQWMzNzkvNXhzTDFrMVQ4TFA0L1BtelFPcUUzTnhjb1hXam82TWhKU1VGUTBORHJGNjltbkVZS0M4dkZ6bjJiK2o4U21NWk9uUW9sSlNVc0hIalJnd2RPaFE2T2pxNGQrOGVCZ3dZSUpCT1ZGUXEwTStmUHdNQVZxMWF4VGlaMWlZbkp3ZG56cHpCMEtGRFJjNFgxcjJXd3JDM3QwZFJVUkg2OXUyTFBuMzZvRStmUHBnK2ZUcG16Wm9seWFsU0tCUUs1VjhDRlJwUUtCUUtwY244aXBjbFNlR2xiUkNGckt4c28xL2lmOGFFL2IrWmYrcjNXanZsZ1NUVUZvUlFLQlFLaFVLaFVDZ1VDb1h5cXlrcUtvS0Rnd09PSHorTzFxMWJJeUlpUW1pcW5TNWR1aUFtMGlvY2hRQUFJQUJKUkVGVUpnYW1wcWJZdlhzMy9QMzk0ZTd1RGhNVGszK2cxeitPbGkxYnd0SFJVZVQyNnVwcW9YTXFGUlVWWXVkb2ZtUzZJbkhjdTNjUER4NDhrS2l1cnE0dVRwOCtqUjQ5ZXZDVnIxKy9IcytlUGNQTm16ZlJwazBiQU1DTkd6ZXdidDA2WkdSa1lONjhlZkQwOVB5cHdwS1dMVnZpMHFWTEdEZHVIQXdNRExCZ3dRTGs1dWJDMXRaVzRqWjRxWVo2OWVyMXM3b0pEb2VEa0pBUXZIbnpCbHd1bHltWGxwWkc3OTY5TVhqd1lHaG9hRUJEUXdPYW1wb0MxNXBDb1ZBby94Nyt0MVpNS0JRS2hVS2hVQ2dVQ29WQ29WQW9GQXFGUXZsQitQdjd3OTdlSHFtcHFSZzVjaVI4ZlgzUnJWczNrZlY1emdiYnRtMkRtNXNiWnM2Y2lkR2pSMlBkdW5XWVBuMzZmNldRdm1YTGxrTGRFNzk5KzRadDI3YmgvdjM3aUl1TGc3eThQTjkyYzNOelBIMzZGTXVXTFlPVmxSVlVWRlIrVlpmNXNMUzB4T25UcC9uSzB0TFMwTFZyVjRHNkdob2FRaGUrOC9QejhlalJJMFpRa1pDUWdGbXpacUZyMTY0WU4yNGNmSHg4b0txcWloMDdkdnljay9qLy9QYmJid2dMQzhQa3laUGg3ZTBOS1NrcFdGbFpTYlF2SVFUQndjR1FsWlhGNE1HRGYxb2ZwYVdsa1pDUWdJcUtDaVFuSitQTm16ZDQ4K1lORWhJUzhQVHBVd1FFQk9EeTVjc0FBSDE5ZllTRmhmMjB2bEFvRkFxbGFWQWZPd3FGUXFGUUtCUUtoVUtoVUNnVUNvVkNvVkFhUUh4OFBIUjBkR0JtWm9hTWpBeHMzTGdSOSsvZkZ5c3k0Q0VqSTRNZE8zWWdOallXR2hvYWVQandJV2JPbkltK2ZmdUt0T3ovYnlJakl3TWJObXhBang0OThOZGZmNkdpb2dKdjNyemhxMU5XVmdZT2g0T1VsQlNzWGJzV1hicDB3ZEtsUzV1VWd2T2Y1TnUzYjVDWGwyZWNOb09DZ2xCWldZbmc0R0RjdkhrVDQ4ZVBaeGJQZnlZY0RnZng4Zkdvckt3RUFIQzVYQXdmUGh4c05odGZ2bndSdSsrVEowK1FrWkdCVWFORy9kQVVjS0tRbFpXRmhvWUdacytlRFdkblovajUrZUhkdTNmSXpjMUZSRVFFM056YzRPRGc4TlA3UWFGUUtKVEdReDBOS0JRS2hVS2hVQ2dVQ29WQ29WQW9GQXFGUW1rQUpTVWxpSXVMdzIrLy9ZWVRKMDVnMkxCaERXNURTMHNMTDE2OHdJVUxGN0J0MnpiTW1UTUhTa3BLc0xlM0J3REV4Y1VCQUE0ZE9nUlZWVlVBUUhSME5BQ0F6V2FqWmN1V0FHb1dpQUV3K3dGQVVsSVNxcXVybWJMUm8wZkQyTmlZMlY1WVdNaTRKMlJuWitQUFAvOFUyc2ZTMGxJQU5la0ZsaXhaSXJCOTZOQ2hqRFYvZEhRMC92cnJML2o3KzZPcXFncmR1bldEczdNenJLeXNCRkludEdqUkFyNit2c2pNek1UeDQ4ZHgvUGh4ZUh0N3c5dmJHMlBIanNYNjlldGhhR2dvTXEzanQyL2ZjUFRvVWFIYnlzdkxBUUNKaVluWXRtMmIwRHFyVjY4V1dzNmpyS3dNQUpnRjkrYk5td01Bc3JLeUJPcHl1VndrSlNYeHBSdW8yKzltelpyOTFCU1ZWVlZWdUhUcEVuYnYzbzJFaEFSMDd0d1o1OCtmeDZ0WHIrRHE2Z3BuWjJjNE96dERXMXNiZW5wNjBOTFNncnE2T2pwMTZnUmxaV1VBWUZ3cDVzNmQyK2grZlAvK0hmbjUrZWpldmJ2QXR2RHdjSmlibXplb3ZWZXZYdUhVcVZNQWdPVGs1RWIzaTBLaFVDZ1VDb1ZDb1VoQTRvY2UzWkpTK3BIYW43THlSRUtoVVA3M3FLeEtKMjgrRE9hN0g3ejkwR1BNUDMyZm9sQWFTdG44anQxSzVuVWp0VCtjanduLzlKL1lMOFBIeDRmczNyMzdweDRqTHkrUFdGdGJrNnRYcnphNXJaQ1FFR0p2YjArK2ZQa2lkUHYrL2Z2SmdnVUxTRjVlSGlHRWtQajRlUExpeFlzbUg3ZXhjRGdjc243OWVuTC8vbjJoMitQajQ0bU9qZzZKakl6OHhUMFRENWZMSlJzMmJDRFIwZEVpNndRSEI1Tmx5NWFSRHg4Ky9NS2VTYzd4NDhmSjl1M2JTWHA2ZXBQYldycDBLYmwwNlpMUWJaOCtmU0lMRml3Z1BqNCtoSkNhYTNmMjdGbFNXVm5aNU9NMmxwczNiNUpEaHc2UjNOeGNvZHN0TEN6SWloVXJDSmZML2NVOUU2U3NySXlVbDVjM3VaMmtwQ1R5K3ZYckJ1MXo2ZElsWW1wcVNtSmpZNXQwN056Y1hHSnBhVWx1M2JvbHNrNXljaklaTjI0Y2lZK1BsN2pkd01CQVltVmxSUklTaEQrVEhqOStUT3pzN0VoY1hGeUQreXlNMGFOSGsvbno1LytRdGlTQjh5MlYxSDMrRnB0MTF2eW54d1VVU2xQUnVUVzFtMDZRQWFuOVNjNS8zNmkvaytqb2FGSmRYUzIyenZyMTZ3a0E4dkhqUjdIMUtpc3JTVlZWRlNrckt5TUFmdmpIMXRhVzJOdmJrN0ZqeDVMUm8wY1RBRVJiVzVzUVFzaTdkKzhhM2U2TUdUTklTVWtKVVZkWFo4cjY5ZXRIL3ZyckwxSlJVU0h4dGF5c3JDUmVYbDZrVjY5ZVREdEhqaHpocTdONDhXSUNnR1JuWjVPLy8vNjdTZGZqM2J0M0pETXprd0FnVmxaV2hCQkMwdFBUeWI1OSs0aTN0emN4TlRVbEFNaUpFeWNJSVlSVVYxY1RaV1ZsSWlNalEvNzQ0dy9pNU9URWZBd01EQWdBWW1kbngvUTFJU0dCeU1qSWtHN2R1cEdwVTZjU0FNVFIwVkhpNjFFZlRrNU9CQUFwS2lvaURnNE9wRzNidGdRQWtaT1RJMnZYcmlVRkJRVk0zZUxpWXVMajQwTjBkSFNJbEpTVXdMVTRmUGd3aVk2T0pnQ0lpb29LS1NrcEVYbmM3T3hzQW9DWW1wb1NRZ2lKalkwbFE0Y09KWHA2ZW1UU3BFbWtZOGVPQkFDeHRMUVUyRWRHUm9Zb0tDZzArdE84ZVhNQ29OSGpnb3lTcjZUdTM3NzJqY24wdVVhaFVDaE5nRG9hVUNnVUNrVWk0dVBqRVJJU2dsbXpabUhnd0lGQzY1dy9meDVaV1ZtWVAzOCtPbmJzMktEMlBUMDlvYWVuaDBHREJ2Mkk3a3BNU1VrSkhCMGRNV0RBQUVhQi85OEloOE5CVWxJU2xKV1YwYVZMbDMrNk8vOVZjRGdjUkVSRTRQZmZmMGZyMXEwRnR2djYrcUoxNjlhWVBIbXl4RzJXbFpWaCsvYnRVRmRYRjZuV3YzYnRHdUxqNCtIbzZBZ2xKYVZHOTU5Q29UU2Nnb0lDSER0MkRFRkJRVWhNVEVScGFTazZkT2lBU1pNbXdkblpXV2owVFYweU1qS3dmZnYySDlZbmFXbHBlSHA2Q3QwV0VSRUJmMzkvekpneEEvMzc5eGZaQnBmTFJXRmhJYjU5KzRha3BDUWtKaVlpTVRFUnMyZlB4dlRwMDhVZVB5QWdBQ2RQbm9TTWpBeE1URXlhZEM1c05odVBIajNDNHNXTGhXNlBqWTNGNWN1WHNYUG5UaWdySzJQbHlwVjQ4ZUlGdG0zYmhvMGJOMEpLaWovRDMrdlhyM0grL1BrbTlZbUhxYWtwdExTMCtNcUNnNE94Yjk4K2ZQdjJEV1BHQ0dxeHZMMjlFUk1UZzNidDJ2MlFQdndvNHVMaXNIZnZYckJZTE9qbzZBaXQ4L1RwVXh3L2Zod0xGeTRVbWt1NExpOWV2SUMzdDNlVCs2YW5wNGZaczJlTHJVTUlBWnZOUm5wNk9xeXRyWnQwdkR0MzdzREx5d3NsSlNXWU0yZU93UGFTa2hKY3VIQUJ6WnMzaDdXMU5ZS0RnMkZwYVlrREJ3N2c0c1dMUXYrdURoNDhpSzlmdnphcFh3RFFxbFVyb1JHaVc3ZHV4ZlBuejJGZ1lDQ1Fqem85UFIwWEwxNkVpWW1KUkpHUHo1NDl3OFdMRjBWdWI5dTJMYVpNbVFJUEQ0OEc5WDNyMXEzbzBLRURqSXlNVUZsWmljREFRTFJwMHdaWldWa0lEdzhYdVoreXNqS01qSXdFeWhjdVhJamk0bUs4ZnYyYXJ6d3dNQkRqeG8xam9pbHJrNWlZaUN0WHJvaU1yUFR6ODhQMDZkTUZjbjdYSlNjbkIwRkJRYmg2OVNwaVkyTUYzamtJSVZpNWNpV2lvcUlRRlJXRjMzLy9YV3g3UEY2OGVJRXpaODdBM054YzZEdlMzMy8valVPSERtSFlzR0hRMHRLQ201c2JSbzRjQ1YxZFhZbmFyMHRTVXRJdnNiS21VQ2lTSStvWjNCaGtaR1FBMUVTK0Z4VVYvYkIyZVRSdjNoeDc5KzdGdlh2M1FBaEJseTVkc0hQblRnQkE3OTY5VVZWVjFhaDJwYVNrSUNVbGhYSGp4cUZMbHk2d3M3UERsQ2xUR2h5OUx5TWpneVZMbG1EUm9rVzRlUEVpdkwyOXNYRGhRcEgxQnc0YzJLVHJwS0NnSU9CTzBLcFZLNXcrZlJvc0Znc0tDZ3B3Y0hDQWxaVVZnSnJ4K3Rtelo3RnUzVHA0ZW5xQ3krVXkreWtwS1dIbXpKbHdjWEhoNjUrL3Z6OGNIQndRRXhNREd4c2JiTjI2dGRIOUZZZVdsaFl1WExpQXpaczN3OWJXRmgwNmRCQTRWMnRyYTFoYlcrUDc5KytJaUlqQTQ4ZVBrWkNRQUJrWkdkamEyaUlsSlFXdFc3ZUdpNHVMMk9lcWxKUVUyclJwdzh4amRPL2VIYTlldlFLSHd3RlFjNTFHakJqQmR5MTQyTmpZTkhnOFVoc1BEdy84OGNjZmpkNmZRcUZRS0Q4ZUtqU2dVQ2dVaWtSNGVYbkJ5OHNMUFhyMEVDazAyTGx6Sjk2OGVRTlRVOU1HdFIwZEhZM1ZxMWREWFYwZEwxKytCSXZGUW5GeHNjVDd5OG5KQ1Zqd1NVcHBhU2s4UFQweFpjcVVmNFhRZ0JDQzc5Ky9JejA5SFdscGFVaE5UV1grdGJDd3dNU0pFNFh1bDVlWEJ3ME5EWmlabWNIUHo0OXYyK1hMbDNIdjNyMG05MjNKa2lVWU1tUklrOXY1cDBoSVNFQm1acVpBZWF0V3JUQjU4bVRzMjdjUDY5YXQ0OXZHNVhLeGR1MWFqQmt6cGtGQ0F5NlhpMXUzYnNIZDNSMnRXN2ZHMUtsVCtiYW5wYVZoeVpJbEtDOHZoNUdSRVVhT0hObTRrNkpRS0kzQzNkMGRiRFliTEJZTDdkcTFRMVZWRlZKVFUzSHk1RWxjdVhJRmQrL2VyZmQrVjFCUUlOSGlkM2w1T1RnY0RoUVVGTVRXYTlhc0dTTTArUERoQTE5dVhoTVRFL2o2K3NMTHl3dno1czFqeXR1M2J3OFZGUlVNSERnUUJRVUZLQzR1QmlGRW9PM0N3c0o2aFFZWExsd0FBRmhhV3RaN1R1S0lqWTFGZEhRMHJLeXNSSW9pZUJPWHZNbnNzTEF3V0ZoWXdNbkpDWGZ2M2tWZ1lDRGY5WHJ6NWczYzNOeWExQzhldlh2M0ZoQWFIRGx5QkN3V1MraGljRzV1TGk1Y3VJQU9IVG9nTkRRVW9hR2hRdHVkUEhreU5EUTBma2dmSmVYR2pSc0FVTytDZmtONC8vNjlTTUZMUTZtdlgvZnYzMGRxYWlvbVRacUV6cDA3TitsWWUvZnVSYk5telVSYUk5Zjl6aGthR2lJZ0lBQ0xGaTNDNzcvL2pyTm56MkxtekpsOCszaDdleU1oSWFGSi9RS0F6cDA3QzN5M1ltTmo4ZlRwVTh5ZE94ZDkrdlFSMk1mRHd3TWNEZ2Z5OHZKd2QzY1gycTZpb2lLV0xWc0dvR1l4ZnQrK2ZTTDcwS3RYTDJocWF1TGF0V3Q4NVlRUTVPYm1Ra1pHUnFqb2NjMmFOZWphdFN2R2pCbURiZHUyUVVkSEI3ZHYzOGJIang5aFlXRWg4bmpxNnVvd01qSkNVbElTdExTMDRPUGpBek16TTZGMVkySmlNSFBtVEF3ZE9oVGg0ZUZvMDZhTnlIYnJjdmJzV1ZoWldVRlBUdzkzNzk0Vlc3ZFBuejQ0ZGVvVVpzNmNpYmx6NStMbHk1ZU1YVGhROHgyNmMrY09acytlalEwYk5ramNoL3JnTGJwSVNVbmg4K2ZQMkxGakI4ckt5dURtNWlZdzdxeVA4dkp5NU9ibS91dEVUeFFLcFg3YzNkMUYzczlGd1V1SjhLTnhjbktDazVNVHVGeXVnTGl6c2ZNcVBBNGZQdnhEVWdOSVMwdkR3c0pDNkxPR2wxcUJSMU92VTRjT0hmakd6d29LQ25qMTZwWEkrdE9tVGNPMGFkTWtidC9ZMkpndlhjV1BoTTFtZzgxbUF3Qm16Wm9GVTFOVGlhNS9telp0TUdmT0hBRnhacDgrZlJBWkdWbnZtTFoxNjliSXljbGhmdTdRb1FPcXE2dkI1WEpSWFYwTmFXbHB2bWNzVUNONkZQYWUwbEJXclZxRlZhdFdOYmtkQ29WQ29mdzRxTkNBUXFGUUtQVlNYbDZPZ0lBQXFLcXFpcHdrVEV4TVJGSlNFblIxZFNXS0JPWHg5ZXRYekowN0Y5TFMwamgxNmhRak1sQlVWSlM0RFY5Zlh5Ykt5ZFBURTFGUlVXTHJuemh4Z29sYzU3M28xSDBKK2huRXhjVmg5T2pSME5mWHg0MGJOOEJpc1hEbnpoM3MzYnNYV1ZsWnlNcktRbloyTmpNaFdSY1ZGUlZHYUZCY1hJem16WnN6T1FMRmNlL2V2Uit5YURCMjdGaStoYmVWSzFmaTJMRmp1SG56cHNCQytyK1JYYnQyTVF0cHRmbjQ4U01HRGh3SUx5OHZyRnUzRG1scGFVeCt5eTlmdmlBckt3dGR1blFSbUp5WGxaV0ZnWUVCQUFpZDNGNnpaZzJXTDErT08zZnVDRVFEYk55NEVkKy9mNGV6c3pNcUtpb0U5dGZXMXE0M01vOUNvVFFlT1RrNWJOdTJEY3VYTDJkeTNjYkd4c0xDd2dJcEtTbXdzYkZoOHVHS1lzQ0FBUktKNGd3TURCQVJFZEVnQVoyRGd3T3VYTGtpVUw1Ly8zN3MzNytmK1huWnNtWFl2WHMzMHRMU29LR2hnUkVqUnFCdDI3WlFWVlZGcDA2ZDBLVkxGNmlwcVRFdVE2ZFBuOGFpUll2RUhudlVxRkVTOXhNQU5EVTE4ZUxGQytabkZ4Y1hORy9lWE9TQ0x3QkdSRkJSVVFHZzV2bDIvZnAxT0RrNUlTMHRUYVFvdzlmWFYyaVV0Q1Rjdlh0WDZLUndjbkl5d3NQRE1YUG1UQXdZTUVCZysrSERoMUZjWEl6aTRtS3hpNC9LeXNxL1hHaHc3ZG8xZE8vZUhUazVPWHo1bUd2ejZORWpBRFZpaW9DQUFLRjFGaTFhQkhWMWRiNHlOemMzckZ5NVV1Z3hMU3dzc0cvZlB0alkyQWhzVDBwS2dyYTJObDlaOSs3ZDhmbnpaNUhuRVI0ZTN1QkZpY0RBUUdiUy90R2pSN2g5K3pac2JHeUVMdG9EZ3Q4NW9NYmRvbi8vL3BnM2J4NWZQdVhhYUdob0lDWW1wa0Y5cTQyK3ZqNitmUGtpVU83aDRTRlMzRkpRVU1Ea216NTc5cXpJdGp0Mzdzd0lEY3pOellVNktLMWV2UnBIamh5QnJhMHREQXdNK0JZRmdCcTNFQTBORFZoYVdvcDFzdGk2ZFN1a3BhWGg3T3dNSFIwZFpyR001N3BROTV4NVFpa09oNE9Ta2hLeEViSTZPanF3dDdlSHU3czd4bzRkaTRpSUNMUnYzMTVrZlI3UjBkR3dzYkdCckt5c3dQM20vUG56ZVAvK3ZkRDlPbmJzaUI0OWVzRFYxWld2UEQ0K0hqSXlNdWpaczZmUSs1ZWFtaHFzcmEzQjVYTHg2ZE1uOU96WnM5NCtBdUNMN3V6V3JSc2VQSGdBUTBORHJGKy9IcTlmdjRhUGp3OVlMSlpFTGpsRlJVVWdoT0R2di8vRzh1WEw2ejMyb1VPSElDc3JLMUUvS1JUSy94NTFSUVkvZ2g4aE1xQTBuaDl4L1RVMUc1OUZRRXBLU3FJNUtncUZRcUg4MzRJS0RTZ1VDb1Vpa3JLeU1uQTRIQVFFQkNBdkx3OE9EZzZvckt4RVpXVWxnQnExTzgrNjg5U3BVd0NBS1ZPbUlDMHRUV2g3YmR1MjViUDZMQ2twZ2JHeE1kTFMwdURwNllsaHc0WUJxTEhMRTJXM0xJemFrOE4vLy8yM3lHaERIdVhsNWN6L2VVS0RwaXIzNnlNdkx3OW1abVpvMzc0OVk4TUhBTzNhdGNPREJ3K2dxcXFLN3QyN1k4U0lFWGozN2gwU0VoSnc0TUFCYUdob29HdlhybEJUVTJPdVhVNU9EdHExYXdkYlc5c0dXYzdGeE1RSVhRUlp2MzQ5VHB3NGdiaTRPS0dMTENkT25NRDY5ZXNGeXZmdjM0L282R2hZV0ZqZytmUG5VRk5Uazdndi94U0tpb280ZWZJa2dCcFJ5djM3OTlHcVZTdVltWmxoNjlhdGVQejRNZDY5ZXljUU9YSHc0RUVjUEhpUXI2eE5temJNaFAyNGNlTkVIdlBBZ1FNNGNPQ0EwRzJ1cnE0Q0U5MUF6VUtOT0h0MENvWFNORFp1M0NnZ01CczVjaVE4UER4Z1lHQ0ErUGg0WkdabVNwUUdxS3FxaW0veHNpNlZsWldRa3BJU0t6Um8wYUlGWDMvMjdObURqUnMzSWlvcVN1ajk1ZnIxNnpBME5PVHIzNXc1YzdCNTgyYXhmZTNkdXpkai9WcWI4UEJ3L0QvMnpqeXVodjMvNDY5T2l6WXRJbTZXTEdVcklrc2tLckp6eVpyZFZTU0Z1cTZ0SWtLU1FvdGJVa1JGU0xRU3FjZ1NSWVVzU1JTSkZxVkY2MmwrZi9TWStUYWRPWjBUdWZmK0hvOTVQaDQ5N2ozeitjeG41b3c1czN6ZXIvZnIvZW5USjB5Wk1xWE5wWSthWC92djM3K1AyTmhZV0Z0Ym8zZnYzcWlycTJPY2JDU0R2dFhWMWRReURvZURyVnUzSWpjM0YxRlJVVkJRVUlDZW5oNXRQVWxKeVIvT1d1Tm5OZTdzN0F3UkVSSHMyclVMQUhEOStuVWNPSEFBYm01dTZOT25EM1g5RGc0TzVuR0ZxS3FxZ282T0Rnb0tDdHJWTmxrWUhqMTZoTXpNVE96WnN3Y3BLU253OGZGaDdFY0dlSzljdWNJM29HQmdZTUFqTkpDUWtHQTgxdVJ4NU5jdUpTWEZzMnpCZ2dVOEFlNmlvaUxFeE1SQVdWbVpFdTIxaGVibjNlN2R1eUV0TFUxWkVkZlcxdklFVjVuT09hQXBjKy9LbFN0VXFZSTVjK2JRaEM0Y0R1ZW5NaVdaam5sMmRqWXVYYnFFZWZQbVllalFvUUNhbnArMXRiV3hmLzkrT0RzN283eThIRU9HRE1IZHUzZDV4aUNmeTVpdURlbnA2ZWpRb1FNR0RSb0VQejgvZUhwNjRvOC8vb0NOalEzai9tVmtaQUFBanppRUNYdDdlMHAwUTE0bnhNWEZJU2twaVlxS0NvaUlpRUJXVnZhSEFsZUhEeDlHZVhrNWZIMTlNWDM2ZENRbUpyWXFPczdJeU1EdnYvK08rdnA2WEx4NEVRWUdCclQyb0tBZ3hNYkc4bDAvS2lvS1VWRlJqRzM4M0ZQR2pSdUhOV3ZXWU5La1NYajE2aFhldm4wcmxDaVVmTzhnejBrdExTMDhmUGdRTTJmT2hLcXFLdlZPVUZaV2hvQ0FnRmJISW4vUHo1OC94NXMzYndSdTI4M05qUlVhc0xDd3NMQ3dzTEN3c0xDd3NMQ3dzTEFJejR1Y1Bxb3YzdzRnbXY5VjE3d2dmZ1I5ZlgwQ0FOKy9xVk9uRWdSQkVIVjFkWVN5c25LcmZRRVFrWkdSMU5pVmxaWEVoQWtUQ0FDRWxaWFZEKzNmajFKZFhVMVVWRlFRRlJVVnhOdTNid2tBeE8rLy8wNHRhLzdYME5EUUx0dGN0V29WQVlDSWpvNFcySGZ6NXMwRUFPTERodytNN1VWRlJRUUF3dExTa21mWjRzV0xlZnBiV2xvU0FJaTB0RFRHOGNqMlo4K2VNYlo3ZW5vU0FJaExseTd4dEQxOStwUVFFUkVoakl5TUJINnZmNXRseTVZUlNrcEsxT2QrL2ZvUmVucDZCRUVReE9QSGp3a0F4TWFORzRtS2lncml6WnMzeEowN2R3aFJVVkhDenM2T2VQUG1EYzlmVGs0T05kYUhEeDhZLzE2K2ZFbUlpWWtSVTZaTTRkdUg2YSsrdnI1ZHZuTmRmVDd4S21jbzdYcndPcWNQYndGeUZwYi9PTlZMZjFPdFdxSktOUC9qdnN0c2w5OUpjNzUrL1VyZHMxNi9maTNVT2tlUEhoVjQveFAwbDVDUXdETnVjSEF3QVlBSUNncWlMVDkvL2p3QmdEQTNOeWNJZ2lCS1Mwc0pBTVMrZmZ0KzZEdm41ZVVSSFRwMElGUlVWSWlhbWhxZTl0TFNVcUtpb2tMZ09JMk5qWVNPamc2aHFLaElsSlNVRUFSQkVGdTNiaVdHRHg5T3ZIanhncWlvcUNCZXZIaEJ4TWJHRXNiR3hnUUFZdHEwYWNTa1NaT0lBUU1HRU5MUzByUmpNbnYyYkdyc1M1Y3VFUUNJc0xBd0lqUTBsS2l1cnFadGU4bVNKY1M1YytjWTkrdmt5Wk9Fdjc4L0VSc2JTd0FnVHA0OFNiV2xwNmNUSEE2SFdMbHlKYlZNVDArUEVCTVRJNTQvZjA2c1g3K2VBRUIwNnRTSjZOZXZIOC94c2JDd0lBQVFlL2Z1RlhoODJodHpjM09DdytFUXVibTVyZmJidDI4ZkFZQjQ4T0NCVU9PU3gvcm8wYU90dG50NmVqSzJQM3Yyak9jWmhRbnkyREdOVTExZFRaU1dsZ3AxTDR5SmlTRUFFQTRPRGdSQkVNU1hMMStJTGwyNkVMdDM3eWE0WEM2Um41OVBKQ2NuRXhjdlhpUUFFTjI3ZHlmbXpadEhqQm8xaXVqV3JSc2hJaUpDTys4ZVAzNU1qYTJob1VGb2FXa1JIejkrSk9MajQybmJqWXFLSWt4TlRZblBuei96N0ZOWldSbXhjZU5HNHZYcjE4UzRjZU9JN3QyNzA5cm56WnRIaUltSlVkZVl1TGc0QWdDeFpNa1M0djM3OTRTa3BDVFJxVk1uQWdEaDUrZEhXemNuSjRlUWxaVWx1blRwUWhRWEY5UGF1Rnd1b2FHaFFYVHUzSm53OVBRa3hNWEZDVjFkWGFLMnRwYnFVMWRYUjN2T3RiYTJKZ0FRZCsvZTVYa0c1bks1ak1lOHNiR1JTRWhJb0QwYmFtaG9FRG82T2dSQk5MMC9hR2hvRUFUeHYvTWhNRENRSUFpQzBOSFJvZHBhMHREUVFFeWZQcDBBUUJnWUdGQy9Od2NIQjlxMm5qMTdSblR1M0puZ2NEakVxVk9uR01kcS9xemZYbi9mdjM4bkNJSWdEaDgrVEFBZ25KMmRhZnQzOCtaTnhuMXhjbkppZkFjZ3h4T1d5c3BLUWtWRmhaQ1ZsU1VBRUZ1MmJHblQrajhLdC9BRDBmTCtXN200KzQrbnU3S3cvRWZRalo2aHFocytuV2orbDFXVy9ZLzhybGhZV1A0OVBsVjlKbHIrOWtkSFRtWHZheXdzTEN3L0FldG93TUxDd3NJaWtIWHIxdEVzMkJvYUd1RHY3MDk5RGdvS1FtRmhJWXlNakNoWGd1YmN2SGtUVDU0OG9iSWFQMzM2aExsejV5SWxKUVhMbGkyRHU3czdxcXVya1orZkR6VTF0Vi8rZlpZdlg4NWpTUjBSRWNHWU9YWHQyalZNbXpidHA3YjM5dTFiQkFVRlllVElrZjh2U2d5MGhTRkRoc0RZMkJoaFlXRzRkKzllbXkyMy95M2V2SG1EdDIvZlVwYkQydHJhQ0FnSXdQVHAweUVyS3dzMU5UVWNPM1lNaW9xSzJMRmpoOEJzeGg0OWVpQXFLb3JIemVQVnExZG9hR2lBakl3TTM4eTU1a3lZTUFHREJ3Lys4Uy9Hd3NMeVU1Q1pweHdPQjZxcXFtMWExOUxTa3JGMDBJa1RKNUNibXdzbkp5ZWV0bnYzN3ZHVVpTRXhNVEhCaVJNbnNINzllb3dlUFJycTZ1b29LU25CcGsyYm9LcXFTdFZqL1ZuMjd0MkwydHBhN05peGd5Znp0Ykt5RW9xS2lrTFZQdzhJQ01ERGh3L2g2ZW1KVHAwNjRlUEhqOVQvdTd1NzQ4U0pFenpySkNRa29IdjM3dWpWcXhkR2p4NU5PZmowN05rVC9mdjM1K24vNU1rVDdOKy9IM3YyN0tHeTF6TXlNbkQrL0hsb2FHamcxYXRYYUd4c3BLNmpYQzRYZS9ic2diS3lNbHhjWEhqRysrdXZ2eUFoSVVFZHk4VEVSTnk5ZXhmVzF0YW9xS2lBcjY4dlRFeE1ZR0ppZ3JsejU4TEJ3UUhPenM0QWdBc1hMc0RIeHdkRGh3NWx0TDl2VG14c0xLNWV2WXBObXpZeE9nZTFsZExTVXB3N2R3NURoZ3o1ZitFbTFKSjM3OTdCejg4UEtpb3FNRE16NDJtM3Q3ZUhtNXNiRWhJU2VETFZtMU5iV3d0cmEydjA3TmtUMjdadEE5RGtGRlJVVkFTZ0tZTzhvYUdCdGs1K2ZqNXUzNzVOblhQaytVYWVld01HRE9EWmpvV0ZCZTdmdjQrc3JDeXE5SmFmbngvaTQrTng1TWdSUkVSRTBOd3V6cDgvRDA5UFQ2cmNWWFB1M3IyTHNMQXdXRnBhVXVmNHZuMzdJQ01qZzhPSEQyUGR1blhnY3JtSWo0K0hxYWtwZHU3Y2ljbVRKNk5YcjE2b3JLekU0c1dMVVZsWkNYOS9meWdwS2RIRzVuQTRDQThQaDRHQkFUWnUzSWllUFh2aXlwVXJORmVSNDhlUE03b2J0SFFQQVpwY3dqUTFOZkhxMVN0VVZGUmcxS2hSQUg2ZExiYW9xQ2hDUWtLZ3E2c0xPVGs1TkRRME1HYmpKeVltNHV2WHIvRHo4K05iQ29hZmcwbDdZRzV1anYzNzk4UE56UTNXMXRhME5oc2JHNTR5RVNrcEtRQ2E3Z1V4TVRFODR5a3BLV0h2M3IwQ3QydGhZWUZQbno3Qno4OFB6NTgvaDV1Ykc5VFUxSVFxb2NEQ3dzTEN3c0xDd3NMQ3d2S3JZSVVHTEN3c0xDd0NPWDc4T0syMEFEbkJDUUNOalkxd2NYRkJodzRkY09iTUdhaW9xUENzWDFaV2hpZFBubENUaGFUSVlQbnk1UWdJQ0FDSHc0R0xpd3VjbloxeDY5YXRYMjQvYkdob1NBV09xNnFxRUJvYWluNzkrdEVtV1RNeU1wQ2VuZzV4Y2ZHZjNwNnpzek80WEM3czdPeDQycjU4K2NJeklVbmFhMy8rL0ptblA5UHgvYmV4dDdkSFdGZ1k5dTNiSjdCc3hYOEZjaitiQndhYTI0bC8rUEFCSjArZUJKZkxSYmR1M1hqV3Q3UzA1TEhXUFhIaUJCSVNFbWpMcXFxcXdPRndjT1BHRGR5NGNVUGdmcm03dTdOQ0F4YVdmNUhBd0VBQXdMeDU4OXBzTjIxaVlzSVlySXVNak1Ubno1L3gxMTkvOGJSSlNrcnlDQTIrZi85TzFUZmZ1M2N2ZHUvZWpacWFHbno4K0JIYnQyL0gxNjlmNGUvdlR5MzdtWURhNDhlUEVSQVFnRjY5ZW1IdDJyVS9QTTZuVDUvdzU1OS9vaytmUGpBd01NRGp4NC9oNXVhR21wb2FIRHAwQ0owN2Q0YTB0RFFWMEUxTFM0T1RreE1DQXdPeGNPRkNvYmN6WXNRSUxGcTBDSWNPSGNLcVZhdlF1M2R2bkRsekJxS2lvbGkrZkRuR2p4K1BuajE3NHQ2OWV3Q2FBdno1K2ZtTTlkYnYzYnVIdUxnNERCOCtISmN1WGFJczJKV1ZsZUhnNElBSkV5WkFUazRPeDQ0ZFE5ZXVYVEZ2M2p3Y09uUUlBd1lNUU9mT25iRjgrWEtvcUtnZ0lpSkM0TFBDb2tXTFVGNWVqcXlzTE55NmRhdHRCNWNCVDA5UFZGUlUwSjdOZkh4OGVJS2V3UC9xdyt2cjZ6TUdpRisvZnMwb3FqbDM3aHpTMDlONWx1Zm01Z0pvRXBtbXBxYnl0SmVWbFFuY2Z6SVlhMmRuOTFQbjc2NzM5cUg1QUFBZ0FFbEVRVlJkdTVDVmxZWERodzhqT3pzYkJRVUY4UFgxeGNDQkEyRnZiNCt2WDc5Q1NVbUpFaE9zV3JVS2lvcUt5TXpNYk5OMm5KeWNNR3pZTU5qWjJjSGIyeHZGeGNXSWlZbkJtalZyRUJJU0FuTnpjOFRHeG1MS2xDa0FnRk9uVHFGWHIxNllPWE1tajhDRkRDakx5Y25CMWRVVmhZV0Z1SDM3Tmc0ZVBJams1R1RFeE1SZzU4NmQwTkxTZ28rUEQvVDA5REJ6NWt6RXhjWEJ4TVFFS1NrcHNMT3p3NkpGaXhqM3RWKy9mcmgrL1RyMDlQUlFYbDdPSTdRZ3NiYTJSdGV1WFJuYkhqeDRnSWlJQ0FCTkpjWVdMbHlJdDIvZklqQXdFUFBuejIvVHNXc3Jjbkp5U0VoSWdKS1NFdDhTREZaV1ZqQXlNaEpZWWlvL1B4K1JrWkVDdHpscDBpU29xNnNEQUQ1Ky9BZ1pHUmtvS2lvQ0FQYnMyWU85ZS9jaUpTVUZJMGVPQk5CVWhtdnAwcVh3OXZiR3hZc1hhV041ZTN2ekxhVkRIdE9XcUtxcXRpbzA0SEs1c0xLeVFtQmdJR2JObW9VMWE5YUF5K1hpOGVQSHNMUzB4TmV2WDdGejUwNjJMam9MQ3dzTEN3c0xDd3NMeTc4Q0t6UmdZV0ZoWWZrcC9Qejg4T3JWSzFoYVd2SU5ncE9UM0dSRzFabzFhekJ4NGtRY1BIZ1FJaUlpeU12THc2RkRoOUN6WjA5cUV1OVhZbWxwU2YxL1RrNE9Ra05ETVdIQ0JKdzZkWXBhN3VEZzBDNUNBeTZYaTlEUVVIVHMyQkV6Wjg3a2FkZlgxOGZyMTY4WjF5VXp4NXBUVUZCQUN5eTBoZDI3ZDFPWmVNMTUrUEFoZ0NiQmdJS0NBay83cTFldldoMTMrUERoVUZOVFExeGNITDU5K3daNWVma2Yycjkva3NqSVNBd1lNQUE5ZXZTZ0JWS0dEQmtDVVZGUjJOallvSzZ1RHNPR0RjT3laY3RvNis3YXRZdHhFcm5sWkhaWVdCam16NThQRnhjWGJObXk1ZGQ4RVJZV2xwK210cllXYjk2OFFXQmdJTnpjM05DL2YzOGNPWEtremVPOGZ2MmFNV2hhVmxZR0VSRVJ4cUJzWGw0ZXo3S0xGeS95Wk9tU2RkeEptb3Vra3BLU0FEUUYrNW0yUWRLalJ3K2FjS3Fob1FGbVptYmdjcmx3ZDNmL3FZRHYyN2R2VVZaV2hyS3lNZ3daTW9SYVBtSENCQ3hmdmh3QWFPNUE1TGFLaTR2YnZDMFhGeGRFUkVUQXhzWUd3Y0hCQ0FnSXdMUnAwNkNxcW9wZHUzWmgzYnAxQ0E0T3hySmx5M0RzMkRISXk4dGp5WklsZVBEZ0FXMGMwbjBpTFMwTjJkblpJQWdDbFpXVk9IWHFGQlFVRkxCOSszWlVWMWRUd2Rpelo4OGlKeWNINXVibTRIQTRrSk9UdzQwYk40Unl2aGc3ZGl4aVkyUGJSVWhaVVZFQkR3OFBudVVORFEyb3JhM0Y4dVhMYWZ0MDkrNWQzTDU5Rzh1V0xhTTlwOTI2ZFF2Snlja2dDSUp4T3hrWkdYang0Z1hQY3ZLWkxpMHREYytmUCtkcGIyeHNiSFgvTDEyNmhQRHdjR2hyYTFPdVFqL0s0OGVQQVFCYnQyN0YxcTFicWVYSGp4K0h1TGc0UEQwOWFmMVZWRlR3NGNPSE5tOUhVMU1UYTlldWhhK3ZMOWF1WFl2WTJGalUxZFhCMU5RVVE0WU1nYk96TTZ5dHJmSDA2Vk9rcEtRZ0pTVUYrL2Z2aDZpb0tNOVk1SG5uNnVvS0JRVUZGQlVWUVYxZEhYLysrU2RxYW1xd2VQRmk3TnExQ3dBd2N1UkkrUHY3WS9ueTVWQlRVME5sWlNYV3IxL1A2R1lTRVJHQisvZnZVNStIRHgrTzkrL2YwODZWNXMraHBxYW0wTlRVQkFEczNMa1Q0dUxpY0hSMEJBQjRlWGxSUVhFUkVSR2NQbjBhMDZkUHg4S0ZDK0hrNUlRZE8zYTArUmp5NCtQSGovRHg4V20xejUwN2R3QUFJU0Voak9JWGt2bno1MlA0OE9IVTU1Y3ZYOExDd2tMZ1BnUUdCa0pkWFIwMU5UWG8yYk1ubGkxYmhxQ2dvRmJYTVRNemc3ZTNOK0xqNDJtL3R5OWZ2dkQ4cHRhdVhZdlEwRkRzMjdjUFZsWldQR1B4RTFRQVFIWjJOdGFzV1lPa3BDVEl5TWpnNU1tVEVCRVJnWmlZR0NJakkyRnNiQXc3T3pza0p5ZkR6ODhQeXNyS0FyOHZDd3ZMdjRPTmpRMENBd09SbHBhR25qMTd0dnY0eGNYRjhQSHhnWmFXRm1iUG5vM3E2bXBjdlhvVkppWW1Bb1ZJVGs1T3FLK3ZwOXlpQkhIbnpoMWN2SGdSbHBhV0FwMmFMbCsraklpSUNHemJ0ZzBhR2hvODdRVUZCVmk3ZGkxbXpacjFyenUwSkNVbDRlM2J0MWk5ZXZVdjIwWjlmVDMyN2RzSEl5TWpUSmd3Z2RZV0ZSVUZFUkVSeG5rakZoWVdGaGFXL3pLczBJQ0ZoWVdGNWFkSVRVMkZvcUlpWTdZZ0NabE5SUW9OV3I1QVdsaFlvTHE2R3A2ZW5zak16R1MwVnhhRW9hRWhnS1pTQjhMZzVlVUZXVmxaS21EY01uTzFycTZPdHM4L1NtcHFLc3JLeWpCNzlteEcwWUsxdFRVdDBGSmVYbzdEaHc4RGFKbzRsNU9Uby9YdjJMRWpxcXVyZjJoZjR1TGlHQ2N6eWU5NjQ4WU54dmFXamd0TVRKNDhHZDdlM2toSVNNRGN1WE4vYVAvK0tTb3JLM0g3OW0xczJyUUphV2xwR0Q5K1BOVldWRlNFK1BoNHFyVEdnQUVEZUxLUVcwN3cyOXJhMGtRcUpHUlc1NkZEaDZoL1UyRTVlUEFnWHp0Z0ZoYVc5c0haMlpsbWVTOGhJUUY3ZTN0WVcxc3ppcTRFd1dRQjN4d204UmdUbXBxYWJSSW5kZTdjR1VCVEpxMjN0emZmZmdjUEhxUUZDQThjT0lEMDlIVE1uRG56cDYvYlk4ZU94YUZEaDlDcFV5ZDA2dFFKTmpZMktDZ293TjkvLzgzWW53eUdsWlNVQUdpNkQ3MTc5dzdaMmRuSXpzN0dtemR2a0oyZERROFBENTRTQ3FxcXFyQ3hzYUd1azZXbHBkaThlVE9BSmlHamg0Y0h0bTNiaGo1OSt1RG16WnZZdG0wYlpHUmtlUGFoZS9mdUtDd3NoS0tpSXVycTZxQ3BxWWxodzRaUms4c3RSV2J2MzcrSG9xSWlkVS9VMHRMaW15M2VrcGlZR0JRVkZmSE5JRzhMZS9ic1FVbEpDZDl6MU5UVWxGWnVZTy9ldmJoOSt6WXNMUzFwNWExcWFtcVFuSnpNZHp0dWJtNk1RZEhRMEZBc1hMaVFiL3Z6NTg5cFlwUG1GQllXWXRPbVRlQndPUEQyOW1ZTXhMY0ZlM3Q3ekprekIwcEtTbmo2OUNsY1hGeXdkT2xTVEp3NGtiRy9zckl5TWpJeVFCQUVSRVJFVUZ4Y1RKMXI1SDlWVlZWeDhPQkJublVkSFIxeC92eDVXRnBhSWo4L0g3cTZ1cFE0MXRuWkdZc1hMNGFucHllU2twSWdMUzNOVjBSeDlPaFJ1TG01UVU1T0R0N2UzdGl3WVFPOHZMd2dJU0VCQ1FrSmhJU0VVSDNyNit0UlVsSUNLU2twVkZaV1FrUkVCUDM3OTBkTlRRMlBNT2pHalJzNGZ2dzR6L2FhdXk5MTZkS0Y4WmhIUmtaQ1VsS1NFaHEwWk9USWtVaE1UTVRFaVJPeGMrZk9kaTJUOWZIalJ4dzRjRUNvdmkzTG5yVkVUVTJOSmpRZzhmVDBaTHcrUjBaRzhuV0dFSVMydGphU2twS2dwNmRIZXdkaUV0dCsrZklGQUpDY25BeDdlM3VoeGk4c0xJU0xpd3U4dkx4UVcxdUxhZE9tNGRhdFd4ZzNiaHpPblRzSEhSMGR5TXZMNC9yMTZ6QXpNME5nWUNENjl1MkxUWnMyWWV2V3JaUWpBd3NMeTMrSGlvb0tsSlNVVUlLOTlxYTh2Qnk3ZHUzQ3NtWExNSHYyYlBqNCtPRFBQLytFcjY4dmZIMTlLZWNXSnM2ZE80ZWFtaHFoaFFaUG56N0Y4ZVBITVd2V0xJRkNnOERBUUlTSGgyUFdyRm1NUW9PcXFpcEVSMGN6bGgvN0o2bXJxOE9TSlV0UVVsSUNBd01EMnY3Y3YzOGY4Zkh4UW8yam82T0R5Wk1uODIyUGpvN0d2bjM3RUJzYlN5VjhrSmlZbUVCTVRFd29kNmgvZ3VQSGoxUGxmMzRFZDNkM252dGllSGc0M3J4NXc5amZ4c1lHR1JrWlFqbEJqaGd4b3RYanpNTEN3c0x5ejhJS0RWaFlXRmhZZmdwZlgxL3MzNzhmRnk1Y1FIUjBOQ0lpSW5neTdzbUplQ1liYWg4Zkg4VEV4T0NQUC83QTFLbFRFUm9hK2tOQ0F6RXhNVWhLU3VMTW1UTkM5WGQxZFlXc3JDekt5OHNCTkFYd20wTUdFbjVXYUhENzltMEE0RnRqdUtYb292bUU4S1pObTlDalJ3K2VkWDVVYVBEbzBTTXFlNjA1VmxaV09INzhPTjkyTHk4dmJOeTRzZFd4OWZYMTRlM3RqVHQzN3Z6bmhRWTFOVFZRVkZSRVRFd00xcTFiaDhPSEQrUDI3ZHVJaW9wQ2FXa3ByS3lzTUc3Y09CUVdGdUxkdTNjSUNBaWdyVThLTTBnbVRackU0eFJ4K3ZScGZQbnlCVnUyYkdFc3ZTQUlwb2x5RmhhVzlrVlJVUkg5K3ZWRGJXMHRpb3FLVUZ0YkMxZFhWMlJsWmNIZDNSMWR1blJwMDNoSGp4NWx2SWF1WGJzV2RYVjFqUGVuOFBCd2VIbDUwWmFOSERtU3g5M245ZXZYT0hueUpFeE5UWGttZE1uSnlKVXJWMkxKa2lVQW1xNzNEZzRPc0xPem84bzVOSzg5Zit2V0xTcW9hR3BxQ3FEcGZ2eisvWHZhMk9TOU1DY25oekdMV1U5UEQ3Tm16WUtZbUJpMmJkc0dvT242bDVlWEJ6czdPOXFFY24xOVBkNi9mNC9zN0d3cXdPM2o0NE5UcDA0aEx5K1BaK0s5VzdkdUtDNHU1aEVhQUUwQ3I5T25UK1BpeFl2UTFOU2tKaHBGUlVYaDZ1cUthZE9tWWNhTUdaQ1VsR1NzUjA5Qy9odmIydHJpOCtmUGlJMk41Y242Ky9qeEl4d2RIU2xCMmZyMTY5R2hRd2Q0ZW5wQ1Mwc0xSa1pHTURNenc1dzVjL2k2UW5BNG5IWVJHYng4K1JLZW5wNVl1WElsM3I1OWk1cWFHb0hya01kVjJGSWdMY1doN1VWall5T1dMRm1DejU4L1kralFvUmc5ZWpTeXM3UGg1K2ZIMDVkMDZmRDE5V1VzeWJSbnp4NUlTa3JDME5BUWhvYUdxSzJ0aGFPakl6cDE2c1RqUmxKU1VrSUpDVDUvL295R2hnYU1HREVDT1RrNStQYnRHNjJ2cEtRa3pTMmtPVjI2ZElHOXZUM2xuTkI4TzRzV0xjS3hZOGZnNE9DQXFxb3FiTnk0a1JJQXRZUXMzZlhwMHlmczNMa1RwcWFtVk1tRjVzZnE4dVhMc0xXMVJYWjJOdFRVMUxCNTgyYTR1N3ZqenovL3hNR0RCMkZxYW9wVnExWlI1UU84dkx5b2EwbGxaU1U2ZHV3SVUxTlQrUG41NGNxVks1ZzNieDc2OWV2SDh4c1hGZzBORFNRbUp1TFdyVnNZUDM0OEVoTVRlZnEwbHBuUGo5R2pSNk9pb3VLSDlvbkV3OE9Ec1R3WkNmbU8wSktmZFMxaktwWERCT2tNa3BpWWlPL2Z2ME5hV3BxeEgwRVFTRXBLZ3ArZkh5NWV2SWphMmxxb3FhbkIzZDBkTTJiTXdJTUhEN0JvMFNKSzNMQno1MDVJU0VqZzdObXptRHQzTHF5dHJYSHc0RUY0ZW5waTVzeVpXTGh3SWFaUG44NTNleXdzTE8xSGNIQ3dRTWVjcDArZkFtZ1NoZ29TQTgyWk0wZGdBTDhscEtpU3ZJL2IyTmhRejJkRGh3N0YwYU5ILzNISGdHL2Z2dUg2OWV2bzJMRWpaczJhOVZOanJWKy9YcURiekkrUW01c0xKU1VsU0VoSXdNSEJBZXZXcllPZG5SMkNnNE9wUG5mdTNLSGNoZ1N4ZWZQbVZnUGdaSm0yRFJzMi9OeU9vK2s1NmR5NWN6ODlEdERrVktxbXBrWmJscENRZ011WEx6TUtkbHVqdHJZV0RRME5jSFoyNWhFYW5ENTlHdGV1WGNOdnYvMUdMZnYyN1J2S3lzcGdaV1dGKy9mdjA0VGcvTEMwdEdTRkJpd3NMQ3ovSVZpaEFRc0xDd3VMUUtxcXFtZ1pVRlZWVmJSMlpXVmxwS1dsNGRxMWE3Q3hzZUd4cWlVREZTMG51ZFBTMHFpc3pUVnIxZ0FBakkyTlc1MXd0TE96ZzRlSEI4NmZQMDk3V1NVendWeGRYUUUwS2ZxVmxaV2hyYTFOczVKdFNXbHBLUUJlb1FFWlRHNXJqZTZXZlB6NEVRQ0Vza2VzcWFuQnNXUEhxTStGaFlXb3FLaG84eVJEUzM1VjBLQTUzYnQzQjlCa2ZmaGZwM1BuemdnSUNNRDA2ZE1SSEJ4TVphSkZSVVZCU2tvS01qSXlPSFBtREdiT25JbVVsQlRLbXBta1pUQnMwcVJKbURScEV2VTVPVGtaMjdkdmg1R1JFWFUrc3JDdy9QY3dOemVuc282NVhDNGVQbnlJWGJ0MjRmejU4MGhLU3NLVEowL2FKRFlZT1hJa1krQ3B0cllXcXFxcU1ESXk0bWtUVkpxRzVOMjdkM0J6YzRPQmdRSFBQWUcwNlI0MGFCQlZub0M4N2c4Yk5veFdzZ0FBUG56NGdLVkxsMUlXOTJSZ1BTZ29DUGZ1M1dQYy9vY1BIMmhDT0pLYW1ocmF2ZmpUcDAvWXNtVUxCZzRjU0p1UW5UMTdOcTVkdThaei9Td3BLWUcydGpZbVRKZ0FkWFYxMmg4WmtHVkNWbFlXNXVibTJMdDNMNCs5N05TcFV6RjE2bFRFeHNiQ3dzSkNvTmdyS1NrSmJtNXVjSEZ4b2JMOUdoc2JjZTNhTmZqNitpSTZPaHBjTGhkNmVucnc5UFRFc0dIREFEUTVIbXpkdWhWeGNYR0lpNHVEckt3c0ZpNWN5T2h3MDE2VWxwWkNUazRPYm01dWZFVjkwZEhSeU03T3BqNlRtV2poNGVFMEI0Tm56NTR4cnYrcm5obnM3ZTJwYkVEeW5Idi8vajNqZVVWeS92eDV4dVU3ZHV5Z0JZNTM3OTZOckt3c25EbHpoaEowSkNZbXd0alltREVyc0t5c2pQR2M2OW16WjZ2MjBwYVdsdGk5ZXpmcTYrc3hkZXBVV3B1Ym14dDBkWFVoTGk3TzQ0VFVFb0lnOE1jZmYwQldWaFp1Ym03VTh2ejhmUGo3KzhQZjN4OTVlWG1Ra1pHQms1TVR0bXpaQWdrSkNaaWFtdUxJa1NOd2NYR0JzN016bkoyZG9hR2hnYi8vL3B2SGZyazV0Mi9maG9pSUNNYVBIODhvTkNBSVFpaVJ3S0JCZy9nK2sxWlhWME5KU1VuZ0dDM2hjRGl0L3RhRlFkQzVHaFFVeEZoV0pqYzM5NmUyQ3dCUG5qeHA5VGVmazVPRGtwSVMvUGJiYnlnb0tFQjBkRFFXTGx6STJIZjU4dVZVd0toUG56NzQ2Nisvc0hidFdrb1FNWGJzV0tTbXBtTHUzTG5JeU1pZ25hdno1czNEMUtsVDRlcnFDaDhmSDF5NGNBR1hMbDFDWEZ3YzVmckd3c0x5Ni9EMjl1YjdETlVTRnhjWGdYMTY5KzdkNWprQVVsVFUzRzFwNDhhTk1EUTB4S3BWcTJodVExbFpXZERXMXFZK1YxZFhneUFJb2EvSDVQeU9zYkV4TlU5a1ptWkdtOHNBbW9McXRiVzFNREV4Z1pTVUZJcUtpcENibXd0MWRmVTJsMXRVVjFjWFd1REZ4SWNQSC9EaXhRc01IRGlRVnZLbXVlaHM5ZXJWMkxkdkh5Vk1iSmxBRXhNVFEzTkRiRTVXVmhiTk9ZcUpUNTgrSVNvcUNwMDdkOGJpeFl2YnRQK2VucDc0K3ZVcmR1M2FSZDJ6YzNKeXFNU1duNld5c3BKdlcxbFpXWnZLZDVxWm1jSGYzNTl2KzVBaFEyajM1Wll1YzBDVGl3U1RRMVp0YlMxZk1TY0xDd3NMeTc4SEt6UmdZV0ZoWVJHSU1CYlNucDZlZVBUb0VieTh2REJzMkRBcVF4SmdGaG9VRkJUZzk5OS94L2Z2MzJuamlJcUt0dnFDUzc0SVNrcEt0dHJ2NnRXcnFLMnRGV2cvbjVPVEF3QTh6Z0g4eEJGdHBhaW9DQUNFQ2xhNXVibmh5NWN2TURRMFJFSkNBb3lOalZGWldZbVltQmpvNk9qODhENzhFMElEOHZzVkZoYitzbTIwSjlPbVRjTzBhZFBnNmVrSlcxdGJhcm1rcENUdTM3OVBLZXdYTFZwRXN6RUdXdjg5bEplWFkrWEtsV2hzYk1TZE8zZmFQSG4rOU9sVDlPM2J0MDNyc0xDdy9EeWlvcUxRMWRWRmJHd3NSbzRjaVl5TURCdzllaFJPVGs1Q2p4RVNFc0pvUlY5Y1hBeDVlWGxHNFJHL1NXazlQVDNHdHRtelo5TSttNXViVXhOendrellscGFXWXRxMGFTZ3NMSVNxcWlvdDBIYno1azBlSVVCVlZSVzZkZXNHUFQwOXh0SkV6ZThyalkyTldMVnFGY3JMeTNIdDJqWHEvbGxmWDQvaHc0ZERYbDRlNnVycVVGTlRnN3E2T2xhdFdvV0tpZ3JhOTZ5cnE4T2NPWE93ZlBseW50SUZ6YW12cjZleTJ2ejgvTEJ6NTA3YTl5ZUQwSUtzWi9QejgyRmlZb0xSbzBkVHpnZlYxZFZJUzB2RGdnVUxVRnRiaThtVEo4UEd4b1pIc0RGcTFDZ2tKaVlpS1NrSng0NGRRMlJrSktNTFVYdWlxNnVMa0pDUVZpZFkrUW5jaExWc0p5ZWEyL09aNGNTSkV6aDQ4Q0NVbEpSb0xneUdob2FNNGxKU1ZNcHZRci81dlRVaElRR3VycTZZTldzV1ZxNWNTUzN2MnJVcnhvNGRTenZuM3J4NWcwMmJOc0hXMXBabXBSOGRIWTExNjlZaEtDaW8xV043L3Z4NXlsWEszZDJkZGt3N2RPZ0FFUkVSTkRZMlVtNVovTml6Wnc5dTNMaUJxS2dveU12TGd5QUlGQllXWXVmT25RZ01ESVN5c2pKMjc5Nk5EUnMyMEp3d3BLU2tZR2RuQnlzcks1dzRjUUluVHB4QVhsNGVoZzRkMnVyMklpSWlvS09qdzFjSVVGbFpTY3NzNUVkdGJTM0V4Y1VaUlFsVlZWVTg1YjcrSzJSbFplSHo1ODg4eTFzS3A5dEtTRWdJMXF4WjA2clRHSG5kUEhEZ0FEWnYzb3lBZ0FDK1FnTTdPenVVbFpYQnpNd012Ly8rTzJPWmkvTHljcHcvZng3ZHVuWGpFY1hJeU1qQXdjRUJ0cmEydUh6NU1zckt5bGlSQVF2TFB3VFRNMVJMckt5c2NPYk1HV1JtWnFKWHIxNnQ5aVdmWTdadjM0NjNiOThLdFErazhQVEJnd2RZc0dBQnJhMVBuejQ0ZXZRb2poNDlpdVhMbDBOSFI0Y21XSXlLaWdLWHk4V2NPWE9FMmxaV1ZoWlNVbEtncTZ0TDNUKzB0TFI0OW9kTVFDR1RTaTVjdUlDTkd6Y2lNakt5elE0SFc3WnNhVk5wc1piNCtQakF3c0lDNXVibXNMYTJadXdqTGk2T08zZnU4QzNqSUNVbEJWbFpXUkFFZ2FxcUtvaUxpMVBQdThLNHh4dzllaFIxZFhYWXRHa1RYeGNzSnNpRW5zYkdSdWpyNjFOdW1hVG9rQit2WHIzQ29FR0RvS09qMDJxNUxFSGs1dWEycWR4VmE2SUZZU0dQZFV2YUluaGdZV0ZoWWZubllLL09MQ3dzTEN3QzJiWnRHMjB5cTc2K25zZWFWa3BLQ2hjdlhvUzJ0amFzckt3d2V2Um9Tb0ZjVzFzTDRIOUIrOCtmUDJQS2xDbjQrUEVqdW5mdmp2ejgvSGJmNStEZ1lNakl5RkJLOFlLQ0FraEtTdkxZRkdabFpRRUErdlhyUjF2ZVhvNEdaSkJEVUFDb29LQUF6czdPbURWckZ2cjI3WXVFaEFRY09uUUk2OWF0dzZSSmszRDU4bVdlN0RsaCtSVkJnNWFRazhzL2EzLzdUN0o4K1hKY3YzNmRwKzVnODhuMnhzWkdvYXlwZ2FiSmxGV3JWbEUxQnhjdFdpUjBIZU5yMTY0aElpS0N5akJtWVdINWR4QVRFOE9DQlF1UWtaSFI1Z2s1cHZyb0pLOWV2YUlzMTRWaDY5YXRXTDU4T2ZYNXhZc1g4UFQweElZTkcyalpQUm9hR3RSOVJoaFI0S0pGaS9EaXhRc3NXclFJK3ZyNnNMUzBwTnFrcEtUNHJpZElCQWcwQmNuaTR1SXdjdVJJUkVSRXdNWEZCUzlldkVCQlFRRmp3SC9NbURFSUNBakE1OCtmS2RlQnRXdlg0dnIxNitqUW9RT1dMbDNLTjd2YzI5c2JiOSsraFltSkNVSkNRdURrNUVSbHhzZkh4eU04UEJ6eTh2SUlDUW5CNXMyYkdjVjZqWTJOTURRMHhLZFBuNkNzckl4Um8wYmh3NGNQS0NvcXd0NjlleEVXRm9iaTRtSThmdndZMTY5Zlo3VHdKK25ac3lmaTQrTVpNNi9hR3labkRLQXBlOHpFeEFRVkZSVTBsNmJaczJjakl5TURlWGw1dFA0T0RnNzQrKysvZWNZaDcrTXJWcXlnQmU1SnlFREc1czJiK1U3VU4rZk9uVHV3dExTRWpJd01ZbUppYUtVSitKMVhwS2lVM3lRelNWNWVIcFlzV1FLQ0lEQm8wQ0NZbTV2ajFhdFh5TXpNeFBidDJ4RVRFMFByUDJqUUlHemF0QW1wcWFtVTBDQWpJd01tSmliZ2Nybkl5c3JpS3pTb3JxN0c3dDI3b2FhbUJubDVlYmk0dUdEZHVuVlFWbFlHQUZoYlcwTktTZ3AxZFhYNDY2Ky9lTFpORWhnWUNFZEhSOHJOWVBQbXpmajQ4U01hR2hwUVhGeU15Wk1uSXlzckM5KytmY1BCZ3dkYk9iSk5RYXM1YythMCt0dXZycTdHN05tekdldGlBMDMvbnNYRnhVSUpXaU1qSTdGcjF5NGNQMzZjSmphb3E2dERZV0hoRDVjSHFhdXI0eWxMMWRiMVc4UFIwWkhSTHZ6cTFhc3dOalp1OC9ZYUdocXdmZnQySERseUJBb0tDaGcvZmp6ZmV0S1hMMStHcUtnbzVzeVpnL2o0ZUFRSEIxUGxNRm95ZVBCZ1JFZEg0K3ZYcjlUeGZmSGlCWHg5ZmJGZ3dRS01IRGtTUmtaR2FHeHNSSGg0T0MwYm1TUTNOeGQ1ZVhrd01URnA4L2RpWVdINWNWcDdoaUloQTZUUzB0SkNpOUVmUEhpQUowK2V0R2xmdm56NTB1b3ppNjZ1THViT25Vc3JRNkNwcVltYW1ocWhTeE40ZVhraEpTVUZXN2R1NVJGaWtzVEV4Q0FyS3d1REJ3OXUxWFdIaWZ6OGZEeDY5QWdwS1Nrd01ERGdLVEhVbnNURnhkR2V1WnVqcnE1T2xYTnF6dnYzNzlHM2IxOVlXRmd3UGtzeFVWWldoaE1uVHFCang0NndzcklTZXY4eU16T3A1NVE5ZS9id0xjbjVLMkc2Wi8xcXVGd3V6WjJqK1hJV0ZoWVdsdjhlck5DQWhZV0ZoVVVnQnc0Y29DbUhLeXNyZVlRR0FEQnc0RURzM2JzWDI3WnR3K0xGaTVHYW1ncHBhV21hT3dDWHk0V0JnUUZldjM2TnYvNzZDOVhWMWEwR1ozNkUvUHg4M0xwMUM2dFhyNGFjbkJ4U1VsS2dwNmVIdlh2Mzh0U1l2bi8vUGpnY0RtV0ZURUptT1FremFkQWE1T1N2b0t4S2MzTnpmUC8rSFk2T2pnZ0lDQURRbE5FYUd4dUxxVk9uWXZiczJRZ01ER3l6eFI3d3Y2QUJ2OHdKTXJqZDhoaVFrRUdGMWlndUxnYUFIN0xOL2JjZ3hTV2s2d1FUbHk1ZHdxVkxsNFFhYjh1V0xiaDY5U28wTlRYeC9QbHpEQjgrbksrMWRVdmV2MytQaUlnSW9mcXlzTEQ4V3NnQWo3RGlMRXRMU3lncEtTRWdJQUNYTGwyaXJlZm41d2NiR3hzRUJ3Y3oxbjczOWZWbHpNNmFNMmNPaW9xSzhPSERCMmhyYStQNjlldnc5UFRFOU9uVE1XWEtGQlFYRjBORlJRVUFjT3ZXTFFEQ1hYOUp3VnBnWUdDN1cveGZ2bndaQUpDYW1vclUxRlNJaTR1alg3OStmQU5lbzBlUFJrQkFBQklURTdGdzRVSnMyTEFCWjgrZWhZR0JBVUpDUXZpS0RFcExTN0Z2M3o0TUd6WU13Y0hCeU12TGc3dTdPelpzMklBZVBYckF4c1lHM2JwMVEyeHNMRWFOR29VLy8veVQwUjJDdytGQVJFUUVNakl5NEhLNTZOV3JGOGFQSHc5VlZWWE1uRGtUL2Z2M1IxQlFFTnpkM1lYNi90T21UV3V6RFhCN0lpa3BDVjlmWDlqWjJTRStQaDZqUm8wQ1FSQjQ4K1lOQmd3WXdCTkE5L1QwaEx1N08wOW1HSm41UFcvZVBNWnpLaWNuQnpkdjNvU3VyaTVqOExxMHRCUVhMMTZrUG10cGFhRlhyMTd3OXZiRzZOR2oyK09yVXR5OWV4ZGZ2bndCQUJ3K2ZCaEFVM21rd1lNSFkrellzVHo5VlZWVm9heXNqTVRFUkFCTjUrck1tVE5SVTFPREsxZXVRRmRYbCsrMlhGMWRrWitmajdDd01Nakl5R0RxMUtsd2NIQ0F0N2MzTGwyNmhLU2tKRGc3TytQZHUzYzRjZUlFYnR5NHdSZ1lFUk1UZzRpSUNCUVVGTURsY2pGdTNEajA2ZE1IL2Z2M2g0S0NBbGFzV0FFMU5UV2hNbGgxZEhRb0p3NStTRWxKdFhvT3YzbnpCdCsvZjBmLy92MEZidS8rL2Z0NDllb1Zpb3VMS1lFRjBDU2tJZ2dDQXdZTUVEZ0dFNDZPampodzRNQVByZnRQOCtuVEp5eGF0QWozN3QxRDM3NTlFUjBkalpDUUVFYWh3Y3VYTDVHUWtBQWpJeU4wNnRRSksxYXNRRkJRRUJ3ZEhYSDI3Rm0rMjFpOWVqVWVQMzZNbHk5ZklpY25CKzd1N2xCVFU0T2VuaDc4L2YxaGJHeU1DUk1tOElpUXVWd3VKaytlakM5ZnZ1RHUzYnYvaVBDSmhZWGxmK3paczZmVmQzNVN3T3JvNk5pcUE0eUppUW5HakJrRG9FbXMxeGE2ZE9tQ1FZTUd0WG05OW9ZZ0NEZzRPQUFBTEN3c1d1MUx6cnZjdjM4ZmMrZk94YU5IajJqbEdJVzVQLzBNaW9xS1BDVVpTa3RMRVI4ZlQ3dlhOWWVjSDJtdDNGSkxEaHc0Z0lxS0Nvd2JONDRuK1lVZnVibTVtRFZyRnNyTHk3RjA2VkxzM3IxYjZPMjFKMmZPbkJHcXhCS0p2NzgvOWF6RlJHTmpJODMxZ0Vrd09ITGt5TGJ0SkFzTEN3dkx2d29yTkdCaFlXRmhhVmYrL1BOUFJFVkZZYzZjT1pRZEhHa3BLaWtwQ1ZGUlVmVHExUXQ2ZW5wd2NYSEJ4bzBiMjMwZi9QMzl3ZVZ5cWV5bFljT0dRVUZCQVNkUG5zVDI3ZHVwRjhMUzBsS2twYVZCVTFPVDUyV2ZmUEg1V2FHQk1DVUYvUDM5RVJrWmlULysrSU1uMkQ5MjdGaEVSVVZoMnJScHNMT3pFOXJPc0RtZlAzK0doSVFFM3pJU2QrL2VSV1ptSnViUG44LzQwcHVabVltN2QrKzJ1bzIybElqNHIwQk9hclEyUVRCdTNEaWVqTTFWcTFieDlOdTdkeStPSGowS1hWMWRPRG82d3NqSTZLZnRIVmxZV0g0TjlmWDFWTEN2SlZ3dWx3cVlqeG8xU3FqeHhNWEY4ZUxGQzhUSHgyUGp4bzBJQ2dxaXhnNE5EWVdvcUNnbVQ1N01tTDIyWk1rU21nTlFjNDRmUDQ2OWUvZnlCTWtOREF4UVcxdUxodzhmUWt4TURHbHBhUUFnMEQ0ZGFMcEhXMWhZL0JLSEcwdExTNVNXbGtKRFF3T2FtcHBRVTFPajFiMXR5ZlRwMHdFMDJZOEhCd2NqS2lvSzQ4ZVBSM2g0T0lBbU55UW1WNkd0VzdlaXVMZ1lGeTVjQUF0bUx4Z0FBQ0FBU1VSQlZJZkRnWk9URXd3TURHQm5aNGRodzRiaDZkT25DQW9Ld3RDaFE3RisvWHA0ZUhqZzh1WExqQ0tBbEpRVW9lemVMMXk0Z0huejVqRzIrZnI2MHB3aC9rMzA5ZlZSWDE4UEV4TVRKQ1Vsb2FDZ0FDVWxKWXdpUlE2SHd6aHBUSmJUOFBEd1lMVFREdzBOeGMyYk43RjQ4V0xHakx6bno1L1RoQWJ5OHZKSVQwLy9KYmI2NDhhTmc0V0ZCVFExTmFHcHFZbkJnd2NMck5zN2ZmcDBuRGx6QnU3dTdyQ3pzNlBLY015YU5RdmZ2bjFqUEUreXM3UGg1T1NFOGVQSFV4bncrdnI2OFBQenc2cFZxMkJ0YlkxQmd3Ymh6ei8vUkZGUkVjNmVQWXV0VzdjeXVrL01uejhmeHNiR0FpMlROVFEwa0o2ZXpyZTl2Y3Awa0w4M1liSk55V3VSZ1lFQnFxcXFZR2RuaDBHREJpRXVMZzdBLzRJQ0sxYXM0Q21OMWhvL201MlpuSnhNQ2E2WU9IandJUHo4L0hpV0N4SUJNMUZWVllXTWpBeU1IVHNXNGVIaHJUNzM3dCsvSDBDVE14d0FUSmt5QldQR2pFRndjREEyYmRyRUdFVDU5dTBiVmNLSDZUZGpaR1NFbXpkdllzcVVLZmpqanovdzVzMGJ5TWpJd05iV0ZpWW1KamgrL0RpbVRadUdtVE5uNHVIRGgwS1Z4R0JoWVdrZnpwOC8zNnBUSStueWVPSENoVmJmUDRjUEgwNEpEVWlZTXJ0Sm10L1BGUlVWZjloaE1DY25SMmluQlRLUmhCOGhJU0Y0L1BneGdDYTNoSlpFUjBmajZ0V3JlUERnQVY2K2ZBa0FTRTlQUjNWMU5ZeU1qREJxMUNqazUrZmowS0ZEUFBNeEdSa1pHREZpaE1COTNMMTd0MUNCK1JFalJpQTBOSlMyakh6ZjV6ZFhSV2JWQ3h0OHo4N09ob2VIaDFCOVNWNjhlSUVwVTZZZ1B6OGZ2Ly8rTzg2Y09kTW1ZVU43c25UcDBqYVZMRWhNVEd4VmFKQ1dsa1p6MzJMQzB0S1NjanhyVGtOREEvYnUzU3YwdnJDd3NMQ3cvRE93UWdNV0ZoWVdsblpGVkZRVWlZbUp0SmVnNnVwcWlJaUlVQUVEYjI5djlPM2I5NWU4S05YWDErUEVpUk1ZTTJZTU5ZRW5MaTZPbFN0WHd0WFZsWnFjQTRBclY2NmdvYUdCTWN1MHZSd05ldmJzQ1FDME90ak5lZlRvRWF5c3JLQ2twTVMzdnQ2RUNSTVFGaGFHUVlNR1FWSlNzczAxNzNKemM5RzdkMi80K1Bnd3RsdFpXU0V6TXhPN2R1MWluQWp3OHZJU0tEUjQ5KzRkZ0tac3dmYUNJSWhmY280RUJRVlJsc1VpSWlMUTF0YW15aDIwcEVlUEhqdzFMcHZYZFFhYW5BeU9IRG1Dd1lNSDQrclZxM2o5K2pXQXBza05ZUzE1L2Z6ODJ0M1pnNFdGaFpuWHIxL0R5c29LTzNmdWhLR2hJUlYwZi9ic0diWnQyNFluVDU1QVRrNE9Helpzb05acGJHekVzbVhMa0pLU2dyTm56L0prUHUvYnR3OTM3OTdGdVhQbjhPWExGNXc5ZXhiSnljbTRkKzhlakl5TStBYWpmdnZ0TjhaQTBQZnYzL0gzMzM5RFUxTVRZOGVPUld4c0xOVTJaODRjN05peEF3Y1BIc1N1WGJ1UWtwS0NIajE2TUU3R3RZVEQ0VUJHUmthbzQ5UldObS9lM0tiK3ZYdjNocGFXRmhYb1hMRmlCZno4L0NBaElZSEV4RVFzV3JRSVBqNCt0QUQvM2J0M2NlclVLU3hkdWhRVEowNEUwQlR3dGJXMXhmRGh3N0ZxMVNybzYrdGoyYkpsQUpyS09adzZkUW83ZHV4Z25PRGxGL3h1Ykd5a1diTnlPQnkrRTZ6Q1RETEh4TVRneXBVcnNMYTI1bXRoM3g1b2FXbkJ5OHNMYTlldXhZUUpFekJ3NEVBQVRjRnRZY25JeUlDMHRIUzdCaWgvaGNnQWFIcm1FTmF5bUdUdTNMazRjK1lNcksydG9hU2toT3ZYcjFPWmpNYkd4dUJ3T0ZUZ25HVERoZzNnY3Judzl2YW1sams3TytQMjdkdnc5dmJHcDArZkVCUVVCSEZ4Y2Fpb3FNREt5Z3FIRHgvR21UTm5lTGJmbXNpbnBxYUdKa0Q0RlhXSXUzZnZqbkhqeGtGR1JnWlZWVlh3OHZJQ0FKdzhlUkpqeG95Qm5Kd2NWRlJVcUQ3Tjl5MDlQUjJEQncrbU1qejM3OThQZ2lDbzM1dU5qUTFpWW1KZ2FtcEtyZGVwVXllWW1wcTJhcnRzWkdURXR5U0lNTGk2dXJZcU5GQlVWR1FVWm9pS2lncGQrNXhFWFYwZDE2NWR3OGlSSTFzVmk5eS9meC9uejUvSHlKRWpNWG55WkdyNXZuMzdNSG55Wkt4ZXZScXBxYWs4WTF5NWNnVjFkWFZZdW5RcDM3SEhqQm1EMk5oWWRPellFVEl5TXFpcHFjSEJnd2VSbVptSjhQQndPRG82d3Q3ZUh2UG56MGRpWXVJdkxaM0d3c0x5UDhoM1FINlltWm5CMzk4Zm1abVo2TjI3dDlEajNyMTdGK1BIaitmYlBuLytmQ3BRcnFDZ1FEa05raEFFZ1lVTEYyTEdqQmxZczJZTjMzSGs1T1Q0bGhCb3liTm56L2k2Sm56Ly9oMjJ0cmEwWlVGQlFmRHo4ME5xYWlvQXdNZkhCM0p5Y3REUjBZRyt2ajY4dmIyeFljTUc2cDRFTk4yWEFONzVHSUlnd09WeU1XellNTVl5aFFVRkJRZ0xDL3Zoa29ReE1URTRlL1lzdExTMGFQZXo1cERDRDJIdjB6WTJObTBxRVpTY25JeVpNMmZpNjlldm1ETm5EaTVjdVBCTG5nbUV4Y0hCb1Uzek1xVEloSWtlUFhwZ3lwUXAyTHAxS3lYRWMzRnhBVUIvUmpJek0yTjAzS3lwcVdHRkJpd3NMQ3ovUVZpaEFRc0xDd3RMdTlQeUplVDc5KytRbEpTa2xwT1c5YjhDZDNkM2ZQcjBDVWVQSHFVdE56TXpnNnVySzN4OGZDaWhBVGxoekpUcFYxbFpDVWxKeVRaWnhERmhhR2dJb0tsbU5Qa2kxUndMQ3d2VTFOVGc1TW1UZkszNUFOQnFINHFKaVdIQWdBRkNCWlh5OC9OUlVsTFM3bmJGTFNFbmVNbkF6OC93N2RzM1dGbFpJU3dzRE4yN2Q4ZkpreWVocjYvLzArT1NIRDkrSE1uSnllQndPTEMzdDZmRUlLMVJVVkdCRGgwNjRPWExseWd2TDZkbGUzVHUzQmthR2hxSWo0OUhseTVkcUVtbXdzSkNaR2RuQzdWUEpTVWxQL1psV0ZoWWZvamJ0Mi9qOXUzYjZOQ2hBNVNWbGZIMTYxZEtZS2FrcElUTGx5L1RBcTA1T1RrSUNRa0JBSnc2ZFlwSGFDQW1Kb1pMbHk1aDBxUkp1SFhyRm9ZTUdZS2FtaG9BVFJuNGJlWEVpUk1vS2lxaUJGSE5zYkd4d2FsVHAzRGd3QUhNbVRNSGNYRnhOUHZzL3dLbHBhVzRkKzhla3BLU2tKU1VoRFZyMXRCRVdoVVZGZGl6Wnc4eU16TUJOTjNqbWx1SnYzdjNEa1ZGUmRReEpDR0ZjOGVPSGFNdFAzRGdBT3p0N1ZGZlgwOExQQ3NySzJQcjFxMG9LU2xwZFlMMzI3ZHZTRWxKd2YzNzkzSHYzajJCR2RKdHhjVEVCQlVWRmNqSnlXblhjWmt3TXpORFhWMGRyS3lzOFBidFcvVHAwMGZvZTJoV1ZoYXlzN1BiOVo3N1Q5SFkySWpuejU4aktTa0pkKy9leGF0WHJ5aTNENUxFeEVSYThDTTZPaG82T2pyVTU3ZHYzL0s0YUpTWGwwTlJVUkU3ZHV5Z2lVVEdqQmtETlRVMXFLdXJZK25TcGRUekhnRHMyTEVEU1VsSnJRYVNDSUxBNjlldjhlREJBK3E4VTFOVCsrVmxsQll1WElpRkN4ZUNJQWlzV0xFQ2VYbDUwTkxTUW1ob0tOTFQwM0h4NGtYTW16ZVB4OEhqd1lNSHFLdXJvMzFQb09sNm1KR1JnV1hMbGlFOFBCeGp4NDdGdFd2WE1IandZQUNBaW9vS281dkFQOG42OWVzcGw3UG1YTDE2bFNZSTVYQTQwTkhSRVZpTHVxWEZka3NxS2lxd1lzVUtpSWlJOEx5UEdCa1pZZTdjdWJoNjlTcFdyMTZOOCtmUDA2N3hIaDRla0pLU3dwSWxTMXJkUnZQU0lEazVPUUQrWnk5dWEydUw1T1JrUkVWRjRhKy8vbXB6RmkwTEM4dC9FMk5qWStyYVN0THllYWhidDI1NDl1d1piVmxjWEJ3dVg3Nk13c0xDVm9VR25UdDNwZ1g2VzhQTHk0dXYwR0RuenAxNC8vNDlKQ1FrcUdldnZMdzhsSlNVWU1DQUFYank1QWw4ZlgxaGFtb0tEb2VEN094c21wQ1BoSFNBNENlUW5UUnBFbHhkWFhtVzM3MTdGMkZoWVVKOWo1Yms1ZVZoNWNxVkVCTVRnNStmSDkrNUlITGZoQkZ5QlFRRUlDb3FDdjM3OTBkV1ZwYkEvdCsvZjRlUmtSR3FxcXBnYW1xS0V5ZE9RRlJVdEcxZnBKMFJ0b3dZQ1hsOG1HaCtqblhxMUFrQWZrcHN5TUxDd3NMeTM0QVZHckN3c0xDdy9ISXFLaW9nTFMzOXk3Y1RFUkVCT3pzN0tDZ29vRU9IRGpoMTZoUytmUG1DVDU4K0lUOC9IeElTRW9pTWpFUkJRUUhTMDlPUm1wcUtpUk1uTW1ieFYxVlZDVzBkMkJvalJveEE1ODZkY2VmT0hVWWI2UG56NTBOVFUxUG83QUdnS1ZQaDFhdFhRdldOaW9vQ2dGOHFOQ0FJQXJkdTNZS1VsRlNyOVkyRlpjT0dEVGgvL2p5TWpZM3g4T0ZEekowN0Y2OWZ2MjVWaU5FVy9QMzlrWnViaXdFREJxQnYzNzRnQ0FLUmtaRUFtZ1FtVExiTHZYcjFvbG5zTm44WjNybHpKN1pzMmNJejBYRDY5R2tFQmdZS3RVK0M3Q2RaV0ZqYWo0RURCeUlrSkFTblQ1L0c2OWV2VVZCUUFIRnhjUXdmUGh3elpzekF4bzBiMGJWclY5bzZ2WHYzeHFSSms1Q1dsc1lvVGdPYUpuZHYzNzROUTBORFBILytIQURRcDA4ZjlPblRwMDM3VjE1ZURtZG5aeXFBMlJJSkNRbDRlSGpneXBVcmVQRGdBYjUrL2RycXhMRXd1TGk0TUZxZGt4UEU3OSsveDU0OWV4alg3ZGF0RzB4TVRIRDkrblZLV1BEOCtYT3FmbTNuenAyaG9xSUNvQ2tMeWRmWEZ3Y09IRUJoWVNHR0RCbUNvcUlpM0xwMUM2bXBxWlFURVhuOFdtWXlMVnUyRENFaElZd1RydnYzNzJlY2hDZHRjMXRtcVdkbFpjSFIwUkVwS1NsNDgrWU50Yit5c3JMUTFkVkZqeDQ5aEw3WENrSlhWeGV4c2JFQ0E1VHRRWGw1T1RJeU1xanY4KzdkT3d3Wk1nUmJ0MjdGdkhuekdFc0RrSkR1RXBNbVRmcmwrL25vMFNQRXhNUXd0dDIvZng5QTArUThQK3RkVXJ3Ukh4K1BwS1FrM0x0M2o3cFBjemdjV2haNVJrWUdkdTNhaGNqSVNJaUxpOFBBd0FDSmlZazRkT2dRTGwrK0RCRVJFVlJVVkNBdkx3OExGeTZrYlVkT1RnNEpDUWswaHd1U3pwMDc0OW16Wnp6My8wNmRPdUhCZ3dlTSszM2t5QkZFUmtiaXlaTW5LQzh2cDViMzc5K2Z0cysva3UvZnYyUHQyclU0ZCs0Y3BrNmRpcWlvS1BqNysyUFRwazBZTzNZc1BEdzhzRzdkT3RvNjVQTms4eklIS1NrcDJMUnBFL3IxNndkL2YzK3NYNzhlMDZkUGg1NmVIcUtpb3RybG1mQ2ZSRUpDZ3FxaC9xUFUxOWRqNGNLRnlNbkp3YzZkT3hsLzg2ZE9uY0tUSjA5dzRjSUZTRWxKd2MvUEQ2S2lvcmg1OHliUzB0S3daczBhS3ZoQ3ZqKzFWdWJoOXUzYkFKb2NUWUFtd1hkZ1lDRFdybDBMR3h1Ym4vbytMQ3dzZ2psMjdCaDI3Tmdoc0IrWkJUOWd3QUNCMmVHeXNySTh6Z1NMRmkyQ2lZa0piVmxMSVplcXFpcHFhbXBRVWxJQ0pTVWxBS0JjODFxV0Evd1ZwS1dsd2N2TEM4ckt5akF6TTRPVGt4T0FKZ0dVcmEwdHZMeTg4T1RKRS96MjIyOENFenBJRjhkZjVjVFZrdExTVXN5YU5Rc2xKU1hZdm4wN1kza2JFckkwcUNEM3k3eThQR3pldkJuUzB0STRmZm8wb3dORDh6RWJHeHRSWDE4UGdpRGc2dXI2bnluRFdGWlcxaVpIQmRLOWc0blZxMWRqeFlvVkFwODFIUjBkcVh0aGM1aWV4MWhZV0ZoWS9uMVlvUUVMQ3dzTGkwQVVGQlIrZU4zNitub1VGaGFpZS9mdTdiSXZyYjFZMU5iV29xNnVEblYxZFpnN2R5NnRUVVpHQmtwS1NpZ29LTUR4NDhkeDRjSUZBSUM5dlQzaldLV2xwUUxyeGdtRGlJZ0lsaXhaQWs5UFQ0U0dobEwyc2lUcjE2OFhXS2RYR1BnRnFzbk11RjhaTkxoKy9Ub0tDd3V4Y3VWS3hucmFiWUhMNWVMS2xTc3dNVEhCdVhQbmtKU1VoQWtUSmlBdUxxNVZHOW0yTUhqd1lGb2c2dVRKazdoejV3N2xjQkFVRkFTZ0tZaEJ1aDNzMmJNSEh6NThnSlNVRkNaTm1zUlRUNWdwbThITHk0dW56QUkvOXUvZmoxMjdkdjNvVjJKaFlXa0RZbUppV0x4NE1WL0JBTDkxV2dhcVcvTDA2Vk40ZW5wU3dXbFJVVkc4ZS9jTy9mdjNoNWFXRmlaUG5neHRiVzJNR0RFQ2ZmdjI1VHRoVjE1ZURrMU5UYXhaczRZS3FKT1RyZUxpNGdDQXFWT25RbDlmSDlyYTJ1alhyOTlQWCtOZFhGeGFkVmJKemMzbGExT3FwYVVGSFIwZEtnTlhYbDRlczJiTmdxR2hJU1pPbklpaFE0ZWlzTEFRKy9mdmg2ZW5Kd29MQzlHcFV5ZDRlWGxoL2ZyMWlJaUl3THg1OHpCMTZsU0Vob1ppekpneGlJeU1oS0tpSW1YOTM1eldzcnBhcTltYmw1Y0g0SC9YYXprNU9adzdkdzd5OHZLWU1XTUc5UFgxcVdQYTh0L20rUEhqVktDMUpZS3Nrb0VtRzk2aW9pSWVBVXQ3OHZYclYvajYrc0xOelEzRnhjVVlOMjRjL3Y3N2IvajcrOFBIeHdkcjFxekIrdlhyTVhIaVJPanE2bUxVcUZGUVUxT0Rpb29LcEtXbFVWMWREUThQRDRpSWlMVHB0OUVTMHNsSDBMUE5vMGVQQkZyZk1wVWVJQmsyYkJoT256Nk5pSWdJaUlpSVFFTkRBeXRYcm9TaG9TRU1EQXdnTHkrUHVMZzRIRGx5Qk5ldVhRTUF6Smd4QTBlUEhrWGZ2bjB4WnN3WVhMbHlCU3RYcm9TUGp3OHVYcndJQUh5RDQvek9PeVpMZmhJdWw0dFBuejdSbmhIZXZIbUQyN2R2UTBOREEvcjYrcGd3WVFMMDlmVjV6bzM4L0h5c1hyMmE3OWpmdm4zajIvYng0MGNBek04bU4yN2N3S1pObS9ENjlXdE1uejRkb2FHaEVCTVRnN201T1RRMU5iRmd3UUtZbTV2ajhlUEg4UFQwcE1hSWpvNEdBTXJ0SWo0K0h2UG56NGVJaUFqQ3dzTFFvVU1INk9ucElUWTJGbE9tVE1Ia3laTng2ZElsekpneGc5bzJRUkFvTEN5a2lWMjB0TFRhWEw2Z0pUOHExaVNGVksxZFU4alNXc0tVVXF1cHFZR0ppUWxpWTJPaG82UEQ5L3hXVkZURWhRc1hNR25TSkFRRUJDQTdPeHVob2FHUWtwTENsQ2xUWUdWbFJmWFYwTkNBaElRRTNOemNVRkpTd2hOd0t5d3NSSEJ3TUtTa3BEQjkrblJxdVlLQ0FpNWR1aVJ3bjFsWVdINmU0Y09IMDM2M0xTRkxPNUx6R0RObXpCRG84UGlqNzlTa3VEVXJLd3RqeDQ1RlRrNE9vcUtpTUdqUUlKNzVrWmE4ZmZ0VzZHQXlLV1pzU2VmT25jSGhjQkFjSFB6VFlrM3lQdGNlY3pLQ3FLaW93S3hac3lnM0NIbDVlZXpZc1FOT1RrNk1nb2pTMGxLaDl1M2h3NGNvTHkvSDMzLy9UYm5PTUJFWEZ3ZHpjM05VVjFkRFhGd2NOMi9lL0UrNVMrWG01cmJKVmFHMVVwOW56cHpCeUpFanFYY1hnaUFvRVU3elk1MlFrQUNDSVBEdDJ6ZDA3TmlSTFFQRXdzTEM4aCtIRlJxd3NMQ3dzQWhFWDErZnBycm5jcm00ZnYwNnJjKzNiOThRSGg2TzJiTm5RMUZSa1ZvZUZCU0UydHBhbmd6REg2Ryt2cDdLRUdPcTl6dDM3bHlzWGJzV1hidDJoYXFxS2xSVlZkR2pSdytvcUtoQVhsNGVYNzU4Z2ErdkwxSlRVNUdkblkwRkN4YndXTUFDVGNHaXo1OC90NXVGMjdadDIzRGl4QWs0T1RsaDZkS2x0R1BKcE5JV2hvYUdCdFRYMTFNVG4xZXZYZ1ZBUHk0WkdSbTRmdjA2ZXZYcTlWTlpaWUtDQnZ2Mzd3ZUh3K0dweGZnanRNenVJQ2M3MmxJVHNDMTgrZklGMjdkdng1dzVjNkNqb3dOYlcxc29LU25CMmRtWmxyM2IxdHJqUU5Oa2Ztc1phTTI1ZCs5ZW04ZG5ZV0g1ZHlrdExVVktTZ29TRXhNUkhSMk5wMCtmQWdBR0RSb0VKeWNuNk9ycUlpQWdBR0ZoWVVoTlRVVkdSZ2Excm9pSUNKU1ZsYUdpb29MT25UdWpRNGNPNk5DaEEwYU1HSUdkTzNmaTFxMWJ5TWpJd09yVnF5RXJLMHZkYzV0YmV0dmEydUxseTVkVVJ2YlBrSnVieTNmU1dCQ2lvcUtRbEpURTBhTkhNVzdjT0docmE5TW1JdzhlUEFnSEJ3ZlUxOWREUVVFQjI3WnR3L2J0MjZuN243R3hNUTRjT0FBN096dE1uRGdSVWxKU3FLNnV4cnAxNjM2cWZKR3BxU2t5TXpNaEl5T0R4c1pHNnZsaDZOQ2hBSnFjR0o0L2Y0NkJBd2NLM0U1eWNqSlNVbElZMjhqSjBkYmdjRGkvVEdSUVZsWUdNek16UkVkSG82YW1CbDI3ZHNYZmYvOE5jM056Y0RnY3VMdTdZL3YyN1RoMTZoVE9uajJMNjlldjA1N2hSRVZGa1pxYWlwaVlHSHo4K0JGVHAwNXRkVEs4SlI0ZUhnZ0tDb0tzckN4RVJFVHc4T0ZEQUtDVkdXREMzTnk4MVVDNklLU2twTkNwVXljc1c3WU1ob2FHNk5LbEM5WDI1Y3NYcUt1clV3RnNQVDA5Mk5yYTBnS3g0ZUhoME5QVFExQlFFQzVkdW9TNnVqcUlpWW54bEF4b0MwK2VQTUVmZi94Qk9XdTllL2NPNzk2OW93VjNkdS9lalFNSERnaDgvaXN2TDZkcWJqUFIwcFk0TEN3TUowK2VoSnljSEI0OWVnU0EvbThRR3h1THc0Y1A0OWF0V3hBVEU0Tzl2VDMyN3QxTE8vZkhqUnVINU9Sa1RKOCtIYjYrdnNqTXpNUzFhOWRRV0ZpSTE2OWZZL0Rnd1ZCUVVJQ0Rnd09jbkp3Z0pTV0ZpSWdJNmpjRk5BazF3c1BETVhQbVRBUUdCa0pjWEJ3SERoeUFnb0lDUG43OGlIZnYzdEV5Y21mT25JbkN3a0lCUjdaMW5qMTdSbjFuUVFRRkJlSGx5NWVRbEpTa3JMVUhEQmhBdGZ2NCtDQWdJQUNkT25WQ2VYazU3dDI3QjNsNWVmVHQyMWZnMkQ0K1BvaU9qc2FRSVVNUUV4TkRDY09ZR0RObURHN2V2SW1aTTJkQ1RFd01pb3FLbEZDak9WMjdkc1hKa3lleFk4Y09Ib3Qwb09sZW9xNnVqaU5IamxEWnl5d3NMUDhzcEZDUkNTNlhpeVZMbHFDMnRoYWJObTNDeVpNbnFXejFsbno0OEFFSkNRbFl1WExsRCs4TGVkMS8rdlFweG80ZEMydHJhM0M1WE96WnMwZmdzNDZDZ2dKTVRVMkYyazU2ZWpwakthaWVQWHZpeXBVck1ESXkraUdoQVpmTGhhaW9LQm9hR3FqU0RPMlZzTUtQNHVKaVRKczJEWThmUDZhV1JVUkVJRGs1R2RuWjJRZ09EdVpaSnpjM0Z3Qm96eDVNR0JzYlk5MjZkYkN3c09CeHFBQ2FITVBzN2UxcDI1Q1dsdjVQaVF3QUNDd3A5RFBFeDhkVDkwczdPenVxUEdoQ1FnTFUxZFh4MjIrL3djek1ERWVPSEFIUWRJNTRlM3VqZi8vK3FLdXJZd1VJTEN3c0xQOFJXS0VCQ3dzTEM0dEF3c1BEYWVyMnlzcEtIdlcyckt3c2xiMDljT0JBOU9yVkN4VVZGVWhLU2dJQW5reCtZZkQwOUlTOXZUM2s1T1RRc1dOSGxKU1VvTEN3RUZKU1VoZ3laQWhQZjNGeGNmajYrdklkcjJ2WHJ1Qnl1WWlJaUlDS2lncXRqbk8vZnYwZ0xTME5CUVVGcEtlbkEyaWEvR3dQZXZUb2dmWHIxOFBEd3dNaElTRUM2NjRLdzVjdlg5Q2pSdzkwN05nUm9xS2lWRUM3dVVYcjFxMWIwZGpZQ0FzTGl6WXAwRmV1WEluczdHd3F3L0hCZ3djUUVSSEJvRUdEZVByR3hzYmkvdjM3V0w1OE9XMmk5a2ZoY0RpWU4yOGV6cDA3aDRxS0NxU2xwVUZPVGc0VEowNzg2YkdaMkxadEd6Z2NEbng4ZktDc3JJemMzRng0ZUhqZ3dvVUwwTlBUUTdkdTNhaVhWMUp0MzlEUWdKcWFHbkM1WFBqNStmRjl1WTJOamVWYnU3SWxaRzE0RmhhVy96K1ltWmxSZ1NwcGFXa3NYTGdRZi96eEI2Wk5tMFlGL3JkdDI0WnQyN2JoMjdkdmVQVG9FZExUMC9IcTFTdThlL2NPK2ZuNXlNbkpRWHA2T2hYa1g3VnFGVFcrdExRMHpwNDlDNElnb0tpb0NBY0hCMW9HbkxhMk5sYXNXUEZUZ1ZHUzlyQ2w1V2ZKdTJ6Wk1seThlQkdyVjYrR3Fha3BZMWtpVzF0YkRCZ3dBQWNPSE1DTEZ5K2dyNjlQMmUzK0tIMzY5RUZpWWlJS0NnclEyTmlJd1lNSFk5MjZkYlJ5RE1LS0lBTURBN0Znd1FMR05oOGZIMWhZV1B6VXZ2NE1DZ29LNk5hdEd3WU9ISWgxNjlaaDllclZQTm5YS2lvcXNMZTNoNzI5UFhKeWNoQVhGNGNuVDU0Z016TVRFeWRPeExCaHc1Q2RuUTF4Y1hFNE96dTN1cjBPSFRwQVNVbUoya2EzYnQzdytQRmpORFkyQW1nU0pacVltQWg4N2hNWEYyODFFQ3NNRXlaTVlGemV0V3RYR0JzYjQ4T0hEOWl5WlF0R2pSckYwNmQ3OSs1NDlPZ1JiRzF0RVJZV0Joa1pHUncrZkJpOWV2WDY0ZjNwMTY4ZnFxdXJVVjVlam9hR0JuVG8wQUh6NTgrbkpzY0I0TGZmZmhOcXJFR0RCbEVsUkpnZ0orSkpPbmJzU0FsSU9uYnNpTVdMRjlOS3FpUWtKT0RXclZzd05EVEUwYU5IS1p2OWxxaXFxdUxldlh1WU8zY3VWRlZWMGJGalJ4UVhGMlAyN05ubzFhc1hDZ29LNE9ucGlkNjllK1BpeFlzWVBudzR6eGlUSmsxQ1hGd2NSbzBhaGJkdjMrTE9uVHNnQ0FKaVltSVlQWG8wSEIwZHFiNC8renNIQUZkWFY2R0ZCcUtpb25qdzRBRWFHaHJRdFd0WGVIdDdRMXRibTJydjFxMGJIajE2QklJZ3dPRndvS2FtQmpjM042RWNEVFp1M0FnVkZSWHMyN2RQS0NHeHJxN3UvN0YzNW5FMWJlOGYvNXhTS1VPb1pJamNRb2hrdUdRb1pLYUlJa09VZVNpRjBEVW5oT1NHSnFwYlNST1pVcTVNeGUyU29WU0dCaG1qTkpFMG5hYXpmMy8wMnZ2YjZleFQ1MVRjKy8zKzF2djE2c1ZaYSsyMTF6NTduNzMyWHMvemZCN2N1M2NQM2JwMWE5QlFzblRwVWl4ZHVoUmNMbGZBc1VsR1JxYlp2eU1DZ2ZCajRISzVXTFpzR2NMQ3dyQml4UXFjT0hFQ2twS1NjSEZ4UVd4c0xIUjFkUUVBUEI0UEhoNGUyTEZqQjBwS1NxQ2dvTUM2RG1GaFlTR2dsbGMvN1JVdDkvL2d3UU4wNmRJRkVSRVIwTkhSRVVnTHhJYUNnZ0tyQXdRYmJtNXVySTRHQUdCZ1lDQlNIMnhZV0ZqZzh1WEw0SEE0S0NrcHdjaVJJNXVscmlrSzhmSHhTRWhJZ0xhMk5tYk5tZ1VIQndmWTJka2hKeWNIVmxaV21EbHpwb0NhSWIxZXRHZlBIc1RHeHNMYjI1dTE3MWF0V3VIMDZkTUM1VisvZnNYdTNidmg3ZTJOcXFvcWFHbHB3ZG5aR1hQbXpHbjVBMndCZ29LQ3hITCs5Zkx5UWt4TWpFaHROVFUxbWRRamd3WU5ZdFlQZ2RyM2swV0xGc0hYMXhmMjl2Wm8zNzQ5SkNVbG9hYW1odlhyMTJQeTVNbnc5UFFVNzJBSUJBS0JRQ0FRQ0FSQzQ2UzgvVVUxOVkwR1ZmZXZuSnRDTllWeDQ4WlJBS2lxcWlxKzh1TGlZZ29BTlhYcVZMNXlOVFUxQ2dEZm42S2lJdVhzN0N4MEg1YVdsaFFBS2pZMlZxRHUxcTFiRklmRFlmcVNrSkNnMU5UVXFMQ3dzQ1lkejdkdjN5Z1ZGUlZLVmxhV3VuLy9QbCtkcnE0dXN4ODVPVGxxMmJKbEZKZkxiZEorMkNncks2TUdEUnBFZGVyVWlmcjQ4V09EYlcxc2JDZ0FqYmJUMU5Ta2V2VG9RYW1vcUZCYVdscVV2YjA5VlZOVHc5UnYyTENCNnRtekoxVlNVdEpnUDNaMmRwU0NnZ0tWbXBwS1VSUkZyVisvbnU5Nzc5aXhJK1hrNUNTd1hYNStQdFd0V3plcVY2OWVWR0ZoWVlQN0VJZkN3a0pxMGFKRlZQdjI3YW1CQXdkUzBkSFJMZEx2NHNXTEtRVUZCZVp6VlZVVk5YYnNXT3JzMmJOODdTSWlJcWhwMDZaUnlzcktBdGR6M2IvcDA2ZXo3aWMyTnBZQ1FIbDdlNHM4dHYzNzkxTUFxSXlNaktZZG5CQXFxN0tvdExkYWZQZUQ5TGUvNlA3RVd4S0IwQ0tVTCtxcVdycFFsYXI3Vi9QdVpZditYc1RsNDhlUDFPYk5tNmxyMTY0MWVwOXRpS3FxS3VycjE2L1VwMCtmeE42V3grTTFlYitFL3gxYTZqcElTRWhvOHJiVjFkVVVsOHNsMStTL0ZCNlBSOFhGeFluY25zdmxVaFVWRlh4bDlQdkFreWRQcU9MaVlySDJYMU5UUTY2Ti8xSnE4ajVTOWVmZkV0UHU3SjRxQk1KL0VhT3Z6VkFkSFQ2ZHF2djM2dHZyRnZuZGZQandnUm8yYkJnRmdGcTVjaVZ6L3lzc0xLUzZkT2xDcWFpb1VQbjUrZFRObXpjcGJXMXRDZ0RWclZzMzZzU0pFMVI1ZVRsZlgvUzc1WlFwVXloTFMwdStQems1T2NyWTJKaXZmWjgrZmFpdVhidFNxcXFxbElTRUJPdmN6dVZ5cWVMaVl1YXZmLy8rbEpxYUdsOVpRMy9IamgyakFGQ1hMMS9tSzYrTHE2c3JCWUNLaVlrUktJdUlpR0RLTWpJeUtBQ1VwYVVsRlI0ZVRzMmZQNTlhdEdnUlpXOXZUK1huNTFNdlhyemc2emN4TVpFQ1FFbEpTVkZ0MnJRUitKT1ZsYVVBVUh2Mzd1WGJ6dFBUa3dKQXViaTQ4SlZYVmxaU216ZHZwc3JMeTZtelo4OHl4MFZSRkJVWkdVbEZSMGRUaHc0ZDRqdVdQbjM2VUVwS1NoUUFhdUxFaVJSRlVWUnFhaW9GZ0xLeHNXRzlKdkx6OHlrQTFKZ3hZNml5c2pKS1EwT0Q2dGF0RytYajQ4T3M0YlJwMDRhU2w1ZG4zWjZpS09ydnYvK20wdFBUaGRiWGh4N1R5SkVqUmQ2bUxzYkd4cXpyZ1kyeFlzVUtDZ0QxK2ZObmdUb0FsS3VySzBWUkZEVng0a1RtKzZPaHI1SEV4RVNLb3Y1enZtMXRiYWtQSHo1UWMrYk1ZZGFvSEIwZCtkYS9TRitWcFFBQUlBQkpSRUZVUkNXN05JZXEvOXNmRVRHVnpHc0VBb0hRRElpaUFZRkFJQkNFRWhBUWdMS3lNb0ZjZlczYnRtV1ZXSDd6NWcwcUtpckE1WExCNVhJaExTM05sMGFCRFRjM043aTV1YkhXVFpvMGlZbVFvLzl0am95eXZMdzhybDI3aHV6c2JJRlVBblMwVlVWRkJhU2xwWnUxSHpaa1pXVng0Y0lGR0JnWVlNZU9IUWdJQ0JEYTl2ang0Nnp5cVBWcEtOSU5BRnhjWExCaXhZcEdJMVVQSHo3TUY4SG83dTRPZDNkM1ZGZFhnOGZqQ1kyeXNyZTNoNHlNRE02ZE85ZWlrUVlkT25SZ2xTaHNMb0dCZ1h5Zlc3VnFoWHYzN2dtY2F3TURBeVlTbzZhbUJtVmxaYWlvcUVCMWRUVnozVXRJU0FqTnlUaDY5R2dVRnhjM21wKzZMblNrS1lGQStPOUJSVVVGeDQ0ZGEzWS90R3gyWS9NbEd6OHFyUXpodjR1V3VnN3FSbmFMaTZTa3BGanFTWVNmQzRmRGdZNk9qc2p0MmZLRDArOERkTVNzT0xUMGN6V0JRQ0Q4RzZFb2lrbDNVbGhZQ0tBMmxSTTlUM2ZvMEFGZVhsNllQWHMyK3Zmdmo0S0NBblR2M2gwblQ1N0U2dFdyV2UrOU5NdVdMZU5MUFFQVXB0SHAxNjhmWDVtQmdRRmNYRndBQUwvOTlodmYzQjRkSFExZFhWM1kyTml3UnRvTGU3OFZSdjBJL1B6OGZDZ3FLb3JWUjExbXpacUZXYk5tTVovejh2SXdjT0JBeko0OW0wa1ZTVE5nd0lBRzV6VlI1eW9wS1NtaHovTzBzc1RZc1dOaFpXVUZXVmxaUEhqd0FCa1pHVml6WmczZmQ2aWhvWUhpNG1KSVMwdmp4WXNYR0Rod29OQjl5c3JLNHZyMTYxQldWb2Fjbkp4STR3UnFsUUlDQWdKdzllcFZHQm9haXJ5ZE9IaDRlRERwNEJJVEV3RUFscGFXWWoxcjBta2g3ZXpzR0VXZ1k4ZU9OVWxCVFZ0Ykc4dVhMOGZKa3lmaDZla0pEb2VESFR0MllPdldyVDljN1lKQUlCQUlva01jRFFnRUFvRWdsS2JJeDlKNXB1WGw1VnQwTEMyMVFLbWxwY1dYUzdZdUhBNUhMT093dVBUdDJ4ZXZYcjM2WWYzWFIxSlNVcWcwcmlqVWR6Q3BqekFIa2Y4bUdydXVKQ1VsMGE1ZE83RVdYU1FrSkZpbHdRa0VBb0ZBSUJBSUJBS0I4TC9Idlh2M1lHZG5oMGVQSHFGbno1NllQbjA2Z29PREJkb1pHaHBpMzc1OTJMTm5EOXEzYjQrb3FLZ0dqZExhMnRwNDh1UUpYL29zR2piSi9zNmRPd09vVGVkVE4xVU5SVkV3TUREQTBLRkRzV1hMRnFGRzJ1cnFhcUhyQUJVVkZRMDZRNGhqTkJlRnJLd3NvZjFPbWpSSjVGUVB6YVZ1dXFmRGh3OURRa0lDR3paczRITTA0SEE0YU51MkxhcXJxekZvMENCczM3Njl3ZlJBdi96eWk5amorUHo1TXdCQVNVbEo3RzFGNWNhTkc3aDI3UnJ6V1ZKU0VuLzg4WWZZL1VoS1N2SUZqeHc4ZUxESnFkcWNuWjN4NTU5L0lqOC9IN0d4c1JnMWFsU1QraUVRQ0FUQ2o0TTRHaEFJQkFLQlFDQVFDQVFDZ1VBZ0VBZ0VBb0VnQm4vOTlSZCsrKzAzeE1YRmdjUGhZTldxVlRoMjdCaUNnb0pZSFEyNFhDNU1URXhRWFYwTkJ3Y0g2T2pvWU1lT0hiQzJ0bVoxVm0vYnRpMWZkSDVCUVFGZXZueUpseTlmNHZuejUzaisvRGtvaXNMOSsvZHg1Y29WUmlYdjQ4ZVB5TXpNWkJ3VVBuNzhpUEx5Y3ZUczJSTkdSa1l3TWpJUzJOZlZxMWV4WmNzVy9QYmJiMWkrZkRsZlhVcEtDa2FOR29WWnMyWmh6Wm8xR0R0MmJMTytOeHBWVlZWa1pHU3dPajY4ZmZzV1FHM0FCazN2M3IwUkV4T0RIajE2dE1qK3hTRThQQndSRVJGWXMyWU5ORFEwV05zVUZSVUJBTDUvLzk3aSswOVBUd2NBVnFlVGxpSThQSnkxbktJbzNMcDFDOTI3ZDRlbXBpWmZYV0ZoSVpLVGs2R3JxeXUydWxWMWRUV1NrNVB4N05remRPM2FsYlgrMmJObk9IdjJMR2JPbkFrakl5UDgrZWVmR0Rac21GajdJUkFJQk1LUGhUZ2FFQWdFQW9GQUlCQUlCQUtCUUNBUUNBUUNnU0FHOHZMeWVQcjBLU1pQbm93alI0NWd5SkFock8zaTQrTVJFQkNBd01CQUdCc2J3OXZiR3dNR0RNRHExYXV4YytkT09Eczd3OVRVRkNZbUp0RFIwWUcwdERSdTNyeUpqSXdNcEtlbkl6VTFGU2twS2NqUHorZnJWMFpHQnZyNityaDkrellXTEZpQVZxMWFZZjM2OVhCMWRZVzV1VG1pbzZNaExTMk5qSXdNQUxVS0NYV2hLQW9SRVJFNGNPQUFuang1QWtsSlNTUWxKUW1NLy9YcjEramN1VE1DQXdNUkdCZ0lMUzB0V0ZwYXdzek1UR1FsQTFwTnNLcXFpaW1Ua3BKQzc5NjlXZHVucGFVQkFKOGlaZHUyYlRGKy9IaVI5bGVYaW9vS0FFMVBOL1g4K1hNc1hib1UvZnIxdzlHalI0VzJ5OHZMQXdCMDY5Wk43SDNJeTh2ajgrZlB5TXZMWTVRcGFGNjhlSUhNekV3b0t5dERTVWtKbno5L1pvNUpHTFFpUkVWRkJkNi9mOS9vL2hVVUZBU1VIRXRMU3hFUUVBQlhWMWVrcHFhaWYvLytTRXBLNGt1dmFXdHJDejgvUHlncEtXSDI3Tmt3TmpiR3BFbVQrSlF4cXF1cm1mTVpHUm1KQnc4ZUlDRWhBZCsrZldPdXlUVnIxbURBZ0FFQWdQTHljcmk3dStQbzBhTW9LU2xCUVVFQlFrTkRNWC8rZkl3ZlB4NkhEaDNDdW5YclNOb3VBb0ZBK0pkQUhBMElCQUtCUUNBUUNBUUNnVUFnRUFnRUFvRkFFSVBCZ3djakl5TkRJTUwrMjdkdkFJQ1RKMC9Dek13TWI5NjhBVkNiMm1Ea3lKRUFBRk5UVTR3ZlB4NjdkdTFDUUVBQVRwMDZoVk9uVGtGVFV4TlBuanpCd29VTFVWeGNES0RXU04rN2QyL282K3RqNE1DQjBOVFVoS2FtSnRUVjFlSG41NGVaTTJlQ29paGN1blFKQmdZR1NFMU54ZTNidDJGZ1lJQlRwMDdoeXBVckFBQWRIUjBBd05ldlh4RVlHQWhYVjFlOGZ2MGFFaElTV0xSb0VlenQ3ZEduVHgrQjQ1dzFheFlNRFExeC9mcDF1THE2NHNhTkcxaXpaZzIyYjkrT05Xdld3TnJhR2wyNmRHbnd1NklqMXFPam96Rm56cHdHMnhZWEZ5TXdNQkFTRWhMTmxzcXZxcXJDbjMvK0NhRFdtQzR1MGRIUk1EWTJScWRPblhEOStuVzBhOWNPRkVWQlJrWkdRTGtnT1RrWkFOQ3JWeSt4OXpObXpCaUVoWVZoeElnUkdEdDJMR09vcjZpb3dLMWJ0d0FBOCtmUEJ3RE1tVE1Iang0OUVxbmZwS1Fra1ZJMXVMcTZ3c3JLQ2p3ZUQzLzk5UmRDUWtKdy92eDVmUHYyRGRMUzBsaTZkQ2xzYkd6NG5Bd0F3TWJHQmwyNmRNRzVjK2ZnNCtNREh4OGZLQ29xWXY3OCtWaThlREZHang2Tmlvb0svUHJycndCcTB6TklTVW1oWDc5K01EUTB4S0JCZ3pCdzRFQU1HVElFaHc0ZEFnQk1uRGdSNWVYbFVGZFh4OUdqUjBGUkZPYk1tWVBnNEdBc1c3YU1TVjNoNys5UDFBMElCQUxoWHdCeE5DQVFDQVFDZ1VBZ0VBai9MeWt0TGNYdTNic3hjK1pNVEp3NGtiWE40OGVQRVJFUkFXTmpZNEVvc0o5QmNuSXlvcUtpc0dUSkVxSFJVVE5uem9TS2lncGZydGgvbXBTVUZBUUZCZUhBZ1FNTlJvKzlmLzhlSGg0ZTJMTm5ENnRrTUZBclB5c25KeWMwWjNCOWpodzVnc0xDUWpnNk9qTFJjNDFoWkdTRXhNUkUzTDkvSHlvcUtxeHRIang0Z0xsejUyTHUzTG53OFBBUXFkOGZSWEp5TW1Kalk3RjgrZklXejRuY2t2eTNYcjh0U1ZGUkVlVGw1WnZWQjBWUlNFaElRT2ZPbmRHelo4OFdHcGtnRlJVVjJMdDNMMHhOVFlWRzVlN2V2UnUzYnQzQy9mdjNteDFKR0JjWEIwOVBUM2g0ZUFqOS9UZkV1M2Z2d09Gd21tVFFFWVdnb0NBVUZoWmkvdno1QXRHbE5QdjI3WU9LaWdxV0xGa2lZSHhoSXpjM0Y0bUppUmcyYk5nUHpiTk5JQkIrSG13eS9vR0JnUUNBa0pBUXlNcktZc0dDQlZpeVpBbW1USm5DOXp5anJLd01iMjl2SER4NEVJR0JnWWlNak1UUm8wY2hLeXVML2Z2M1EwWkdCdHJhMnREUzBoS1k3M2s4SG14c2JPRG01Z1paV1ZrRUJRWEJ3TUFBQUJBYUdncGRYVjNjdW5XTGtkcnYyTEVqZEhSMDRPWGxCV3RyYTFSVVZFQmFXaHBMbGl5Qm5aMmRnQ1IrZlRnY0RtYk1tSUVaTTJZZ0xTME5qbzZPQ0E0T3hxRkRoK0R2NzQ4UEh6NUFTa3BLNlBhNnVycVFsNWVIbTVzYkhqOStMRFQ5QVpmTHhhTkhqMUJRVUlBRkN4YXdTdW8zeE15Wk0vSGt5Uk8wYTljT3JWdTNSbDVlSGdvS0N0Q3FWU3VNSGoxYTVIN3k4L1BoNE9BQWQzZDM2T25wSVRRMGxIR200SEE0R0RwMEtPTGk0bUJ1Ym80ZVBYcWdwS1FFWjgrZWhhU2taSk5TUzdpNHVLQzB0QlRSMGRFSUNncmlxMnZidGkzTXpjMXgrUEJoQU1EY3VYTmIvTDFrNE1DQmlJK1B4K3paczVHZG5RMmdOclhGcGsyYnNHYk5HaWdySzdOdU4zandZQXdlUEJpT2pvNklpNHREWUdBZ2dvT0Q0ZUhoQVE4UEQ5amEyc0xaMlJsSGp4NkZuSndjaGd3WkFrMU5UWUU1azhmajRmejU4d0NBOXUzYjQvZmZmOGZLbFN2NWZpL3o1czJEbHBZV0ZpeFlnS0tpb244a2hRYUJRQ0FRQkNHT0JnUUNnVUQ0WWJ4NTh3YUZoWVhRMXRabU5RNlVsWlhoK2ZQbmpFZC9TL1BreVJOY3YzNGRKaVltakFSYmZRSURBNUdibTR0Rml4YUo5QUtia0pDQTFOUlV6SnMzRHpJeU1nTDFOMjdjd0pneFk1akZVbHBlcnFYNDh1VUw0OEU5ZWZMa0Z1djNmNFZqeDQ3QjN0NGV2LzMyRzNidTNNbVVyMTI3RnFkUG40YU5qUTJPSHovK0Q0NlFRQ0Q4bXdnUEQ0ZUxpd3VLaW9xRU9ocjQrL3ZEMDlNVHZYdjNGbnRCNzk2OWV3Z0tDc0s5ZS9mdytmTm5WRmRYbzB1WExoZ3paZ3l6Mk53WXdjSEJjSEp5Z3I2K3ZsQkRiVUpDQXBNVDl0L0MvdjM3RVJvYWlpOWZ2dURVcVZOQzI2MVpzd1kzYjk0RWw4dkZ5Wk1uQmVxenNySXdiZG8wOU8vZkh5RWhJU0laTmowOVBmSGh3d2NjT0hCQUpFZURpeGN2SWp3OEhOdTJiUlBxWkFBQVc3WnNRVUZCQVRaczJOQm9uMEJ0QkptenM3TkliZG1ZTW1VS2xpNWR5bG9YRXhPRFRaczJ3Y1RFaE0vd2NQandZWEM1WEpINjc5bXpwMEFPWnBxYW1ocUVoSVRnOHVYTGlJK1BSMTVlSHFTbHBkR2pSdzlNbmp3WnExZXZGdW41NWtkZHYyVmxaY2pJeUVCaVlpSVNFaEtRa0pDQXpNeE12SHYzcmtFakJ4dGhZV0VOUmdXT0hEa1NQQjZQaVNZVUJUazVPWnc4ZVJMdjM3K0hucDRlakl5TTRPTGlBa2xKU1R4NzlnelBuajBUdXEyR2hnWVQ5VWREUndKYVdsckN6YzJOZGJ2WHIxL0R4OGNIdDI3ZHdvY1BIMUJjWEF4RlJVVU1IandZeHNiR01EYzNiOVJaSnpvNkdrZU9ISUdDZ29KUVI0T01qQXc4ZXZRSUZFVTE4aTAwanJlM044NmVQWXQyN2RyQjNkMWRyRzJMaW9vd2V2Um95TWpJSUNZbWhvbldMQzh2UjJscHFWaDl5Y3ZMczE0M0RnNE9lUDM2TldPNHEwOU9UZzRjSEJ5Z3Fxb3E5TGRVbjlqWVdNeWJOdzhSRVJGOC9XWmtaT0RNbVRNaTliRnc0Y0pHRFlJRUF1R2ZaY2VPSFRoOCtEQTJidHlJZWZQbUNValMxNmR6NTg3WXZIa3pObS9lekpUWjJOZzB1STJFaEFRNmRPaUFIajE2NE1xVkt4ZzZkQ2hUcDZDZ2dMLy8vaHU3ZHUxQ1dGZ1lxcXVyY2VyVUtVaExTMlBHakJsd2RIU0VoWVVGMXExYko5U0EzQkQ5K3ZWRFFFQUE3TzN0Y2VqUUlXaHFhalk2L3lvcUt1THExYXZZdG0wYm5qOS9qc2VQSDdPMms1U1VoSXFLQ3N6TnplSGc0Q0QyMkRRME5QRG5uMzh5YVNZa0pDU2dycTRPQndjSHFLbXBpZFRIbHk5Zk1IejRjRlJXVnNMRHd3T3JWNjhXZUtiMDh2TENtalZyY1A3OGVYQzVYRWhJU0VCVlZSVXVMaTVOY2dyczNyMDdybDI3Qm9xaVVGWld4c3l6SEE0SGJkcTA0V3U3YmRzMnNmc1hoY3JLU3JSdjN4NFRKa3pBc21YTG9LK3ZMMWE2aVZHalJtSFVxRkU0ZHV3WUxseTRBRTlQVDZ4ZXZSb0FZR1ZsMWVDMkVoSVMyTDkvUDI3ZHVnVnZiMiswYjkrZXRaMkdoZ1llUG56SW1tS0NRQ0FRQ1A4TVRVdE1SQ0FRQ0lSL0xTbHZmMUhsVU5KOENkaDZkYitNMWpJdFord1dGU01qSTRTSGh5TS9QeCtLaW9vQzlUTm16RUIwZERRdVg3Nk02ZE9uQTZqTjNVYkxESXFLbkp3Y2F6VGY2dFdyNGUzdGpZQ0FBQ3hac29SMTJ3RURCaUF0TFExdjM3NFZLUnBxNDhhTk9ISGlCT3N4M2IxN0Z4TW1UTURxMWF0eCt2UnBuRDE3RnVibTVqaHg0b1RJUm9taW9pSjgvdndaMmRuWitQRGhBOXEwYWNQSTR3SEFoZzBiNE9ibWh1dlhyMlBhdEdraTlmbi9pZUhEaHlNaElRSDkrdlZEYW1vcVUvNy8xZEdncWpvYmJ6OU9CMFg5SjMrakJLZFNUMFB0WGV3L09Dd0NRV3pLRjNWVjVkV2IyMW83L2dtSlh1eE9aS0l5ZmZwMFJFVkZJU2twQ1lNSER4YW9yNm1wZ1lxS0NyNS8vNDdjM0Z5UkkyNkxpb3F3ZE9sU1hMMTZ0Y0YyQmdZR0NBb0tFcnFRQnRSR0Y5SFJUUmN2WG1SdDQrRGdBQVVGQlZoYVdyTFc5K25UQjdObnp4WnA3QzFGV1ZrWnhvMGJoL2o0ZURnNE9HRDM3dDBDYlh4OWZiRml4UW9NSERnUUR4OCtGRmhFQldyVkRDWk1tSUNuVDU5aThlTEZDQWdJYU5SNW9GZXZYdmp3NFFPcXFxb2FOYXhtWldWaDhPREIrUExsQzJSbFpWbjdOak16ZzY2dUxzek16TURoY0lRcUNHaHBhZUhCZ3dmTTU4aklTQmdhR2phNC80Wm95S2g4L1BoeGJOcTBDWjgvZithVEt1N1FvWVBJUnZzeFk4Ymc3Ny8vRmloLytmSWw1cytmajVTVUZLSGJ0bXJWQ25aMmR0aS9mMytEQzlBdGRmMGFHQmhnM2JwMVNFOVB4K3ZYci9INTgyZG1BWjQySUdocmErUDMzMzl2MEZtRWpaVXJWK0tQUC80UVdyOWl4UXAwNmRKRndHR21zcklTeGNYRmtKT1RnNnlzTEYrZHZMdzgzcng1QXk2WGl6bHo1aUFxS2dxelo4OUdhR2dvRGg4K2pIMzc5Z25kSDMzZXZieThzSG56WnJ4NjlRcWRPbldDckt3czZ6VkJVUlIyNzk0Tkp5Y252cnpYOWVuWHJ4OHVYYnJVb0lPSWxaVVYzTjNka1pHUndjaHMxeWNvS0FoSlNVazRjdVFJNisrbGRldldqUm9UYVBMeTh0QzNiMThVRnhmandZTUhZanNmKy9yNll1WEtsZWpSb3dkaVltS2dwcWFHdzRjUFkvdjI3V0wxdy9aYy9lalJJK2pvNk1ESXlBaVhMMTltM2M3RHd3T1dscGJZczJkUGcrZTBMaGN1WEdCMU5JaUtpc0wwNmRQUnVuVnJvUTVWTlRVMTRISzVDQXNMZzRtSmlZaEgxeng0K1ovQXRlR1B6S1Y0MWRwdHoyVWwvNVFCRUFnL2lOSFhacWlpbXVKN3R2UWY1NG8rOHVvdHRnK0tvc1F5MGphVmI5KytvVU9IRG1LTjVXZU43WitDb2lqbWo4UGhpS3h3VlplY25CeDA2TkFCclZ1My9nRWovUGZ5djM1dGZDN0xoY250Wlh4bDFSSTg3Y2VHTjhpOFJpQVFDRTJFS0JvUUNBUUNRU2o3OXUzRHUzZnZXT3QrK2VVWDdOMjd0MW45SHp4NEVQcjYrcGd6Wnc0dVhyeUltVE5uSWo0K1h1d2NmSFoyZG95RUhBMlh5OFdGQ3hlZ3JLd01VMU5UMXUxU1VsS1FtcG9LUFQyOUZwRmMzYlZyRjlxMGFRTjdlM3NBZ0xHeE1RNGVQQWhiVzFzTUdUS0VWVDR2UHo4ZmVucDYrUGJ0Rzc1Ky9Zckt5a3ErZWpVMU5jYlI0TjY5ZS9EdzhBQ0h3Mmx3QVRjNk92cUh5dXIrbTltMWF4ZU9Iejh1OGdJM2dVRDQvMGRsWlNVcUt5dVJuWjJObXpkdll0U29VVkJYVjBkSlNRa0EvcWlocUtnbzVPVGt3TkRRRU4rK2ZXTjFoR3ZYcmgyZkxQcjM3OStocDZmSFJDeWJtcHJDM055Y01lNmxwNmNqS0NpSWtjZlYxOWRIYkd5c2dLRVNxRlVHZXZueUpiWnUzWXIwOUhSczNicFY2SEVWRnhjTHJaODllL1pQZHpTUWs1UERwVXVYTUd6WU1JU0ZoV0h6NXMxOGpnU3ZYNytHalkwTmxKU1VjUFhxVlZZbkE2QldPalVxS2dxNnVyb0lDZ3FDckt3c3ZMMjlXMlNNMzc5L2g2R2hJYmhjTG54OWZmSHExU3VjUG4wYUxpNHVmT01wTHkvSHVuWHJvS0tpQWhjWEY3eDU4d1lPRGc1TUpET05zRVgraGh3RzJLQU5qazBoS3l0TDVFaHpObU5tVWxJUzlQWDFVVmhZQ0ZsWldWaFpXY0hJeUFpcXFxb29MUzFGUWtJQ1BEMDlFUnNiaTRNSEQrTHIxNjlDMDBpMDlQWDc3dDA3RkJRVVlQanc0VkJRVUlDZm54L016YzNoNXViRzV3UkVPMzQyeHFGRGgvRGJiNzh4K1lUcnd1VnlNVzdjT0NRbkoyUEZpaFVZTldvVURodzR3TmZHemMyTnlSRnNabWJHdW8vV3JWc2pQRHdjYytiTVFYaDRPR2JPbk1rOEQzNzY5RWtnVjNUZCswQmxaU1ZLUzB2QjQvRWFQSTdseTVmRDM5OGZRSzM2Z3BXVkZVYU1HSUUyYmRyZzQ4ZVBpSWlJd01tVEo1R1dsb2F4WThmaTc3Ly9ablUyb0NnS0VSRVIrUFhYWDZHaW90TGcrUUpxbjcvWmtKZVhGL2s1ckhQbnpyQzN0OGUrZmZ1UWtaRWh0cVBCOHVYTDhmMzdkMnphdEFsejVzeEJZbUlpZnYzMTEwYWpnR2tTRXhQeDExOS84WlhSYzRHWGx4ZUFXa2NUdWd3QVpHUmttS2hkUHo4L0FNQ0VDUlB3NmRNbjFuMTA3OTVkTElOTlNFZ0lqSXlNV090dTM3NU5GTTBJaFA4aWZwYXh0akVuQTBCd0xQL0xobVNnOXZpYWU0eDFIVG4vUC9HL2ZtMFFDQVFDb2VVaGpnWUVBb0ZBRUVwRVJBUVNFaEpZNjRZTkc5WnNSNE1oUTRiZzJyVnJtRFJwRXViTm00ZTB0RFIwN2RwVjVNWEIvUHg4QkFjSDg1V1ZsNWVqcHFZR0Z5NWNRR0ZoSWJadDI4WVlsWURhQ0R6YUk1MWVISncyYlpyUXhVRkZSVVdSUE5qRHdzSncvLzU5N051M2owbkJJQ2NuaCtEZ1lDeGJ0a3pBZ1lCR1NVa0p2WHIxUXF0V3JhQ2dvSUR3OEhESXk4dGoxNjVkNk5LbEN5TXovUG56WjVpWm1hRlRwMDRZTTJZTWExLzM3dDNEdDIvZi9sKy9HQm9aR1FsZG5DVVFDQVFBY0hSMDVJczhqWXVMNDVPemxaR1JZYVRuYWVOalJFUUVJaUlpV1B1ajg0N1NyRisvSHMrZVBZTzB0RFJDUTBNeFo4NGN2dmE5ZXZYQzFLbFRzV0RCQWhnYkd5TWhJUUcydHJhc3hscmFlR2hoWVFFTkRRMFVGeGV6amtGZFhSM3E2dXE0ZWZNbWEzMWpVZjB0Z2J1N08ySmlZZ1RLbFpXVm9hcXFDbk56Yzc3eTVPUmtsSlNVUUZWVmxkV2c2ZW5weWVRdlYxSlNRbVJrSkVhT0hJbHo1ODVoMDZaTlFsTWlpY3FYTDE5Z2FHaUk1T1JrWEw1OEdiTm16VUpDUWdKT25EaUIwTkJRWEwxNkZWSlNVcUFvQ3RyYTJpZ3BLY0hGaXhjeGVmSmtaR2RuNC9UcDB6aDU4aVNpbzZPWjNNYy9tci8rK2d0ZnYzNEZBRHgvL2h4QXJWTUNiV0NZTVdPR1VJY05VU2dySzRPcHFTa0tDd3Vob3FLQzI3ZHZRME5EZzY5TjM3NTlzWERoUXV6ZHV4Y09EZzd3OVBURStQSGorZFNYYUZyNitxMmJ1dUQ5Ky9mdzgvT0RvcUtpVUtVUkxTMHRWdm4vVDU4KzRjNmRPd0xsMTY1ZGc1NmVIdHExYTRkVnExYmg4ZVBIOFBmM0Yrb0FtNXhjRy9nMllzUUkxbm9hYVdscFhMeDRFUVlHQmxpMWFoV2p1Q1FqSXdNWkdSa1VGUldoZGV2V1RZcVk5UEh4WWI3bmJkdTI0ZkRodzN6UGdkMjdkNGVPamc1V3JGaUJpUk1uNHYzNzkxaTRjQ0dlUEhraUlIRWRIUjJOek14TS9QYmJiMmpkdXJYUTgyVmhZWUdMRnkvaTI3ZHZyTTRxZGZmLzlPbFQrUHI2Tm5nTTFkWFZtREZqQmg0K2ZJaUhEeCt5dGhreVpBaFdyRmpCZk03TnpVVkdSZ2I2OSsrUGpSczNvcWFtQnJObno0YUVoQVFtVHB3b05CVk9mWTRmUHk3Z2FGQmYzcnkrS2dudG9QTHMyVFBFeDhjRFFJT09MY1hGeGVEeGVJenpXVnBhR29CYWgyZjZ0MXRYN3B4QUlCQUlCQUtCUUNBUS9wc2dqZ1lFQW9GQWFCQjVlWG1CQ0U1UnBhT0Z3ZVZ5RVI4ZmoyN2R1bUgwNk5FSURRMkZsSlFVRTRVdnFyUjlVbEtTZ0tQQjlPblRjZS9lUGVhems1TVRuSnljbU05VHAwNUZWRlFVcXFxcUVCQVFBS0EyZitLT0hUdFk5eEVSRVFGTlRVMUdVamN1TGc1QTdTS2pyS3dzaGc0ZGltblRwbUhMbGkwQWFxT1FMbDI2eE5jSGg4UGh5N1ZJNCtycUNsMWRYVnkvZnAwcDY5ZXZIenAwNklDVksxY3laVVZGUlpnK2ZUcnk4dkp3NTg0ZFZtV0U4UEJ3WEwxNkZZc1hMMGFQSGoxWWo0VkFJQkFJLzhIQXdBRGR1M2ZuSzd0MDZSSytmLzhPb0RiaVBpSWlBbjM3OWhWd0ZnQnFsUW11WExrQ2FXbHBwaXdwS1FsQlFVRUFnR1BIanJGdVJ6Tmp4Z3djT25RSW16WnRncGVYRjdadTNjcmtHQWNBSG8rSGdJQUFqQm8xaWpHcUM1dC9hVW5ZNXM3UHplSEpreWRDcGZGZnZIZ2hkTHVYTDEvaTVjdVhBdVhPenM2TW93RUE5TzdkRzVjdlgwYW5UcDJhN1dRQTFEb3lQSG55QkFFQkFSZzdkaXcrZmZvRVpXVmw3TisvSDVHUmtYai8vajBUWGI1MzcxNDhmUGdRL2Z2M1p4d1R6NXc1QTB0TFMrVG01a0pWVmZXbk9ITnMyN1lOang0OTRpdGJ0dXcvMHEvQ1VsV0ppcGVYRjE2OWVnVXBLU2xjdlhwVndNbWdMdnYyN1VOeWNqTEN3OE94YytkT21KaVk4TWtTL3h1dVgwTkRRd0VWQXFBMnBVVjlSNE1QSHo3QTJOZ1lBd2NPeEpRcFV4QVlHSWd0Vzdid09jaHd1VnhVVjFjem54TVRFOUcrZlh0MDdkcVZMK0tkTFpkeTY5YXRjZXZXTFhBNEhFYjVDcWgxZUZGU1VtSlY1MnFNaW9vSzdOcTFDMEN0aXRhUkkwZUV0bFZUVTBOWVdCaDBkSFNRbkp5TWtKQVFMRjI2bEsrTm41OGZaR1Zsc1hEaFFnREN6eGQ5cmJkcDA2YlI2LzdWcTFkd2QzY1grWmlFWVd4c3pPZG9FQkVSZ1ZXclZqRXBCR3h0Ylp1OWo3cDA2ZEpGUUFVbU16T1Q3NW45MkxGakFHcFZGZXJlcTJqKytPTVBGQlFVUUZwYUdvOGZQNGF1cmk1ZmZWMUZDTnB4Q0toTkovSCtQWithTzBOdWJxNzRCME1nRUFnRUFvRkFJQkFJUHhEaWFFQWdFQWlFSnVQazVBUUhCd2VoOVhSRWFOMjBCSEZ4Y1pDVmxZV3VyaTRqSlR4cjFxd1dIOXZxMWF2NUlxcXFxNnY1OHU4R0JnWWlMeThQa3laTndyQmh3d1MydjNYckZwNCtmUXBwYVdsOCtQQUJCdzhlNUt2Ly9mZmZBUURtNXVhSWlZbEJabVltaGc0ZGlqNTkrakJ0dUZ3dXdzUEQwYWRQSDlaSUpWRVcxSE55Y2pCOStuUThlL1lNdnI2K0NBa0pRVlpXRmw4NmlJY1BIMkx4NHNYbzFxMGJNeTRDZ1VBZ05JeU5qUTBtVFpyRVZ4WWZIODhZeFoyY25GQlRVd05IUjBjWUd4c0xiQjhhR29vclY2NUFSa2FHS2FOenVQZnAwMGRvdnZtNldGcGE0dENoUThqTHk0T2ZueC9mblBybm4zOGlNek9UTWZvQnRRWW9OVFUxZ1g3S3lzcVFuNS9QT3E5OCtQQkJRSjc5UjNENjlHbUI5QUNHaG9hNGUvY3Vzckt5MEw1OWU0RnRMbDY4Q0FzTEN4dzhlQkRXMXRaOGRXeVIrWHA2ZWkwMjNwMDdkMkxLbENrWU1XSUVURXhNQkp3ayt2YnRLN0ROMGFOSEJjckdqQm1ENTgrZlkrREFnUzAyTm1FRUJ3ZWpyS3dNUU8yMTg5ZGZmK0h1M2J2TStlM1lzV096K3FldjM2VkxsN0lxQWRSbjM3NTlDQThQeCt2WHIzSDM3bDNvNitzemRTMTkvZko0UEQ1MXFJcUtDZ0QveVZsUEl5eTNmV09vcXFyaXdvVUxtRHQzTGhJU0VqQjkrblFCdy8yQ0JRc1FIaDR1c0czOWExdEJRUUVGQlFVQWdCczNibURvMEtGUVVsSnFjY1dweTVjdkl6YzNGeElTRW96UnV5R0dEeDhPUTBORFhMbHlCVDQrUG55T0JubDVlYmgwNlJLMHRMVDRKTGlIRFJ1RzlQUjB2bjdvNzU1TnFqc3dNSkJQV2NyRXhBUUdCZ1ppSHh0UTYvaXlaY3NXdEc3ZEd1dldyV3UwZldSa0pCWXNXTkJnRzJWbFpieDU4NmJSdnRUVjFabmZROTMrYVVlRER4OCtJRGc0R0lNR0RZS1Bqdy9ydWIxeTVRcmphREJvMENCR2tTTTJOaFlPRGc0NGNPQUFreXJpbDE5K1laeVkxcXhaMCtqNENBUUNnVUFnRUFnRUF1SGZBbkUwSUJBSUJFS1RVVmRYeDdScDA0VFd4OFhGSVRzN0cvcjYra3pFWjd0MjdmaWl3V2lLaW9vRUlrdlplUHIwS2V2aWYzM2MzZDM1b3F4S1Nrb1lSd01landjbkp5Zkl5TWpnekprelRIcUN1bno3OWcxUG56NkZqSXdNZEhWMVVWNWVEZ0RZdW5VcjNOemNtTHk2TVRFeG1EbHpKb0RhcU1LNk9XbHpjbklRSGg2T0tWT21pSldidVM3UG56OUhTa29LL1AzOVlXeHNESDkvZjNoNGVDQTFOUlgyOXZhSWlvckN2SG56MEtwVksxeS9maDJkTzNjS2xuK1BBQUFnQUVsRVFWUnUwbjZhU25sNU9YNy8vWGVFaElUZ3paczNrSldWeGNpUkk3RnQyellCR2RrTEZ5NWczcng1ME5UVXhJc1hMeEFkSFkzRGh3OGpQajRlbFpXVjBOTFNnclcxTmVzaU1VVlJDQThQaDV1YkcxSlNVbEJZV0lndVhicGcvUGp4Y0hWMVpZd1RhOWV1eGVuVHAyRmpZeU95TWdaUUsxL3I0dUtDNk9ob1pHVmxRVVpHQnYzNjljUENoUXV4YnQwNlBrTWlBQlFVRkREUmEvbjUrY2pPenNiZXZYc1JHeHVMc3JJeURCa3lCUHYzNytjenVoQUloUDhlVWxKUzRPZm5oNEVEQjJMdTNMbXNiV3BxYWdDQVQ5RWdPam9hQUxCNDhXS1JqSXBTVWxJd01EQ0FyNjh2N3Q2OXkxZm42T2dvMEo3SDQ2RzB0QlJqeG93UmNKS296ODJiTnhFWEZ3ZUtvaG9kUjB0QXk4RFhoWTV3YjlPbURhc1JtVzR2TFMzTld2LzkrM2U4ZmZ1V3IweEpTUW5kdTNkSFRVME5NemZYaHo3bTB0SlNWc016bldPOXJ1Ujk5KzdkOGZmZmZ6ZDBpQUpjdVhJRm16WnRhclNkbDVjWEkyOHZDdlMxVlIvYVNGOVhobDFEUTZORmNnaG5aMmN6QnVVbFM1YUl0TTNnd1lPaHBxYUd0Mi9mQ2pnYXRQVDFlK25TSmN5Yk4wK2czZkhqeC9ubWUxTlRVNnhkdTFhazhkZUgvaTB1WGJvVUJRVUZyTDloT1RrNTdONjlXMmdmUVVGQitQejVNNERhRkEyelo4OUd0MjdkRUJrWjJTSktISFdoN3pkNmVucFFWVlVWYVp1NWMrZml5cFVyZVBUb0Vjckx5eG5WRGhjWEY5YmZVMmxwcVlEU0ZodXZYcjFDU0VpSXdETitxMWF0bXFSVWNmVG9VV3pidGcxeWNuS0lqSXhzTURVQlRYVjFOVXBMU3pGOStuVFdaL3M3ZCs2Z3RMUlU3TEd3c1gzN2RsUlhWMlBQbmoxQzcvVTFOVFhNL0NBdkw4OWM4N1JTM09EQmcxbC9CN2EydGhnK2ZEaHJueTlldkJCd2ZpWVFDQVFDZ1VBZ0VBaUVmeExpYUVBZ0VBaUVKbU5zYk13YTVVbGpaR1NFOFBCdytQcjY4a241dm43OVdxQXRSVkVvTFMyRnRyWTJxOEpBU2tvSzR1TGl3T1B4bWoxdUh4OGZwS1dsd2RMU2tuVWhFdUEzSUVsSVNEQjVjMm1EaFl5TURQTHo4MkZ1YnQ0c0kwNzk2S3V5c2pKd09CeG1VWGJBZ0FGNDllb1ZzNEI4OCtaTm1KdWJZOSsrZllpS2lzTGp4NC9SdFd0WGhJZUhZOUNnUVUwZVIxUEl6OC9INU1tVGtaeWNEQTZIQTFWVlZYejU4Z1ZSVVZHNGNlTUdmSHg4c0h6NWN0WnRmWDE5c1dyVktraExTME5KU1FrNU9UbUlpNHREWEZ3YzB0UFRzWGZ2WHI3Mml4Y3ZSa2hJQ0lEYXFFTmxaV1ZrWm1iQzM5OGYrL2Z2YjViY3NvK1BEOWF0VzRmcTZtcElTa3FpYTlldStQNzlPeDQvZm96SGp4OGpPRGdZVVZGUjZOU3BFK3YyRHg0ODRKTVpMaTh2eDRNSER6QnQyalRFeE1SZ3pKZ3hUUjRiZ1VENFo0aUxpME9yVnEzZzR1SWkxSWhFRzlSb1ExSjVlVGt5TWpJQWdJbFNGUVZ0YlcwQVlMWUZhZzJJZEtvZU5zYU9IY3Nudjg1R1NVbEpnMzM4Ti9EWFgzOEo1RWVuMVpCaVltSXdlZkxrQnJkbmk3Z0dhbzJZZE1vakdoNlBKNUFxcWpGb2RZSEc2TmV2bjFocURKbVptWWlJaUJCYS8rREJBOWF4cXFpb2lIME1vMGVQeHMyYk41R2NuQXlnVnZhL3JnTkdZMmhyYStQdDI3Yy8vUG9kTkdnUURoMDZ4SHltamVXNnVycVlNV01HVTk0VVkvN3g0OGVSazVQRGZGWlRVNE9jbkJ5MmI5L09sRzNZc0FFQUlDc3JpOTkrKzQwWjQ5cTFhekZ6NWt6bU9TQStQcDV4TkZCUlVZR0hod2RXcjE2TjBhTkg0L3o1ODVneVpZclk0eE1HZmM2YWNyK3ByS3hFWm1ZbU5EUTBVRmhZQ0E4UEQ2SGJxS2lvTkhxK0lpTWptZWUwNWtCUkZIYnUzSWxEaHc2aGJkdTJ1SGJ0bXRoS0pwczNiMlkxNEp1WW1JanRUTVJHYVdrcDB0TFNNSGJzV0ppWW1BaHRWMTFkemVlSTFoaDZlbnJJeU1oQTE2NWRXUlZkZ05wcnpzVEVoQy9ORG9GQStPOGpLeXNMSzFldWhKR1JrY2dxSmdzWExvU3NyQ3g4ZlgxYmZEem01dWJnY0Rod2NYRmhWVWZ5OC9QRG5UdDNjUHo0Y2JGVE5GMjhlQkdLaW9vWU4yNGNhLzM1OCtlUm1wb3E4UDdmR0UrZVBNSDE2OWRoWW1JaWRPNFBEQXhFYm00dUZpMWFoSzVkdTRyVnY3dTdPOGFORzlkaWlsWEZ4Y1g0K3ZXcmdHUGc2OWV2WVdabWhqRmp4b2lrVHZTejRYSzV6Rm9ZellNSEQ1Q2Ftc3FYMHFndWhZV0ZrSktTK2tkVHVoRUlCQUxoNTBJY0RRZ0VBb0hRYklxTGk5RzJiZHNXa1lTZE9YTW1hejVkTnplM0ZqT1l4TWZIbzJQSGpnMHVtdFkzSUxIaDdlMk4vUHg4Mk5qWTRNU0pFMDBhaTRxS0N1Tm84UDM3ZDRTRmhVRlJVWkZKSjlHOWUzZStsMUZwYVdrc1hMZ1E0ZUhoekFMN3VYUG54SDV4YmdrV0xWcUU1T1JrakJrekJvR0JnZWpWcXhjb2lvS2JteHVzcmExaGFXbUp5Wk1ubzBlUEhuemJaV2RudzlyYUdvNk9qckMydG9hc3JDeUtpb3F3WmNzVytQajR3TUhCQVRObnptU2l1YUtpb2hBU0VvSTJiZG9nS2lvS1k4ZU9CVkM3ME92cjY4dEU0eldGNk9ob3JGbXpCandlRDliVzFyQzN0MGZIamgxQlVSVHUzTGtEYzNOelBIbnlCS3RXclJLYWUzekZpaFd3dGJYRmpoMDcwTHAxYXlRbkoyUFdyRm5Jek16RXJsMjdFQk1UMCtUeEVRaUVmNFlWSzFiQTBOQVFxYW1wR0Q1OE9NTER3d1ZVZCtoNWdvN0svL0xsQzFNblRvUTV2V0Q3OWV0WEFMV09icmEydG1qVHBvM1E2TnVuVDU4MnFwU1RsSlFrOGhoK05FMTlQaGc4ZURDOHZiMEJBQjgvZnVSTExkR3JWeSsrSE9kMThmVDB4UGZ2MzdGdDJ6YldmYk1aWm5OeWNwajVSVlRZRkpyWTBOUFRFMHZaS0NvcXFrRkhnOERBUU9iL25wNmVLQzR1eHJGanh6Qi8vbnhXNXdjZkh4OTA3OTRkMDZkUEY2anIzYnMzZ1A5Y3YrM2J0eGRyWHYxWjE2K0doZ1pqNEsrcHFXRzJIekZpQkZOT1UxOGRwREY4Zkh6dzh1Vkx2ckkzYjk3ZzNyMTd6R2MyTlFVdWw0dWdvQ0IwNmRLRkwwVkVYWll2WHc0NU9UbVltWmxoNGNLRkFnb2R6WUUrWjAyNTN3RC9PV2Q3OXV6QjkrL2ZJU2NueDdwTmJtNXVvK2VyL3ZmWEZNckt5bUJoWVlHd3NEQW9LeXNqSWlJQ3YvNzZhN1A3YlduYXRHbURoSVFFZlB6NEVhdFdyVUxYcmwxWlU4bFZWMWNMcUx3SUl5Y25SMnoxTTJ0cjY1K3VaRVlnRU5qSnk4dGpWZklCYXA4cDZ3Y0V0RzNiRmlrcEtiaDc5eTVHakJqUmFMcWl4TVJFaElhR0NqaEp0Z1RYcmwxRFFFQUFaczJhSlRRRjA2TkhqeEFVRklRREJ3N3d6U01WRlJYdzlQUkV2Mzc5aENwZGJ0cTBDZkx5OG5qKy9EbHIvYVZMbDNEbHloV3hIUTI4dmIzaDdlMk5YMzc1UmFpamdhT2pJOUxTMGhvTWptSGovdjM3c0xhMmhxYW1KaE5VVVZKU0l2TDJyVnUzNWxQWDVQRjRtREpsQ2o1Ky9JaWJOMi95amJld3NCQ1BIajFxMW5wT1dWa1pNakl5a0ppWWlJU0VCQ1FrSkNBek14UHYzcjJEbEpSVWsvdTF0TFRFbzBlUEVCc2J5endiVWhRRkd4c2JKQ1VsWWZEZ3dRSUtQRFUxTlpnM2J4NHlNek1SSGg2Ty92MzdOM24vQkFLQlFQanZnVGdhRUFnRUFxRkJ1Rnl1d0FKdTNSeTUxNjlmeDVJbFMrRHE2aXAwa2ZYZmhwZVhGdzRjT0lCejU4N2gyclZydUhyMUt0K0xJQ0JvUUdKajM3NTlHRFpzR09UbDVYSGl4QW5ZMnRyeWZWZTAwZ0diWlBMUW9VUHgxMTkvUVZ0Ykd6NCtQZ0FBRHc4UGhJV0ZRVTFOalNtajRYSzV1SHo1TXB5Y25KQ1VsSVNPSFR2aXhJa1RXTGx5Wll2bi9CV0ZxS2dvM0w1OUcxMjdkc1hWcTFlWmFIOE9oNE1OR3piZ3pwMDdDQThQaDcrL3Y0REVjR0ZoSWZidDI4ZG5JSktYbDRlWGx4Y2VQbnlJRnk5ZXdOM2RIWDUrZmdEK1kyd1lQbnc0bnhHb1RaczJUSVJoVTdHenN3T1B4OFB5NWN2NW5FVTRIQTRtVFpxRThQQndqQmd4QXBjdVhjTHo1ODlaVlNOR2p4N050OEE4ZVBCZ0hEaHdBRXVYTGtWc2JDeHJGQUNCUVBqbjRYSzVBb3VHZFZWek9uZnVqSnMzYnlJaElRRkdSa2FJalkzbCt5MVhWVlVCK004OFVYZHVGT2UrVEtjWG9CM2JQRDA5a1pTVWhNT0hEd3ZNdnpTM2I5OW1aTk9GMFJJS1FNMkZuZ2ViT2svMTZOR0RrV3hQU2tyaXU5ZjI3dDBiaHc4Zlp0MHVORFFVMzc5L3g4R0RCd1htZDJIMDdOa1Q3OSsvRjJ0OGdZR0JJcWNaYUNsS1NrcHc3dHc1L1BycnIzank1QW1Ta3BKdzllcFZsSmFXNHRTcFU2emZ0YisvUHdZTkdpU1FjNzR1OVBVcjdybjZKNjdmUzVjdUlTc3JDMER0ODlxTkd6Y3dkZXBVc2NaZGx4Y3ZYakQvajR5TWhLR2hJYzZlUFFzek16UFkyTmpBMWRXMVdSSGtDeFlzZ0tTa0pCUVZGU0V2TDgvYWh2NGV4YUVwNTZ6dWZxU2xwWkdjbkF4UFQwK1ltWmtoTVRHUmRadjM3OTlqNDhhTkRmYmIzQlF0ZEpxSnAwK2ZRbE5URTlldVhSTTVIVVI5Mk83dGdQQ1VKR3p3ZUR5QlByaGNMdk4vRG9jREpTVWxQSHIwQ0M5ZXZJQ1dscGFBdWtGVlZWV0Q3eEZjTGhjM2I5N0VyVnUzc0hqeFlodzhlQkRTMHRLTkdvV3FxcXBRV1ZtSkJRc1dFRWNEQXVGZnd0ZXZYM0hpeEFrTUhUcVVTYTlYVmxhRzJOaFlqQjgvWHVBZFVsNWVIbWZQbnNXa1NaTnc1ODZkQmgwTnFxdXJzWDc5ZWdEQXZYdjNXQTM2QXdjT2hMT3pNelExTmZIaHd3ZWhmYTFaczRZdmF2N3IxNjlZdlhvMXVuVHB3cXcvUkVWRklTTWpvOEgzN0txcUtwdzVjd1lPRGc3NCtQRWordmJ0aTVTVUZJRjBWWW1KaWZqNDhTT1dMVnNtdEsrbXdPVnljZUhDQlNncks4UFUxSlMxVFVwS0NsSlRVNkducDRkZXZYcUozSGRPVGc0emIvdjUrVEZPQnUzYXRSTzVqNUNRRUQ3VlNna0pDZGphMm1MaHdvWFEwOU5EVkZRVVk2Q241M0pSSGRPQTJ2bHMzYnAxU0U5UHgrdlhyL0g1ODJkbUhwYVFrSUM2dWpwR2p4Nk4zTnhjcUtpb2lOeHZmZnIwNlFNUER3OVlXRmpnM0xsekFHcm5QejgvUHd3Yk5veDVkcWpyb0dwcmE0czdkKzVnd0lBQnJJNlE1dWJtdUgvL2ZwUEhSRE52M2p3K3BTc0NnVUFnL0xNUVJ3TUNnVUFnTkVoRlJRV09IRGtpdEw1UG56NzQ5dTBiZHUvZWpYbno1b204b0MrTXFxb3Exc1hCdWdZY1VhaWZsN2wrVkYzbnpwMlJtSmlJNjlldlk5T21UWEIxZFJVWUJ5RDhoUzgrUGg2UEh6K0d0TFEwZEhSMEFBRGp4bzNEMEtGRCtmYnA1dWFHUVlNR0NjZzdzNzN3MFZHYkFKQ1dsb1orL2ZvaFBUMGRodzRkd3FWTGwxQmNYQXdsSlNVTUd6WU15Y25KcUtxcStrZWNEQUF3TDVvV0ZoYXNLUVgwOWZVUkhoNk9odzhmQ3RSSlNVbXg1clRtY0RoWXQyNGRMQzB0RVJzYnk1VFQzMVZDUW9KUVkzOVRlUC8rUGVMajR3RUFPM2Z1WkcwemZQaHc2T2pvSUM0dURuLysrU2ZydnEyc3JBVEs2QVdnbXBvYWZQejRFWDM2OUdtUk1STUloSmFqdmlRL1RkMzd2cG1aR2U3ZXZZcy8vdmdEcTFhdHd0bXpaNW02K3ZORTNYdGhYbDZleU9PZ281SVZGQlFBMU1xaGp4NDlHc3VYTHhkcXFOMjJiWnRRSXp2TmxpMWJmcG9FcTcrL1B5SWpJd1hLNmVpMXBVdVhDaXcrQTdYR1JRQUlDQWhnblM4Q0FnS0VSbG0zTkptWm1XSkx2SXFxYU5DU2VIbDVvYnk4SEFZR0Juank1QW5jM2QxUlUxTURMeTh2ekowN0YxT25Ua1Z4Y1hHREMrSkZSVVVDQm0vNitpMHFLa0psWmFYSWt1OC8rL3FsS0FvSERoeEF4NDRkVVZoWUNGOWZYNXc0Y1FLT2pvNThxUTVhaW52MzdtSFFvRUdzenpwMUYvVWJnMDBSQWFoTnVRS2dTUkdIblRwMXdzZVBINXQwdndGcXo5bjkrL2ZSdG0xYk9EczdZK0xFaWF6YmpCdzVrdlgzV1JmYVFhTXAzTDU5RzJabVpzak56Y1hreVpNUkZoWW0xQ0ZERkJvYWg3S3lza2g5eE1YRk5XcFVrcFdWeGZuejV6RjgrSEJZV0ZpZ2I5KyswTkxTWXVxcnFxcjQ3bC9WMWRWSVNFakFqUnMzQUFEejU4OW5ycUhaczJjREFJNGRPOGIzWEZsU1VnSWVqNGYyN2RzelpjZVBIMmQ5amlZUUNQODgrL2J0ZzRHQkFZQmFTWHo2SFhEdjNyMUM1elI3ZTN0V3BVVjZUY1RhMmhvUEh6NkV2cjQrMnJWcmg1Y3ZYK0wxNjllWU5tMGE4d3hLejltbHBhVlFVRkFRY0JMZ2Nybll2WHMzS2lvcStQYTlZc1VLNU9Ua0lDb3FDa3BLU3FBb0NudjM3a1Y4ZkR5MHRMUUUwaDE4K2ZJRndjSEJjSGQzUjNaMk50cTNiNC90MjdkajA2Wk5yTTk1bHk1ZEFnQ3hGUVdFVVY1ZWpwcWFHbHk0Y0FHRmhZWFl0bTBiS2lzcm1iV2lWcTFhTVU3QmROREN0R25UbU9mTitpZ3FLdkk1RVplV2xzTEl5QWlmUG4yQ3U3czdrOUpUU2twS2FKb0FOdFRWMVFYS1RFeE1VRjFkRFRNek0ranI2K1Btelp2UTBkRmgxcW5FZWQ2VmxKVEV1M2Z2VUZCUWdPSERoME5CUVFGK2ZuNHdOemVIbTVzYjMvUHMzYnQzTVdIQ2hFYjdQSFRva01CejI4YU5HM0gvL24yY1AzOGVtcHFhMkxObkQ0QmF4eFk3T3p2czM3OGZ1M2J0WXE1dGYzOS9uRGh4QWlvcUtvaUtpbUpWeVBqNjlTdGZ1aXB4cWFtcEFaZkxSV0ZoWVpQN0lCQUlCRUxMUXh3TkNBUUNnZEFnOHZMeUFpOW1kVDJUZS9mdURWTlRVd1FIQjhQUHp3K3JWcTFxMXY2Y25Kemc1T1RVckQ0QTRYbVo2K0xxNm9ySGp4L0R6YzBOMnRyYWZDK1BkUTFJUEI0UHo1NDlRMnhzTE83Y3VRTUFqUHp3dEduVEdFZURXYk5tOFMwTzBqS29vMGFOYW5SQlBUNCtub25jVDA5UHg4Q0JBMkZ0YlkzTm16Zmo0c1dMR0RKa0NDd3NMS0N2cjQ5ZmYvMFYxZFhWZVA3OE9YYnQyaVhRbDRLQ3dnOWZnS1RIZXU3Y09keThlVk9nbm43eHk4M05GYWhUVTFNVHVuamJ0MjlmQUxVUzJUVEd4c2JZdTNjdjNyNTlpMkhEaG1IUm9rWFlzR0VEOCtMZlZPamN4dDI2ZFlPYW1wclFkc09IRDBkY1hCelMwdEpZNnpVME5BVEtGQlVWSVNVbGhhcXFLcEZ6ZUJNSWhKL0xnZ1VMQkNKbXo1dzVJN0J3NWVycWlyaTRPQVFHQm1MY3VIRk1oRDI5V0VzdjhuYm8wQUZLU2tySXo4OUhmSHk4Z0lPWk1Pajc2ZURCZ3dIVVN1ekt5c28yNkVoR0w3STFoRGpSdTgwbEtTbEphSG9aQUxoeTVVcUQyejkvL3B4VlV0Zkh4K2VuT1JwMDZkSUZWNjllRld1YjY5ZXZNNHV1RFNITWlWSVl3czV0V1ZrWmpoMDdoamx6NWpDR3gxYXRXdUg4K2ZNSUNBakExS2xUOGV6Wk0ram82T0RBZ1FQWXZIbXpRQi8yOXZiNC9mZmZrWmFXaG03ZHVqSGw5UHhMVVJRU0VoSXdhdFFva2NiNnM2L2ZjK2ZPNGRtelo5aTNieC8yN3QwTGMzTnp2SG56Qmp0MjdFQmVYaDUrLy8xM2tjWXRDdS9mdjBkeWNySlFod242bk5ZMUFndWpyS3lNOVZxbURReWk5Rkdmdm4zN0lqazVtWEdhRkFYNmZIWG8wQUdxcXFwUVZsWUdqOGRyMEFCUFVWU2o1NHQrYmhhSDZ1cHE3Tm16QjBlT0hBRkZVZGl4WXdjY0hCeFlqVlhpc0hqeFl0Ym8xWXNYTDRwc21GQlJVY0hpeFl2NXl0NjhlWU1MRnk3d2xmWHIxdy91N3U2d3NMREEvUG56a1pDUWdEWnQyZ0NvblNQbytlSHk1Y3RZc21RSm4rT3pucDRlRmkxYWhLbFRwd29kMStUSms1R1JrWUdDZ2dLUnhrMGdFUDZkVkZSVW9MUzBGRWVPSEduVU9TMHlNcEpKM1hQdzRFRjRlbnJDMU5RVW9hR2hBR3FkM0YrL2ZvMXo1ODZ4emgxZHUzWVZTTEZBQjRiUVVCU0ZqUnMzNHNxVkt6aHc0QUR6ekVwSHF3OGRPaFNMRnk5R2NuSXk0MGdJQURvNk9xaXVyb2FLaWdvY0hSMnhmdjE2eU1uSnNjNFJOVFUxOFBmM2g3YTJOdnIzN3kvME9ZaDIyaFJXeitGd21QdnE5T25UK2RJYTFWODdtanAxS3FLaW9sQlZWWVdBZ0FBQXdJNGRPN0JqeHc3V3ZpTWlJaGpIa05MU1VzeVlNUU9QSGoyQ2xaVVZveUlCMUQ3cjExZWNiQW9MRml4ZzBqL1J6MTM1K2ZrQXdDaGhpTXF0VzdlWS83OS8veDUrZm41UVZGUVU2alNycGFYRnFweng2ZE1uWm8yTGpkT25UeU1qSTRONXpxUFp2bjA3dUZ3dTM3TW1SVkZRVkZURTlldlhCZEpuMGpTVUdrd1V6cDA3aHdVTEZvanNFRXNnRUFpRW53TnhOQ0FRQ0FSQ296UVc0V2RuWjRmZzRHQWNPSEFBNXVibXpYcm9IenQycklEblBGQnJpS2NqZ0VTaGZsN21xcW9xZ2NWbk9oSnA2TkNoc0xLeXdvZ1JJNWlJOWJvR3BIUG56bUhSb2tWODIxcGFXbUwyN05uUTA5TkRYRnljeU9NU2hvZUhCMlJrWk5DK2ZYdDA3OTRkcXFxcWNIRnhRVnBhR2xKU1V0Q2pSdzlVVlZWaDZ0U3B6R0tqTUFsa2RYWDFIKzVvOE8zYk53Qm9OTmN3MjZKRFEya0U2TVdTdWdZR1dWbFp4TVhGd2RiV0ZzSEJ3VGh6NWd6T25EbURDUk1td00zTlRXaE94c2FnajRFdFNwRnRUTUlXUDlnTUJ4d09COUxTMHFpcXFtcTJuRENCUVBneHJGaXhBcE1tVGVJcnUzMzd0b0RCUjFaV0ZyNit2aGc5ZWpTc3JhMHhhdFFvYUdwcXNpcmZqQjgvSG1GaFlRZ05EUlVwdXJxcXFvcFpjS09qaldqbnRZWU1TODdPem5CMmRoYmhLSDhPVGs1T09IRGdnRUI1Nzk2OVVWTlRnM2Z2M3JGdWQvSGlSVmhZV09EZ3dZT3d0cllXcUJkWFlhQTVjRGdjc2RQY2lCcUY3dVhsQlM4dnI2WU1pNDhqUjQ0Z096c2JhOWV1NVpPNWw1T1R3OXExYXdIVU9zYVVsNWNMblJ1N2RPbUM0dUppT0RrNTRmang0MHg1Ly83OTBibHpaK1RsNVNFME5GUWtSNFBuejU4akl5TUR3TSs1Zmt0S1NyQmx5eGFvcWFsaDBhSkYyTHQzTDJSa1pIRDU4bVhNbWpVTHg0OGZSK2ZPblVWMmttZ01XcDVlV0NRbXJTVFEySE1FVVB1c25KcWFDbDlmWDc1eTJyRlMxRWo3dXREM203dDM3eUkzTjFla1BtaUhvSEhqeG9IRDRVQldWcmJSOUIrUEh6L21rMFZ1Q2Q2K2ZZdkZpeGZqNGNPSFVGSlNRbUJnSUtaTW1kSWlmVnRZV0FqYzI0RmF0YkMvLy81YnBENVVWVlVGbklRakl5TUZIQTJBV2hub3NMQXdYTHQyRGV2WHI4ZVpNMmNBOEtkT2tKR1JnWUtDQXBZdVhRcFpXVm44L3Z2djJMSmxDMlBnRXVab3dPVnlXL3k3SnhBSS94eWJOMjl1VkFFeUp5ZUhNYWJQbno4ZlNVbEp6SDBGQUxLenM1bDFnNmF5ZnYxNm5EcDFDdDI3ZDBlblRwMXc4T0JCZlAzNkZmbjUrU2dvS0lDc3JDeXlzckpnWldXRmtKQVFacnVSSTBmQzJ0b2FjK2ZPWlk0alBUMGRRNGNPaGJPek05YXRXOGUwallxS3dxZFBuN0IxNjFhY1BuMjYwWlNId2dJUkpDVWxCUlNrVnE5ZXpiZldVMTFkalQvKytJUDVIQmdZaUx5OFBFeWFOSWsxT09IV3JWdDQrdlFwczI2Vm5aME5JeU1qUEhueUJJc1hMOGFKRXlkUVhsNk9yS3dzOU83ZHU4RnhpOHZpeFl1eGNPRkN4dUdFZGpUNDBhbHdEQTBOV1ovVkl5TWpCUndOSEJ3Y2tKS1N3bnpXME5CQVNFZ0kzN1ZBVXorMTBxKy8vaXF3SHpzN08xWW5oK3pzYkQ2blYxR2dyd1hpYUVBZ0VBai9Mb2lqQVlGQUlCQ2FqWmFXRmlaUG5veGJ0MjRoSUNDQWlmWnNDdVBHaldOOUFYSnpjeFBMMGFCK1h1YVNraExXS0xkKy9mcGgzNzU5MkxadEcweE5UUkVmSHc4NU9UaytBOUl2di95Q1NaTW1ZZGFzV1hqdzRBRkNRME5oYjI4UFJVVkZ2cjRxS3l2NWpORjBKRHRiSktPa3BDU3pjSmljbkl5QWdBQXNXN1lNc2JHeGtKR1J3Y1dMRjdGaXhRckV4Y1V4N2Rhdlg0K1ltQmpzMzcrZk5WZHVYRndjcGs2ZGlwRWpSNHI4UFRVVk9xckEyOXRiN1BQZFVKUXRyWUJRZjlHK2MrZk9PSHYyTE96dDdlSGg0UUV2THkvRXhNUkFSMGNIeWNuSlRjcWRUQnV3aW9xS0dtejMvZnQzQUtLcFpCQUloUDlOUm80Y2lZMGJONkt3c0pDSjBLRWx6K3NhcDFldFdvV3dzREE4ZS9ZTXdjSEJBazVxOVhGM2QwZE9UZzdrNU9Td2RPbFNrY2N6WThZTW9WTHNOT2ZPblVOVVZKVElmVFlIYVdscGdRVy80dUppNU9mblExdGJXNmpEUUYzSjM1L3BWTUJHZG5aMmk2WG1xYy9Ja1NNWmc2SW9aR1JrTUpGNGRZbU1qTVNvVWFNd2J0dzRQa2NEbXJ5OFBBUUdCa0pUVTVNMWh6TlFhNFMxdDdlSGw1Y1hkdXpZd1N4c2N6Z2NyRnk1RW82T2p2RHg4Y0dHRFJzYVhWeW4xUnhHamh3SmJXMXRrWSt2cWRmdjFxMWJrWldWQlY5Zlg3NW5QQmtaR1Z5NmRBbmJ0MitIbFpVVkVoSVNSQjVMUS9UdDI1ZDFVWjJHVmthaW94SWI0djc5KzBoTVRCUkl5WldhbWdxQVhSMnBNUll1WEFnN096dVVsSlJnOSs3ZGpUcXp4TWZISXp3OEhBQVl4eFJSVUZOVDQ0dUVaU001T1puUGNVVVlQQjRQSjArZXhNNmRPMUZXVmdaOWZYMmNQWHRXYkVQRHY0MVRwMDVoeXBRcHpEMmZ4K09oc3JLU21SK21UcDNLNUUxbmMxWVFSa0ZCZ2NEN0JvRkErUGZ5OU9sVFpuNzYvUGt6VXo1MjdGaHd1VnlSVXUzbzZla3h4dFJqeDQ3aCt2WHJmS29DWEM0WE5UVTFBczlONGlqNjBLb3ZXVmxaVE9TK2pJd01sSlNVb0tpb2lPSERoeU05UFIyaG9hRXdOVFZsdGdzTURCUlFqTW5QejBkWldabUFneUU5SitqcDZhRzh2QngyZG5aODlTa3BLWWlJaUVENzl1MVJXbG9LRG9lRDBhTkhDemdMc3FuY3VMdTdDNnoxMEk0R1BCNFBUazVPa0pHUndaa3paMWpubDIvZnZ1SHAwNmZNbkV3N0daaVptY0hmM3g4U0VoSndjbkxDNGNPSGNlZk9IWXdlUGJxQmI3TmhyS3lzNE8vdkw3U2VYbmZhdVhNbjl1N2QyMkJmUFh2MlJFcEtDalBIME5CQk12VVZvNXFxRUJRZEhZMTc5KzR4YXo1TnBhcXFDcFdWbFRBek14TndOSGo3OWkyMHRMU2dxYW1KelpzM3c4VEVSS1R4RWtjREFvRkErSGRDSEEwSUJBS0IwQ0pzM0xnUnYvenlDNlpPbmZwUEQwVnNObS9lak1qSVNNeWVQWnRaRUt4clFOTFIwV0drNmQ2OGVTTzBIMXRiVzlqYTJncVVzMFV5RGhzMmpKRzZ0Ykd4QVkvSGc2MnRMV0pqWXdIVXZoVDYrZm5oeTVjdlVGQlFnSldWRlh4OGZMQjgrWExXZEFsRlJVV3dzcktDbEpRVWE0N0hsa1pkWFIwdlg3N0VzMmZQeE43MjdkdTM0UEY0ckFzdDkrL2ZCd0FCYWI2Nit6MTI3QmhzYlcyaHA2ZUhOMi9ld05YVnRVbFN5ZjM3OXdkUUcwMzQ2ZE1ucUtpb3NMWjcrdlFwQUlobFJDRVFDUDk3T0RzNzgwVlAwZk5FM1dqVHlaTW5ZK0xFaWJoejV3N1dybDJMbmoxN1l1ellzYXo5WGJ0MmpWRTlzTE96RXlrcW1tYlFvRUd3c0xCb3NNMkxGeTkrbXFNQkc5SFIwZUR4ZUJnK2ZQZ1AzWSt3K1VRY3VuZnZqdkhqeCtQeTVjdDQrUEFoSGo1OGlKVXJWd3AxZnJoNjlTcUtpNHVocUtqSVJOVTN4UERodzFubmJtRkVSVVd4T2hxWW1wb0t2WjRBNE9USmsrQnl1YXpQSWpTdFc3ZUd0YlUxZHU3Y0NSY1hGeHc2ZElpcDI3UnBFLzc0NHcvazV1WmkxcXhadUhQbkRycDI3Y3Jheis3ZHUzSGx5aFZJU0VnMG1oNnFQazI1Zm1OaVluRHExQ2xNbURBQkZoWVdqTkdXcGsyYk5qaDU4cVJZNDJndTRlSGhhTldxVmFNS0NpVWxKWGoyN0JrR0RCZ0FaV1ZsNk9ucFllZk9uWkNUazBOTVRBeWtwS1NncGFVRm9OYlFRS3RDTkViSGpoMWhaMmVIM2J0M3c5dmJHd01HREdCMVJBVnFuMS9uelp1SG1wb2E2T3ZyaS9XOHJxU2sxT2o1aW95TWJOVFJJQ1VsQlN0V3JNRERody9ScmwwN2VIcDZZczJhTlEybTJXZ0svdjcrdUh2M3JrRDV5NWN2VzNRL2RWRlJVY0hMbHkrWlk2ay9QelRGMkZOY1hJenM3T3dXVStnZ0VBZy9IbUdHWWdNREE4akt5c0xEdzBPa2Z1aWM5MFpHUm54T2YrbnA2ZkR4OFlHdXJpNW16WnJGdDgySUVTTkVIdWZLbFN1aHJxNk9ybDI3UWxsWkdjckt5Z0tLQW5mdjNvV0ppUWtxS3lzWm96NWJTa0JhMmFpdTQvK0RCdzl3Ky9adDV2T29VYU1FN21YbTV1Wm8xNjRkOVBYMWNmMzZkWXdZTWFKSnp4VDE4Zkh4UVZwYUdpd3RMWVU2c2RHQkQ3U3hldm55NWREWDE4ZWhRNGZBNFhDUW1abUpJMGVPb0VlUEhzMStqdTNSbzBlRDZ3alBuajFEWldVbEJnNGNLTkNhNG1vQUFDQUFTVVJCVkZSWmk4ZmpJUzR1am5GS3VIVHBFcXZENXZIangvbm1ZbE5UVTdFY0Mrc2lLU2twVnRvdk5weWRuYkYxNjFiV09nNkhnN2x6NXlJa0pBUUxGaXhBcjE2OXNHblRKcXhjdWJMQnRHbHNpbklFQW9GQStPY2hqZ1lFQW9GQWFCRm16SmlCR1RObU5MdWZlL2Z1c1M3R2k1Ti9WbHdrSlNWeDkrNWRBUU1TaDhNUjZ3WEd5TWdJWThhTVlUNFhGeGZEd2NFQlk4YU1nWkdSRVYvYkxsMjZBS2lOYXJwMzd4NFdMbHlJZnYzNjhiWGhjRGhvMjdZdGxpNWRpc0RBUU15WU1RT2JObTNDOHVYTDRlbnB5WXl0b3FJQzgrYk53NnRYcitEczdJdytmZnFJL1IySXk5U3BVM0gxNmxVRUJBUmcxNjVkckZKL1ZWVlZyTExTWldWbDhQZjN4L0xseS9uS0N3c0xHVW5odVhQbk5yai9idDI2WWU3Y3VUaDY5Q2dqT3l3dUF3WU1nSWFHQnRMVDAzSDQ4R0c0dWJrSnRIbjY5Q2tlUEhnQUtTa3BnWE5JSUJEK2YxSGZHRVl2dHRhWHRUNTc5aXgwZEhTUW1abUpDUk1tWU8zYXRWaTBhQkg2OU9tRHlzcEtwS1NrSUNBZ0FJR0JnYUFvQ3RPbVRjUE9uVHZGR3N2ang0OGJsWjRYWmQ2Y1BuMDYzcjE3aDJ2WHJrRmRYVjJzTVRRR3ZaaGVmeUc4SlltSWlJQy92ejhqQnk4T1g3NThZZVRLYVRuZmdvSUNYTGh3QVgvODhRY01EUTJGNXFWM2QzZEhWbFlXN3Q2OWk4aklTQURBNjlldkFkUkdmemZYOFVFWW16WnRFcHF1b2JDd0VHNXVidWpXclZ1alNocnIxNitIbzZNalBEMDlzWDM3ZGtaK1dWRlJFY0hCd1pnNWN5WlNVMU14Y09CQWJOdTJEUVlHQnVqV3JSdUtpb3J3Nk5FanVMbTVNUkwwRGc0T0dEOSt2RmpIMFpUclYwMU5EZi9IM25sSFJYVzFiL3NDcEZkN1FWSHNHalZLc0d2UTJIdEZzWGVOSlhheGtSYzFLaGJFWHJBQmFsUUVSVlJRYk1SZU1KckUzZ3ROQVJXazEvbitZTTE1R2Fjd0lDWjVmOSsrMW5JbGM4NCsrK3d6TTV5elp6LzNjeitXbHBiczNMbXp5QVBUMmxLM2JsMHBrKzZQUC80Z0pDUUVtVXpHK3ZYcm1UOS9Qam82T3RTcFUwZnBlM1BqeGcyeXM3T2w5K21ISDM3Z2h4OSs0TjI3ZHdRSEI1T1ptY25Zc1dQWnZYdTNncXZYTjk5OHc1Z3hZelJtRk02ZlA1OHJWNjV3NnRRcFpzeVl3Wmt6WjVnOGVUSU5HelpFWDErZlY2OWVjZlRvVVRaczJFQlNVaEtWSzFkbTc5NjlCWG9QbzZPajgvMjg1TTRNcWpoOStqUno1ODdsM3IxN1pHVmwwYVZMRnp3OVBkWFdiLzVTZnYzMVY3WDdDbE9pUWx2eXZxZnFuZzhGSVNBZ2dKeWNIQ0lpSWdwbEx5MFFDUDQrVEUxTmFkZXVIY3VXTGVQcDA2Y01HemFNOFBCd0JTRzd2QVNnTm93Yk53NDlQVDA2ZCs0c09SUmxaMmZUb1VNSElQY1o1T0Rnd0t4WnM1UmM5MVRkc3o5L0xwVXNXWkphdFdyeCt2VnJQbjc4eUtOSGoxU080K0hEaDVRdVhWcHlaNWcvZno1T1RrN1MvUzQrUHA2VksxY0N1WmI1Y3VTT1IrcElUazdtOE9IRDlPelprNXljSEFDNmRldkcvUG56ZWZQbURUWTJOaHFQMThTdFc3Y29Ycnk0eHVTTHo3UGlQdy9HVDV3NGtkVFVWRFp1M01qOSsvZng5UFFzOERqYXRtM0x3SUVEbVR0M3JwS2JRMTdLbFN0SFNrb0tGeTllVkJ0Z1QweE14TUxDUWhwdi9mcjFGWVNpUjQ4ZTVjYU5HN1J1M1ZwaFRhNndKU2IvRG14dGJkbXpadytMRnk5bXhZb1ZlSHQ3TTIzYU5NbTk4NmVmZmxKWkhpUnZpVk9CUUNBUS9Ic1FRZ09CUUNBUTVNdVhLcGtMd3VYTGw3V3VuMXFVcUFvZ0dSa1pGV2dodGwyN2RreVpNa1Y2L2ZidFc1WXNXVUxEaGcyWlBYdTJ5bU9Ta3BJb1hydzRhOWV1VmJsLzVNaVIrUHI2TW5Ub1VIYnYzbzJ2cnk4K1BqNUVSRVJ3OU9oUnNyS3k2TisvUDJmT25HSHc0TUhNbkRsVDdmaUtNcUEwZE9oUWxpNWRTblIwTkgzNjlHSG56cDJTUTBCR1JnWkJRVUc0dWJseDgrWk5wV04xZEhTWVBuMDZscGFXOU9uVEIxMWRYWjQ5ZThhSUVTT0lqWTJsU3BVcUNoYmlHelpzUUY5Zm42RkRoMHFaRnRIUjBRUUZCUUZmNWpUZzV1WkczNzU5MmJ4NU15WW1KaXhZc0FBckt5dGtNaG5uejU5bjVNaVJ5R1F5WnM2Y2liVzFkYUhQSXhBSS91K1JtSmdJb0xRb1dMNThlYTVldllxam95UFhybDFqMDZaTktvVk1rQ3VhOHZYMUxYQzI2K1hMbDFYZVgvT1MxMUpWRlI4L2ZpUWtKQVJiVzlzaUZ4a0VCZ1p5K3ZScHFsYXQrbFdjanQ2OWU4ZTBhZFB3OWZYVnlyWmVGVzV1YmxMR29DcTB5V0JUSmV5TGpZMzlhbGJuNmtRR2tKczFscENRd1BMbHkvTmRmTFd5c21MbzBLRjRlbnF5YmRzMm5KMmRwWDAvL1BBRElTRWhEQjQ4bU1qSVNPYk5tOGU4ZWZOVTl0T2pSNDhDaTJTZ2NOL2Z5cFVyYytIQ0JhcFdyYXIxZVVKRFExV09YWk03bFNhV0wxOE81UDd0REIwNmxKeWNIT3JWcThmQ2hRdTVlUEVpKy9idDQ1ZGZmbEU2N3VMRmkwQnUwQ0V2czJmUEppTWpnL0hqeDdOOSszYWlvcUlJQ0FpUUZ0YmJ0bTBySGFOTzlLS25wMGRnWUNDVEprMWk5KzdkQkFjSEV4d2NyTEt0cnE0dWZuNStCUTVZUjBSRTVPdVdwYTRzMXRxMWE1azllellXRmhibzZ1cWlxNnRMMzc1OXY1cklBSElGU09yRUwxOUxCUFE1NnA0UDZpaGZ2ankvL1BLTDVHWVJIeCtQcTZzcit2cjZYTHQyalRwMTZyQnk1VW9tVEppQWc0TURhOWV1VmVzMkloQUkvbjRxVmFva1pmRExNL3cvWjlldVhaSzlmMEZKVDA5bjFLaFJoSWFHMHFwVkswcVZLc1hTcFV2WnZIa3ovL25QZjVneVpZcmtPcUROUFJ0eVJaUDVCZERsZ3Y0eFk4Ymc3Ky9Qc1dQSE9IYnNtRUliSXlNakZpMWFKSlVBOHZmMzU5eTVjNVFzV1pMMzc5K3I3UGZRb1VNa0p5Zmo2T2lJcjY4dkFBTUdER0RldkhsU0lrTmgyYjU5TzB1WExzWFgxNWVnb0NDT0hUdW1VR1lCL2lzMFVEVmYyclp0RzhIQndZd2FOWXBPblRyaDcrOWZLS0ZCc1dMRkZNcE9xT0wxNjllOGUvZU9ldlhxYVh4ZXlJUHJjcUZCclZxMXBQbE5kbmEyOUR1alNaTW1Tdk1lVlE0LytaRlhXSG5vMEtGOEJheWZNMnZXTEZhdVhFbUZDaFZvMnJRcHhZc1hWOXZXMXRZV1QwOVBGaXhZd0tKRmk5aTdkeTh1TGk2Y09IR0NhOWV1S2JXWHp3K0YwRUFnRUFqK1hRaWhnVUFnRUFnMGtwQ1FvR1NqOXpWeGRuYldXQWYyUyt2RWFVdGlZcUxXaTROZndzQ0JBekUxTlZXYllUVjc5bXhzYlcxWnZudzVPam82REIwNmxPenNiRWFOR2tYSGpoMkpqWTNseVpNbkRCNDhHQjhmSDdYQ2lLSU9LRmxZV09EcjYwdTNidDI0ZXZVcWRldld4ZHJhR2hNVEV5SWlJa2hOVFZXb0pabVh1blhyVXFkT0hmcjM3NCtWbFJVbUppWkVSVVVCdWNFUFB6OC9oYzg1SmlhR1pjdVdNWFhxVktwV3JVcE9UZzZ2WHIwaUt5dUxSbzBhTVczYXRFSmZSNTgrZlhCemMyUCsvUG1zWHIxYVdyajk5T2tUQ1FrSkFEZzVPU2xrR0FvRWd2OGI5T2pSUXluQW41cWFxakdZbTVlSWlBZ0FMQzB0bGZaWlcxdHo1Y29Wamh3NWdxK3ZMemR1M0NBbUpnWTlQVDFzYkd5b1ZxMGFRVUZCUkVWRjBhcFZLdzRlUEZpZ3JLT1pNMmZtYXkwN2UvWnNqWUgwSzFldUlKUEo2Tk9uajlibjFZYjc5Kzh6YXRRb0lEZVkvL25pYm1INTlPa1RrT3Q4OU91dnZ4SWZIMC9IamgzWnRtMWJvZnFiT25VcS9mdjNWOWoyN05remhnOGZUdWZPblRWbTQwMmFOSW5vNkdnQ0FnS1U5bjJlV1FpNWdlYThRc1Q4ZVBQbWpkWnRJVGNRc0hidFdteHNiQmc3ZHF6U2ZwbE1wclR0cDU5K3d0UFRrdzBiTmlnNUpYei8vZmM4ZWZLRVhidDJFUmdZeVAzNzkzbi8vajBtSmliVXFsVUxmWDE5cmx5NXd2SGp4K25mdno4N2QrNVVlZDNxS096M1YxMVpKWFZjdlhxVnExZXZGdWlZL0hqNThpVjkrL2JsL3YzN0xGMjZsRGx6NWpCbHloUjI3TmhCdzRZTjhmUHpVN0tIUG5IaUJEbzZPamc0T0VqYk5tL2V6TDU5K3lUQmg3enN3ZmZmZjgrcFU2Y2s1eXR0TURBd1lPZk9uVXlZTUlIZHUzY1RHaHBLWkdRa21abVpsQzFiRmpzN084NmRPMGRpWWlLZE8zZG0xNjVkQlhKcGF0eTRNZGV2WDlmWTVzU0pFL1RvMFVOaDI4S0ZDMW0rZkRrbFM1Ymt3b1VMeE1YRjBhdFhMOGFORzhmKy9mdVpNMmNPUC96d1E1RUZDNW8zYjg3eDQ4ZHAxcXlaMnJJbm42UHFid1BnMnJWclNuMm9FMU9vUXRQelFSVmx5NWFWQW12djNyMmpkKy9ldkhyMUNoOGZIMHFWS3NXNGNlT1lPSEVpdi83NksxNWVYbXBMWkFnRWduK0dQWHYyRUJnWVdDaUhwZndJRFExbDh1VEpQSHo0a1ByMTYzUGt5QkZLbHk3TnpaczNtVEZqQmpObXpNRFQwMU1LeXFxNlo4Zkh4NnNOOWw2N2RrMnBoS0N6c3pNSERoeVFYcHVabVhIcDBpWGV2bjNMKy9mdnBYdW5vYUVoRlN0V2xOeGJrcEtTbUQ1OU9qWTJOb3dlUFZxbDRDRTdPNXVWSzFkU3JsdzV1blRwSWdrTmJHMXRhZFdxRmV2WHIyZmF0R2thMTZDU2s1TVY1dkRKeWNrSys4dVVLY09kTzNjNGVmSWtNMmJNWU9QR2pRcjcxZG52MzdselJ5by9KWGRmN05Pbmp5UWVVOFhDaFF2WnNHRURCdzRjb0h2Mzd0SjJ1U2hBRTNKeFNvc1dMWUJjUVlHQmdZSFNtbzVjYUtDcXRNS1JJMGVJakl3RWNnVVVJU0VoWHl6eXpWdmlvM0xseWd3ZE9qVGZZMTY5ZXNXRkN4ZUEveWJ4REI0OFdHdVJRdVhLbGZIeThwSktRbzBiTjA1bE8xRTZRU0FRQ1A2ZENLR0JRQ0FRQ0RSaVlHQWdCUXprYUt2RWw5dmdhZU1LWUdabXh2SGp4NmxSbzhZWEx3NkM2b1YrYmNuTXpDUW1KcWJBR2V5SmlZbThmZnRXZWgwYkd3dmt1aVBrM1M3SDNOd2NVMU5UbGZYMTVOamIyeXRsVmJadTNacUdEUnR5NWNvVkRBd01XTDE2dFZySEJEbGZJNkRVdW5Wci92enpUOXpjM0RoOStqUlJVVkVZR0JoUXZYcDFPbmJzeU5TcFU5VWVlK0RBQWI3OTlsdTh2THlJaUlqQTJ0cWFMbDI2OEovLy9FY3B5MjNnd0lGRVJFUnc2ZElsM3J4NWc3bTVPZmIyOW93WU1ZSlJvMFo5OFkvTWVmUG00ZURnd0xwMTY2UUZGQXNMQ3pwMTZzUzRjZVBvMTYvZkYvVXZFQWorblh6NzdiZEttZWVYTDE5V3loemVzMmNQclZ1M1ZxZzkrK2pSSTY1ZXZZcTV1Ym5TNHF3Y0hSMGQrdlhycC9ZZWN2TGtTWVlQSDg3ZHUzZXh0N2RuM2JwMWpCOC8vZ3V2U251dVhMa0NVS1RQaFpzM2I5S2pSdzgrZnZ6SXNHSERHREJnUUpIMUhSSVNBc0M5ZS9jb1hydzRYbDVlK2RhTjE0U05qWTJDTmUrTkd6ZFl0R2dSZW5wNkxGcTBTR090WXdzTEN6NTgrQ0JsSCtmSDNidDN1WHYzYnFISG1oOTZlbm9NR1RLRWxpMWJLaTFzUDMvK25JeU1ES1VGKzIrKytZWVJJMFpnWjJlbmNqNWxZbUxDVHovOUpKV1Z5SXRNSm1QVnFsVzR1TGh3K1BCaHdzTEMyTDkvdjBMNXFIOEQ2c1NycDA2ZFVqdjNrZ2VJUDM4ZnM3T3oyYlp0R3k0dUxzVEh4L1B6eno5TGJnN2J0Mi9IenM2T3FWT24wcVpOR3padDJpUXRrRWRIUjNQbnpoM3ExcTFMNmRLbGdkemEyODdPenRTcFUwZGF6SmVMSnFkUG4wN0xsaTA1ZmZxMGdqRDAzYnQzZ0daWGk4YU5HeXRZVitmbDZkT25EQmd3Z0QvKytJTStmZm93ZWZKazNOM2QxZGFETGdwT256Nk5oWVVGcDA2ZDRwdHZ2Z0hnK3ZYci9QVFRUNXc5ZTViUTBGQk1URXhvMUtnUmxTcFZvbVRKa3VqcTZxS2pveVA5azhsa3BLZW5TLy9LbHkrdnRveEQyYkpsRllJODJuRG56aDBBcGQ4ZWxwYVdVdUJIVGt4TURHRmhZUXJiL3Z6elQ2S2lvbWpYcnAzMG5aSEpaSGg1ZVFHcWJhdmxUbkdmaTdBK2Z2eklybDI3Y0hOejQ4T0hEN2k0dUVnT1gvZnYzMmY2OU9uNCtQalFzR0ZEM04zZEMxMTNXeUFRRkQwdlhyeVFncXh5VnE5ZWpibTVPYTFhdGNMT3prNWFHOUVXYzNOenVuYnRLcm5pREJreWhLMWJ0MHJQOHlaTm1uRDU4bVYyN2RwRlZGUVVWbFpXUEg3OFdPWGFpNVdWRmFtcHFTckZuK1hLbFZPYXkzNmVjUEhreVJOaVltSm8xcXlaU2lGY2RuWTJlbnA2eE1iR1N1NDg2cHdkOXUzYngrUEhqMW01Y3FYU00yalNwRWtNSGp3WWQzZDNGaTllclBhOTBXYXRaK1BHamR5OGVaTk5temJSc0dGRHhvd1pJKzFURmF5T2pvNm1aOCtlVXVrYk9YcDZlaHJYcCtUUFpTTWpJNjNYc2VRRUJnWUN1V1ZJazVPVDZkbXpKN2EydHV6WXNVUGhjMVFuTkpESlpDeGR1cFRpeFl0TFpTalhyMS9QOHVYTG1UOS9mb0hHb282bVRadlN0R2xUdGZ0VFVsSll1WElsdnI2K0dCa1pNWGZ1WExWT1dOcFF1M1p0L1B6OHBOY3hNVEg0K2ZseC9QaHhUcDA2UldwcUtxQmFkQ0VRQ0FTQ2Z3NGhOQkFJQkFLQlJveU5qWld5QmZmdDI1ZnZjWm1abWR5N2R3ODlQVDJWdGRVK3AxaXhZa1cyT0FqZzRPQ2c4T01zT3p1YlU2ZE9LYlJKU0VnZ01EQ1FIajE2S0NqODkrM2JSM3A2dXNyRlFibWFYWlhOOVlJRkMxaXdZSUhTZGk4dkwybkJNUzl1Ym01YS93akx5c29pTkRTVVRaczJjZUxFQ1hKeWNtalhyaDJiTm0yaWR1M2ErUjcvTlFKS2tKdDVzSDM3OWdJZlY2eFlNVnhjWExTeVJheGZ2ejdlM3Q1YTlidHQyemFWMmEzcXRzdHAzcnk1VWdhaUprcVZLcVZSNkFKL2I4a1JnVUJRY0pZdVhVcjc5dTBWdHRuYjIzUHYzajJGYmQ3ZTNvd1lNWUpxMWFwUnBVb1ZEQTBOdVhEaEF1bnA2WXdjT2JMUTllSzdkT25DSDMvOHdlREJnN2w0OFNJVEpremd6Smt6N05peFEya0I5Y21USnh3NmRFaTZyMXk5ZWpWZnB4VjVOcHVIaHdjbUppWk1tREJCQ25SQ3JxaWlYTGx5QmJyM2FTSXdNSkFCQXdhUWtaRkI5KzdkMmJselo1SDBLK2ZQUC84RW9IdjM3bXpmdnIxSWJNUGZ2WHZIenAwN0NRNE81dXJWcXhnYkc3TnYzejZOSW9QQ01INzhlSTN1RXA5ejl1elpBajJ2SzFTb3dJNGRPNEJja1dlVEprMHdNelBEd3NLQzMzLy9IWUR2dnZ0TzZUaHRuNjJmbzZPanc5eTVjMm5kdWpXREJnM2l6WnMzT0RnNDRPcnF5c0tGQzVYczZiL0c5MWNiOVBYMVZjNFJQMStjZG5WMTVmYnQyeGdaR1VtQ0Z2a2NNQ01qZ3oxNzl1RHU3czdqeDQ4cFdiSWtmbjUrU200WVAvNzRJOVdyVjZkZnYzNk1IeitldTNmdnNtSERCb0tDZ3BESlpEZzRPQkFURThPa1NaTTRmUGd3dFd2WEppUWtSRUVBTW0zYU5CSVRFL241NTU4NWUvWXNmbjUrbkR0M0RqTXpNMm5PcTgyY1R4VTFhdFRnK3ZYcnpKdzVreTFidHJCNTgyWXVYYnJFd1lNSHBkSlhjdExUMDFtOWVqVUE3OSsvSnprNU9kL1A2L0hqeHdBY1BueVlSNDhlMGJselo5emQzZEhWMVZVUXpOYXVYWnN6Wjg1dzRjSUYvUHo4T0hQbURMZHUzWkxtcWZteFpNbVNnbHkyQXF0WHJ5WWdJQUJUVTFOTVRVMkpqbzdtNXMyYldGaFlVSzllUFlXMmRldlc1Y1NKRXdyYlZMazJKQ1FrMExWclY4ek56YWxWcXhiVzF0WThmLzZjZS9mdVlXeHNUTisrZllGY3djL2N1WE94c3JMaXpKa3pRTzRjK3RXclYzaDdlM1BseWhVdVhyeElSa1lHMXRiV0hEbHlST0VlWUdWbGhiZTNOOTI2ZFdQTW1ERk1uRGlSWThlT2NmandZU21UV0NBUS9MczRjdVFJZW5wNm1KaVlNSFRvVUxWbEJOUng0TUFCSEIwZE1UUTBaT0hDaFVSRlJXbDhEc3JMKzZoaTNicDFhc1ZKMzN6empkb01lamxMbGl6aDExOS9WU29QOWZ6NWN6dzhQRGg4K0RBblQ1NmtVYU5HYk55NGtWNjllcWtVaGFXbXBySjQ4V0tzckt5WU9IR2kwbjVIUjBkY1hGenc4UEJnOU9qUlZLNWNXZVdZbloyZEZjYWNtWm1KaDRlSFFodGpZMk1PSFRxRW5aMGRVNlpNb1VtVEp0U3ZYMS9oK3VSQ2c3ZHYzOUt4WTBjcEFVTHVFUEExaVkyTjVmVHAweGdiRzlPdVhUdUtGU3VHVENaajE2NWQ2T3JxNHVucEtWMmpPcUdCcjY4dmYvMzFGNHNYTDhiVjFaVVJJMGJ3L1BsekZpeFlRRXhNak5KN1V0VDQrdm95Wjg0Y3dzUEQ2ZG16Sit2V3JWTVFaaGVXRHg4K2NQVG9VUTRkT3NTNWMrZkl5c3FTZmh0cGNuY1FDQVFDd1QrSEVCb0lCQUtCUUMzRGhnMGpMaTVPYWZ2Um8wZVZTaGdNSFRxVUJ3OGVZR1ZsaFpHUkVZOGZQK2JseTVjMGI5NWNheHRxVFp3L2Y1NzU4K2RqYW1xS21aa1phV2xwVXIwNVZSbDBnWUdCQ29yOXBLUWtwV3crTXpNenlXSzRkdTNhMk5qWWtKaVl5S1ZMbDREY3JBR0F1TGc0aGd3WmdyNitQdWZPbmNQYzNGeWxpbjc0OE9GMDZOQkI2MnRxMUtoUnZtMjh2YjBKQ2dyaTdObXp4TWZIbzZlblI3ZHUzWmc3ZDI2Qk1nZUxPcUFrRUFnRS83OWdhMnRMYUdnb3o1OC9sMnE3R3hzYk0zYnNXQ2tZVjFpc3JhMlZNdUJVOGVEQkE0WE03RXVYTGtuUHF2eHdjM01Eb0hmdjN0SUNkVVpHQnJkdTNXTEVpQkZGVnJQY3djRUJHeHNiZXZic3lhcFZxMVFLOHI2RTdkdTNFeElTb3VTeTlDVVVMMTZjZ3djUDh2YnRXOGFORzhmUFAvLzhWV3JIcXd0NHErTkxGazkxZFhWSlQwK1hCQWJtNXVZNE9UbXBYTkQvVWxxMGFNSHIxNi96YlZmVTM5K2lKaXNyU3dvcWx5bFRobm56NWttQlo1bE14cjU5KzNqKy9EbGp4NDVsK2ZMbGFzZlJ2bjE3TGwyNlJOZXVYYVV5RDdhMnRqUnMyQkFIQndkdTNMakI0Y09INmRTcEUvdjI3Vk55VkFGd2NYR2hlZlBtdEd2WGpxMWJ0MHEyeXNiR3h2VHYzNThSSTBZVStqb05EUTNadkhrem16ZHYxdGd1TlRWVnlRbENVMW16dkJ3OGVCRElEWXhyS2hmaTRPQWdsWktReVdTOGYvK2V0TFEwc3JPenBYODVPVG5rNU9Rby9QK1hsUDhxWGJxMFFyMW5Bd01ER2pWcXhLcFZxd3J0aEZhbFNoVWdWNGg4NjlZdGJ0MjZCZVRXejg0YmNDbFRwb3hrcVc1a1pNUlBQLzFFclZxMVNFbEp3Y2ZIaHpkdjNtQnZiOCtvVWFNMHVuVTVPanJTb0VFRCt2WHJoNjJ0clJBWkNBVC9ZdktXSkdqVXFKRlM4QjZnWDc5K2RPalFRYVVJb0hIanhsaGJXMHYzVW5reXhNU0pFNmxaczZaV1l3Z1BEOGZEdzRPc3JDeTFiUll2WHF6MFBQTHk4cEtjRkQ0bk96dWJzMmZQc21QSERnSUNBakF3TU9ESEgzK2tRb1VLQUV5ZVBGbnR1WnlkblhuNThpVnVibTRxU3lNVUsxYU1KVXVXTUhUb1VCd2RIYmw4K2JMS0VnVExsaTFUV3V0UkZWU3ZYYnMyaXhjdnh0blptWUVEQjNMcjFpMU1URXdVSEEyeXM3TnAwNllOang4L1p2YnMyYVNtcHViN25Dd0tkdTdjU1hwNk9pTkdqSkRtaUVlUEhxVk5temJzMkxFRGMzTnpTYVFxVDNiSmU4OVBTa3BpOXV6WlZLMWFsY0dEQitQcTZvcWhvU0VCQVFGUzBMOU1tVEpmYmYzbjVzMmJPRGs1VWJseVpZS0RnK25TcGNzWDlSY2JHMHRnWUNEKy92NlN1QUJ5L3c0R0Rod291YVRKbmVmRTgwOGdFQWorWFFpaGdVQWdFQWpVSXJkeC9aelBNMEFCS2xhc3lJRURCeVJMUUgxOWZabzNiMTVrR1kyMnRyYUVoWVZKV2VTNnVycFVxbFNKbVRObjByWnQyMEwxcWFlblI2VktsWGp4NG9XQ3JYR3BVcVdZTjI4ZVRrNU9BSlFzV1pLTEZ5K1NscGFHcWFrcHk1WXRVNW5CMnJoeFk2M3ExeFdFME5CUWpoMDdSb3NXTGVqWnN5ZURCdyttYk5teUJlcmphd1NVQkFLQjRIK1ZLVk9tNE9Ua3BHQ2JMMGNlSk1yTHJsMjcyTFp0RzJscGFhU2xwU0dUeVNoZHVuU2huUXkwNVhQbmxQeGNWQXFDZ1lHQlpEMWFWRmhaV2ZIWFgzOFZhT0hQeWNsSmV0Ym1SNFVLRmJRV0dieDY5VXFyZGdZR0JseThlQkZMUzhzQ1BSL2xRc2Y4Nk42OWU2RSt0ODZkTytkNzNQVHAwOVhXYWI5Nzl5NHltUXlaVFBhUFBmZS81dmNYY2dPODZ2cHMwNmFOeHZOOS9ya3NXN2FNWmN1V3FXeHJhR2lJdjc4L0h6OStwRWFOR3ZtT3EwR0RCang4K0ZBS29MUnIxNDQ3ZCs2UWxaVkZzV0xGK08yMzMvaisrKzgxM2ovYXRXc0h3TVNKRTVrNGNTSTVPVGwveStlWTE4MmxxRDh2VGVqbzZLZ1VYV2hpN05peGtsaFlXMGFPSE1uSWtTUEp5c29pT3p0YlpSMXNnSWNQSHlyWmhvUHF2MmNiR3h0eWNuS2s1ME5hV2hxV2xwWkt4NXVibTB1aUNUMDlQZW04SmlZbW5EcDFpaElsU21ndHBLbFZxeFkzYjk3VXF2NjNRQ0Q0ZHlBUHdvYUdodkw5OTk5TFlrd2RIUjJxVktsQzc5NjkrZkRoQTlIUjBWS3BHWFgwN2R0WDVYcU1LbTdkdXBWdlZudi8vdjBsMFpTY3k1Y3ZxeFFhdUxxNmN2VG9VYUtpb2pBeU1tTFNwRWtzV0xCQUs1ZXBzMmZQc25uelpyNzc3anVOWlIrSERCbkNqaDA3dUhEaEFqLzk5Qk9lbnA3NTlxMkptVE5uY3VMRUNYcjE2aVVKT2ZQYTcrdnA2V0ZqWTBPclZxMVl0V3FWeXBKUlJVMWlZaUxyMXEwRFVCQ1pXRmhZRUJ3Y1RKTW1UZkR3OEtCY3VYTE1tVE9IVDU4K0FZb2xMZWJNbVVOa1pDUzdkKzlXRUYwWUdocHk1TWdSNXMrZno1UXBVeVRocWJiNCsvdmo3KytmYnp1NVE0ZWhvU0UrUGo3NCtQaG9iTDkvLzM2bHVjenIxNjg1ZXZRb0FRRUJYTDU4bWV6c2JBRHM3T3dZTUdBQUF3Y09WUHB1eWt0YnFIcE9Dd1FDZ2VDZlF3Z05CQUtCUUZBa3JGaXhnaFVyVmtoWlNNV0tGVk83S0ZxOWV2VUNMMkRhMnRwS0MzVHl4VnBWMlpKNzl1d2hKU1ZGcWY2Z21abVp5bk0rZi82YzlQUjBhWEhRd01CQW9Zd0M1QzRBeE1iR29xZW5oNUdSa2RLaVpINEwyZ1hoMGFOSENxODNidHpJbGkxYmxCd2tDc0xYQ0NnSkJBTEIveXFsU3BVcWNGQkxYMThmZlgxOWxkbFhndi95djVoZDlQa3ovLzhLOGhyM2dpK25vUGNNZFZtYWdKVEZYeENFU0xSb0tWYXNtTW82NVhJS1dwNUNSMGNIWTJQamZPOS9Pam82S3M5YnExYXRBcDBQUklCRklQaGY1UDc5KzdScjE0NkpFeWNxWmN4blptWmlaMmVIc2JFeGYvNzVwMFloVVhoNHVOS2FnVHEwY1IwNmVmS2trdEJKbldCenk1WXRWS3hZa2FWTGx6Smh3Z1JKVkppUmthRnh6SThlUFdMUW9FSG82K3ZqNCtORFNrcUtsS0FpZHhlSWo0K1gydS9hdFl2R2pSdXpmZnQyMHRQVDJiRmpSNkZkTXZYMDlQanR0OThVNWtTcHFhbm82T2hJN2pGYnQyNmxhdFdxZjl1OGFjV0tGY1RFeE5DeFkwZWFOV3Vtc0s5Y3VYSWNPM2FNN3QyN1MyNEVjcUdCM1BrZ05EU1ViZHUyMGJadFcwYU9IS24wT1p1YW1ySmh3NFpDamUzSmt5ZEtwWU5VSWYvOFhyNThxVldwQ2ZsNjJlM2J0d2tNRENRd01GQXFpd2E1NVRLZG5Kd1lPSENnUnZjaXVkRGdTOWJIQkFLQlFGRDBDS0dCUUNBUUNJb1VQVDI5SXJkTExrai9xakpVODhQUTBCQkRRME1zTFMzVnRpbUk1WEZSWW1GaDhZK2NWeUFRQ0FRQ2dVQWdFQWdFQXNHWDQrN3Vqa3dtWS9UbzBVcjc5UFgxR1RWcUZJc1dMV0xseXBVYXk5V29PdjVMVUpYQkx3OGlmNDYzdHpkRGhneFJFRTNGeGNWUnExWXRsaXhab3JKa1RuaDRPSk1uVCtiOSsvZDRlWG54elRmZlVMRmlSYVhnZEY3aFoxaFlHSDUrZm5UdDJoVWZIeDlzYlcxeGRYVXQ3Q1VxQ1FoU1VsSVVFa2krcEN4UFFibDE2eGFyVjY5R1YxZFhyWnRTdzRZTmVmYnNtZVRBSUMrZElCY3lWcTFhRlV0TFMzYnUzRm5rNG9nRkN4YXdZTUdDZk50ZHYzNmQ1czJiTTJuU0pNbWRJVDhTRWhKbzBhS0ZWRWFrWnMyYURCdzRrRUdEQmxHblRoMnQrbmozN2gzd2YxY29MQkFJQlArckNLR0JRQ0FRQ0FRQ2dVQWdFQWdFQW9GQUlCQUlCRVZBY25JeVlXRmhHQm9hVXJ4NGNmYnYzMC9idG0zNTdydnZWTGFmTzNjdVBqNCtMRisrbkdIRGhpbFp4c3ZadkhrelRabzAwV29NRHg4K1pQanc0UnJiUEh2MlRPbGNZOGVPWmRldVhVcHR1M1hycHVUTUVoOGZ6OGVQSDNuKy9MbksvcU9pb25qMzdoMXIxNjVseElnUlFHNkp6b1NFQkFBQ0FnSjQvUGd4OCtiTms0NnBVS0VDOXZiMkhEMTZGQmNYRjJiTW1KSC94UmFBeE1URWY4UVo1djM3OXd3YU5Jak16RXhtenB5SnZHay9zd0FBSUFCSlJFRlV2YjI5MnJaeWtZSDhPUGl2MEtCeTVjcGN1SENCcWxXcmFuM3UwTkJRaGZkWWpyclA3V3RnYVduSmhBa1RNRFEweE1uSkNUczd1d0lkbjU2ZVRsaFlHSHA2ZWxTdVhQa3JqVklnRUFnRWhVRUlEUVFDZ1VBZ0VQd3Q5Ty9mLzIrdCtTc1FDQVFDZ1VBZ0VBZ0VBc0hYSWo0K25uZnYzcEdXbHNhOGVmTUlEUTBGL2x1R1plN2N1VVJHUnBLUmthSFJxY0RJeUlnVksxWXdjT0JBWnMrZWpiKy92OHAyTld2VzFCaWcvcnVKaVlrQmNzVUJxbWphdENsMzd0eWhidDI2MHJZNWMrWkkvLy9zMlRPZVAzL08wcVZMbFk3dDBxVUxuVHAxVWlvaFpHVmxWZWp4Wm1abUVoTVRnN1cxZGFIN3lFdDJkclpXN1pLVGsrbmV2VHZQbmoyamZ2MzZLcTlYSFdGaFlZRGllL3p0dDk4V2FKeFhyMTdsNnRXckJUcm1hN0IrL1hxTiszTnljbFNXLzBwSVNHREdqQmw4L1BpUkRoMDYvR09Pb3dLQlFDQlFqUkFhQ0FRQ2dVQWdFQWdFQW9GQUlCQUlCQUtCUUZBQTVzeVp3ODZkT3dGWXVYSWxwcWFtTkduU2hQcjE2MU8vZm4xS2xTckZxbFdyNk5TcEUyM2J0cFdPaTR1TEl6czdHMk5qWTJuYmdBRURXTE5tRFljUEgrYkJnd2NLd1hrNUowK2U1TldyVjFxTjdmWHIxNFc2cHRUVVZPQy9XZlVHQmdaQXJtMTlxVktsRk5yZXUzY1AwRngrUU5WMWFNdm5JZ01BQndjSGhVQjBkblkycDA2ZFVtaVRrSkJBWUdBZ1BYcjBVTERaMzdkdkgrbnA2VjgwSmptWm1abGN1M1lOMEZ6eU1pWW1obTdkdW5IcjFpM0tsaTNMOGVQSEZUNTNnTFMwTlBUMDlORFgxMWZZN3V2cnk2RkRod0Q0L3Z2dkN6MVdaMmRubFVLWFU2ZE80ZWpvV09EKzVDVU04am92RkFWUG5qeWhYcjE2V0ZoWVlHNXVqcEdSRVptWm1ieDU4NGJzN0d4TVRFeFl0V3BWa1o1VElCQUlCRitPRUJvSUJBS0JRQ0FRQ0FRQ2dlRC9ISm1abVVvTHRnS0JRQ0FRQ0FSRnhaQWhReWhmdmp3TkdqVGcyMisvcFhyMTZncEI4TGk0T0taTW1jTG8wYU5aczJZTlQ1NDh3ZGpZbUlzWEx3TEttZW5yMTY4bk1URlJiU0RjdzhQanExekhvVU9IZVAvK1BWbFpXUVFGQlZHaFFnVkpWUEROTjk4QU1HclVLRHAyN0NnZGs1YVdocmUzTi9yNityUnExZXFyakVzVmdZR0JDaVVja3BLU3BMSUNjc3pNekJnN2RpeVE2eTVoWTJORFltSWlseTVkQW5JL3Q0S3ljZU5HWEZ4Y3BDRDQrL2Z2aVltSndkalltUHIxNjZzODV2ejU4NHdZTVlLSWlBaktsQ2xEU0VpSVN0di9DeGN1MEtWTEYwcVhMbzJGaFFWR1JrYThmZnVXdUxnNEFJWVBIMDdObWpVTFBHWTUrdnI2S2wwQXRCVUtUSnMyalhQbnptRnBhWW1abVJtM2J0MENDdTZza0I4MWE5YWtXTEZpZlB6NGtZOGZQMHJialkyTmFkKytQY3VXTFZQN1hnc0VBb0hnbjBOWkZpZ1FDQVFDZ1FyKy9QTlBWcTVjU1ZSVWxObzIzYnAxWThLRUNWcjNtWk9UdzdObno2U2FjNXA0K1BBaFQ1OCsxYnJ2ZjRMdzhIQisvUEZIWHJ4NFVlZyt3c0xDV0xKa0NROGVQRkRiWnQrK2ZheFpzNGJvNk9oQ24wZE9lSGc0VTZkT0pTVWw1WXY3MG9iZHUzZXpaY3NXQUM1ZHVxVFZaLzg1dnI2K05HblNSUHJSWFJBK2ZQZ2daV2dVSmVxdVkvcjA2Zm5hQXdvRWduOGZhV2xwVkt4WWtTNWR1dnpUUTVHUXlXVEV4OGNYZWI5eGNYRWNPSENnVU1lT0dqV0s4ZVBINTl0dTlPalJLbXY5ZnZyMGlZVUxGL0xwMHllbGZhOWZ2OGJGeGFWUXp3bUFUWnMyWVcxdHpjT0hEd3QxL0Q5RmFtb3FucDZlUmZaY3pzek1aUGZ1M1V5Yk5xM0F4MFpGUlJFZUhxNVYyOVRVVk96dDdZdThqdktYOFBMbFM4YU1HVU5rWk9SWFBjLzI3ZHY1NVpkZk5NNlJ0V1g4K1BGUzV1TG52SDc5bXFGRGg3Sjc5MjRnOTU2d2QrOWVNak16di9pOGhTVW9LSWdOR3pZb0JBUHlNbno0Y0NaTm1sU28wbG5KeWNuTW5EbVRjK2ZPcVcxejgrWk5mdjc1Wi83NDQ0OEM5NStYNWN1WE0zbnlaTjYrZmZ0Ri9jZ1pQWG8wSzFhc2tGN241T1FvN0gvNjlDbE5telpsMjdadFJYSStnVUR3ejlHbVRSdVdMRmxDLy83OXFWR2pocExsZTZsU3BkaXdZUU1OR3pZa1BUMmQ3ZHUzczM3OWVwNCtmY3J3NGNPVkF0N05taldqUTRjT2FzOFhFaEpDWm1hbVZ2K3VYNyt1OVhXOGVmT0dyVnUzNHVYbFJjdVdMZkh6ODVQMlRadzRrUUVEQnZEbzBTT1dMVnNtL1Z1M2JoM0ZpeGRuMzc1OWxDbFRScUUvWFYxZDlQVDBsTjZQdndzOVBUMHFWYXBFWm1ZbWQrL2VKU2dvaUlzWEwxS3laRW5jM2QxeGNuSXFjSjkxNnRRaE1UR1JpSWdJSGo1OFNGeGNIRldyVm1YUG5qMlVMbDFhcWIxTUptUGh3b1ZFUkVSUXJWbzFMbDY4cURZd1g2ZE9IWXlNaklpTmplWFpzMmZjdTNlUHVMZzRLbGV1ek9MRml5WFhqSCtLRWlWSzhQRGhRNjVldmNycDA2Zkp5Y2xod29RSkRCdzRzRWpQbzZ1clMzSnlNb21KaWNURnhmSHUzVHZldjM5UFVsSVN4NDRkRXlJRGdVQWcrSmZ5enp6dEJRS0JRUERWZVBEQ3RyS096RURCUzYrS2RRQkdoblcrcU4rNWMrZXlhdFVxYnQ2OFNlUEdqVlcyS1ZldUhOV3JWK2Z5NWN0YTlSa1hGMGZwMHFXWk8zZXV3bUxjNTl5N2Q0OEdEUnJ3M1hmZmNmMzZkZlQwOURUMmUvMzZkYVpObThiaHc0ZXBXTEdpMGptblQ1K3U4Zmh5NWNyaDd1NnUxVFhreGRuWm1kV3JWMU8zYmwydVhidW0wVDVQSGVQSGoyZkhqaDNzMmJPSFljT0dxV3hUdDI1ZEhqMTZ4SXNYTDZoU3BVcUJ6NUVYVDA5UGZ2enhSNFlORzhhZVBYdStxQzl0YU4yNk5SOC9mdVRLbFN0VXJWcVZLbFdxY1A3OGVTd3RMYlh1WSszYXRjeWNPVk50NEVvZFQ1OCtwVTJiTnJSdjN4NGZIeDlwK3krLy9FSnljbktCcmdOeWEwWTZPRGpnNStmSHlKRWpPWERnQUQxNzlwVDJ4OFhGVWFaTUdUcDI3S2hrNVFpNUN3OHBLU25FeGNVUkhSM05peGN2dUgvL1BsRlJVWGg1ZVJWNFBLckl6SXJpUlhnWFpMSjBhWnV1VHNiM3RhcSt2RlFrSnhBSS9pWlNCNWV2blBQWnM4MW9lVEM2VmI3YzlyUmx5NVpVcTFZTkh4OGZhVEUwT1RrWk16TXpHamR1ek0yYk43LzRIRjlLWm1ZbVhidDJKU0VoZ2N1WEwwc1d0c2VQSCtmeDQ4Y0Y2cXRwMDZhMGJ0MWFldDIzYjErT0hqM0tvVU9INk4rL2Y0SDZLbGV1SEVaR1J2bGErQm9aR1RGMDZGQ2xSZEtRa0JBNmQrN01tREZqbFBaMTZkS0ZVNmRPNGUzdHpZZ1JJd28wTHNnVnBUazVPZEdwVXllVjkrQy9tMGVQSHBHV2xxYTB2WHo1OHBRdFcxWjY3ZWJteG9JRkN6aDQ4R0NSTE40bUp5ZFRwMDRkd3NQRENRd01WSGhPYVNJek14TTdPenZpNHVJSURBeWtTWk1tR3R2THN3bTdkZXZHaVJNbk5MYmR2bjA3dDIvZjF2b2E4cU5YcjE0cVJVR1BIajJpWHIxNkRCbzBpTDE3OTJyc0l5MHRqZmo0ZUY2OGVNR0RCdzk0OE9BQjc5Njk0OWRmZjlWNG5Fd21vM0xseWtSR1J2TG16WnN2cXZsODl1eFpPblRvd09EQmcxV2U5OEdEQjN6enpUZU1HaldLM2J0M0V4UVVSUGZ1M1duVXFCSDc5KytYNm9IblpkMjZkVVVTUExlMHRHVCsvUGxLMiszdDdibHo1dzZQSGoyaVJvMGFDdnNpSXlPcFhMa3lmZnIwVVFoWWFjdisvZnNaTW1TSXh2bmVwRW1UMkxwMWE2SHZFd0FMRnk1aytmTGxWS2hRZ2FOSGowcS9jK1RpMVB3KzAvRHdjSVlNR1lLcnF5dnQyclVEY2dPTHpabzFrLzRXWnMyYXhWOS8vWVd2cnk4bFNwUmc3OTY5REI4K25NMmJOek5wMHFSQ2pmdnZJaWMyZ3JScGlwbktzcHlzaG1hK2tYLytRME1TQ0lxRUZrRmRLNU1sVTVqQWVEdHNwSWFsK2hJQVJVVjJkbmErYXhvQ1pkNjhlVU5LU29ySzU1MDYwdFBUU1V0TEl5MHREUU1EQTRVeUNsK0NYRUNtcXJSRFhzTER3MW15WkFscjFxelJlbjBvSXlPRHJLd3NEQXdNRkp3Yi9nM0laREp5Y25MK3A3Ky8wU252Nkg5MmxNSzJMTjJjaGpkN2hJam5ta0FnRUJTU2Y5ZlRTaUFRQ0FUL1dvS0NncWhTcFFxbFNwVlNHNFJQU1VraE1qSlM3ZjRhTldyUXExZXZBcCs3WHIxNk9EbzZjdWpRSVRadjNzelVxVk0xdGo5NzlpdzNiOTZrZmZ2MlhMeDRVVUZkbjVTVWxPK2ljYlZxMVZSZVEycHFLdG5aMldxUG16ZHZIaUVoSVR4Ky9KakF3RUQ2OU9tanRxMit2ajZHaG9ZSzI5TFMwdkQzOTZkczJiSnFnd3NQSGp6ZzRjT0hmUC85OTE4c01nQ1lNR0VDL3Y3K2hJU0U4UHIxYTVVMmZxcnc4L1BqelpzM3pKbzFxMERuMDlIUlFTYVRZV2xweWY3OSsrbmV2VHNqUjQ0a0lDQUFnSU1IRC9MbzBTT05mV1JsWmFHdnI0K1hseGNsUzViRXhNUkVZL3Z4NDhkVG9VSUZxbFdyUnJWcTFkaXpadzhPRGc2TUhqMGF5TFduTEV6R3JKV1ZGUTRPRHJSbzBZTFNwVXZqNk9oSVlHQWduVHQzQnVEaXhZdklaRExwZFY1NjkrNU5ZR0NneW43TnpjMVpzbVFKbFNwVkt2Q1lCQUpCd1pCbjVwUXJWMDRoNDBxZWZmdHZzZDNYMTllblFZTUdlSGg0TUd2V0xEWnUzQWprMnR6Szc1K2F5TXpNSkNNakE4Z1ZEdVlWR25oNGVCQWFHc3FJRVNPb1hiczI5ZXJWK3pvWG9ZSk9uVHJSdjM5L2R1M2F4WUFCQXlRNzNyMTc5M0xxMUNuNjlldW5Obmk0ZGV0V0VoSVNOUFp2Ym01T1NFZ0l6czdPbENoUlFtMjdidDI2WVdSazlGVWNMRTZlUEVtTkdqWG8zYnUzU2xISUw3Lzhnb3VMQzVDN0dPM201b2F4c1RGaFlXR0VoWVdwN05QVjFWWEpJbGdkcHFhbXJGeTVrc0dEQnpOanhndzZkZXFrTlA5UWhiNitQZ3NXTEdERWlCRzBhZE9HQXdjT0ZHb09wNHBMbHk3bCs3M055Y2toTlRVVkF3T0RmUDhPcTFhdFNwY3VYVWhMUzVOcVJjdHAxNjRkSVNFaFhMNThXY0VldUdIRGhpeGZ2cHlOR3plU2tKQ2cxaFZnOXV6Wk5HclVTTzI1TDE2OFNIaDRPQjA2ZFBnaWtRSEE2dFdyS1Zhc0dJc1dMVks1WHo3ZmtZKzFXN2R1K1B2N00yclVLT3p0N2Rtelp3OTkrL1pWT0dibnpwM2N2My8vaThZRllHMXRyU1EwdUhidEdyLy8vanRPVGs1S0lnUElkUldSMTFOVzk5dkEzTnhjclJ1YVhCeWlidDZmbloxTlFFQUFKaVltOU92WHJ5Q1hBK1RPSjZkT25jcldyVnV4dDdjbk1EQ1FDaFVxQUxuUGdKNDllL0x3NFVPMmI5K3VzWDlMUzB2Q3c4TnhjbkxpOTk5L3g4YkdSbUgvNGNPSDhmRHdvSFBuemxoWldRRklmOXQ1NjdVTEJJTC9mL2hmRHRMK2szeCtmOVVHUTBORERBME5DNVRZb0EzNUNRemtWS3BVaVIwN2RoU29id01EQTBsVS9HOURSMGRIZkg4RkFvRkFvSVFRR2dnRUFvRWdYNTQvZjg3OSsvZVpNMmNPang4L1pzNmNPV3JiSmlZbXF0M2ZxMWV2ZkJlcFkyTmpWUW9CYkd4c0tGbXlKQkVSRWF4YnQwNXAvNEFCQTZURlFSY1hGMTYrZk1udTNidnAwS0VEdi8zMm02UmNsd2VQeG84Zmo2ZW5wMUkvbW9MM3JWdTM1dmZmZjljNGZqbkRody9YdUgvQ2hBbVNYYXBjd09Edjc4L0hqeDl4ZG5ZbUl5TkRDZ29WSzFaTVdoeVhaN3AzN3R5WmlJZ0lsWDJYS2xVS0l5TWovUDM5Y1hSMDFHcThvUG5hSWJjMjQ3MTc5OGpNekdUWnNtWDg5ZGRmMUtwVmkrN2R1d01vakZrZE1wbU03T3hza3BLU2FObXlKVHQzN3FScDA2WWtKU1ZoYW1yS3dZTUgxUWJnVmJGNjllcDgyM1R2M3AwS0ZTcWdxNnZMbmoxN2FOQ2dBVk9uVHFWbHk1YlVxbFdMMTY5ZksxajZKaVltNHVUa3hNV0xGOW0wYVpQYUlKYzhVR050YlUxSVNBak5talhEMGRHUmd3Y1BFaFlXeG0rLy9RYkEzYnQzRllJR0RSczJKQ3NyaTFLbFNqRjkrblJLbGl4SjZkS2xzYmEycG1yVnFrcTJrd0tCNE9zaHY2ZU9HVE5HWWJ0Y1ZQWnZFUnBBYnFiN3VYUG4yTFJwRXgwNmRLQm56NTRLV2RwYnRteWhTNWN1Mk5yYVN0dVNrcExZdUhFajd1N3VaR1JrTUduU0pHYlBucTNRYjVVcVZkaTJiUnRPVGs0TUdEQ0FzTEF3VEUxTnYvcjEzTGx6aC9UMGRBWU5Hc1Q5Ky9kSlQwL24rdlhyWkdSa01HUEdES20ycnR6Mjk5dHZ2OFhZMkZnNmZ1WEtsYngrL1ZxcmMrWDNyQ2hYcmh4Tm16Yk5OL003SXlPRHpNeE05UFgxdFY0QXpzcktrdjdmMXRhV0pVdVdBTGsxZTcyOHZCVG1KMlBIamlVcEtRa1RFeE9WbHVxcHFhbms1T1F3Wjg0Y3JZVUdBRTVPVHF4ZnZ4NWJXMXNTRWhLMGZzNE1HalFJUzB0TCt2YnRTNzkrL2RpNWN5Y2pSNDdVK3J6cXlNOWRBT0RHalJzMGE5WU1WMWRYRml4WW9GVy96NTQ5VSt1NmxWZGNBeEFkSGMySER4OTQvLzQ5UTRZTW9VU0pFcFFwVTRaeTVjcGhiVzFOcFVxVnFGS2xpdlMzVUtWS0ZZM2Z0ek5uemhUWUhqb2dJSURldlhzRHVXNWNwMCtmWnZ6NDhTcUQ5b0EwbHZUMC83b1U5ZXZYajlxMWF6Tm8wQ0NxVlZPZGhWdS9mbjJ1WHIxYW9MSGxwV1BIanJ4NTgwWnArNlpObTlEUjBWSHBkSkNRa0NDVnl0TGttR1Z0YmEwZ05KRFBKYU9pb2poOStqVE5temVuV3JWcUpDVWxBYmtCRHZuN2NPclVLZDYrZlV1UEhqMklqNDlYV1ZyRzNOeGNaWERwNDhlUE9EbzZjdTdjT2NhTkc4ZUdEUnNVaENnNk9qcDRlSGpnNk9oSS8vNzltVGh4SWg0ZUhpcHJXVnRZV0xCdjN6NGNIQnh3Y1hGUnVON282R2hHang1TnJWcTEyTDkvdnhTWUNnb0t3dGJXbGpwMXZzeHhUaUFRQ0FRQ2dVQWdFQWorYVlUUVFDQVFDQVQ1NHUzdERjRElrU09wVmFzV2lZbUpLdHZKTThaUG56NnRjci9jOXUzWFgzL2w3dDI3cEthbUFuRGh3Z1htelpzSFFOZXVYVFhXOTFVWExMQzN0NWVFQnBDYjZmanc0VU91WGJ2R3JsMjdwTUNLUERoZnZueDV0ZWZRaElHQkFhTkdqY3Evb1JwaVkyTTVjdVNJd3JZdVhicHc0Y0lGNmZXcVZhdFl0V3FWOUZwdSs1eVptU2t0WGk1WXNFRHR3dnZ4NDhmcDNyMDc5ZXZYeDgzTnJkQmovUng1M1VGOWZYME9IVHJFZDk5OXg5Q2hRN2w1OHlZMWE5YkUyZG1aOWV2WGE5V1hxZ0RKdzRjUE9YandvRUpRNW5OeWNuSWsrL0NUSjA5S21XR2F5T3Q0VUtWS0ZkemQzWmt3WVFMRGh3L24rdlhyQ2dHMXUzZnZNbVRJRU83ZXZjdnExYXVaUEhteVVuOUJRVUYwNmRKRklZdWhWcTFhK1ByNmtwV1ZSWFIwTk83dTdpUW5KNk9ucDRldnI2L0M4VU9IRGdXZ2JObXlMRnk0TU4veEN3U0NyME5TVWhJN2R1eEFSMGVINDhlUEV4d2NMTzJUaTZhZVAzL09sQ2xUMVBhaHI2L1AyclZydi9wWUlmZjVzMmZQSHV6dDdSa3paZ3lQSHorV3N2UWZQMzdNMnJWcm1UcDFLazVPVGt5ZlBwM1EwRkJXclZwRldsb2FreVpOWXM2Y09aUXFWVXBsM3dNSER1VElrU01FQmdaeThlSkZLbFNvb0ZVSmw4VEVSRkpTVWhSS0V0bloyVEY4K0hDU2s1TVZSRnhaV1ZsU3NORFUxSlFlUFhvUUdSa3A3VmRsNlovWFllRHUzYnRLYmd2VnExZm4yclZyMHVzLy92aURVNmRPTVdqUUlKVU9QUmN1WE9EU3BVdE1uanhad1RyWDNOd2NRME5EYVh6cVdMUm9FWXNYTDJiQmdnVnFzODQxVWFKRUNla1pFQklTQWtDUEhqMEFXTEprQ2FkUG4wWkhSd2NmSHgrbERHby9QejhHRFJwRTE2NWRGVW90bUptWmFYWHU3T3hzN3QyN3gvSGp4L050R3hZV0pnVkF1M2J0U21CZ0lDTkhqcFRxQ3MrZVBadTR1RGlGWStUUDdqLy8vRk9sR01IVzFoWlhWMWVGYlo5L1IvSWkveXp5Zm04K1IwOVBUMEY4VXIxNmRjTEN3bmoxNmhVNU9UbFVyVnBWb2YyOWUvY3dNRENnWnMyYTB0K0NycTZ1VnNLSC92MzdLMTF6Ykd3c3djSEJsQ2xUcGxCdUdIa3pNLy96bi85Z1ltSWl2VWZwNmVsS3poUHkrWXA4L2l5blJvMGFCQVFFRUJrWnlmNzkrK25WcTVmQzNFWlhWMWZyNzRrcVZHVnRQbnYyREQ4L1AvcjI3VXVEQmcyQVhCR3NuWjBkUzVjdVpjV0tGWHo2OUluNjlldHorZkpscFQ2MmI5L09yRm16bERMNmx5OWZ6dUxGaTZYWDE2NWRVNWd6R2hvYVNpVkk1T1ZXamg4L3J2WjdQV3ZXTEFVM2hlVGtaUGJ2MzQrcnF5dHYzNzVsMXF4WjlPM2JsNnRYcjByVzJxbXBxZEwvRHhvMGlEVnIxckIxNjFadTNMaUJ2NysvZ3BoTFRzdVdMVGwrL0xqUzlaUXZYNTdWcTFmVHZuMTc2Wjd6MTE5L1NlWFAxQWwzcGt5WmdyMjl2Y3A5QW9GQUlCQUlCQUtCUVBCdlFnZ05CQUtCUUtDUm5Kd2M5dXpaUS9QbXphbGJON2NXdHJyRlNoMGRIYTBXTXdNQ0FqaDgrTEQwK3ZyMTYxTEdZcXRXdVRWQXAwNmR5cG8xYTREY1JXWjF0ZWtXTGx5b0VKU1hZMkJnZ0wrL1B5ZE9uR0Q4K1BIUzlyTm56d0s1Z2VIQ1lHeHNyRExMVUZ0dTNicWxKRFNRTTM3OGVJVnN1S3lzTElXYXRQdjI3U01tSm9iMjdkdnozWGZmS1IxLzVzd1pidCsrTFdWWjFxcFZTeEp3WkdkbnExM00xNFE2YTd5YU5XdXlmdjE2eG93WlErL2V2Ymx4NHdhUUt5YlJKRzdZdFdzWHNiR3gwcmp5VXFaTUdZeU1qRmk1Y2lWVnFsUlJXVDdDMWRXVksxZXU0T2JtUnNXS0ZRRjQ4ZUtGVWpEaHlaTW5lSHA2c21yVktxWEY3WEhqeG5IbHloVkdqeDR0dmQ4SkNRbXNXYk9HbFN0WFNndjdseTlmWnRhc1dWSWJtVXlHczdNejd1N3VUSmt5UmJJdWx5TzMvSVpjcTJaYlcxdW1UcDJLaDRlSDBuWElYU0FFQXNFL3g0WU5HNlFNV0hYMzlZaUlDRFp2M3F5MkQwTkR3NzlOYUFEUW9FRURsaTlmanBXVmxVSXBnRnExYXZIbzBTUDgvUHhZc1dLRmxOWGR2WHQzdkx5ODFBb004ckpseXhaY1hWMnBXN2N1L3Y3K1dndkhBSVcyQXdjT1pQanc0VlN1WEZtaExJMlBqdzgrUGo3QWY0Vmw4b0NobkhIanhtRmhZU0U5L3dGT25EaWhkaXg2ZW5vSzEvYnMyVFBXckZsRDU4NmRWVDRuNzl5NXcvcjE2NWt5WllwVzc4blhRaWFUY2ZyMGFlenQ3Ykd4c1dIUG5qMHNYcndZUjBkSHdzUERHVEZpQkRZMk50TG42T3ZyeTdCaHc2VHlQM21SejV2eWtwR1JRV2hvS0ZaV1ZqUnQyclRBNC91OEpGR25UcDE0L3Z5NXRQM2t5Wk5xcy91am82UHg5L2RYMm01blo2Y2tOTEMydHM2My9JV3JxNnZTY1hJY0hCd2s5eUFBSXlNajdPenNHRHAwS0FZR0J0eTRjVU1TSW1SbVpqSjY5R2llUG4zS3c0Y1BDMXp6V0pYMS82Ukprd0Q0K2VlZmxRUko4a0MxbVpsWnZ1YzZlZklrWjg2Y3dkWFZsUW9WS2hBVEUwTzlldldZT0hHaUZCQVBEdytYWEFYdTNMbER2Mzc5Q0E4UEp6dzhuSGZ2M2luTThYNy8vWGZzN093VXpoRVpHY21USjA4VUF1RkJRVUVFQkFTd2JOa3lCZkVLNU02TFZGMlhuTGx6NXlLVHlWaStmRGtBNTg2ZEl5UWtoQklsU2hBZUhzNjZkZXNvVWFJRWQrL2V4Yy9QVDhFMTV1WExsN2k2dWxLNmRHbVZMbVdRZSsvNnZCVEZrU05IK1BUcEU1RDd0Mzc4K0hGcTFxeXBzbFRaNDhlUE9YcjBxSkx6eU51M2J4VitGNnhaczBiaGZwT1hZc1dLWVdwcVN0bXlaVEUyTnViMjdkczBidHlZOCtmUFMrSUt5SjN6eVYxd1ZxNWNLYjEvMTY1ZG8wMmJOZ0RzMzc4ZlMwdExBZ01EMmIxN041RDdHeXZ2OXpjcUtvcnM3R3dxVmFxa3RvU2FRQ0FRQ0FRQ2dVQWdFUHpiRUVJRGdVQWdFR2drT0RpWU4yL2VNR2pRSUdsYlRFeU1VbUFYSUNVbGhkallXSlZDZzlldlgxT3laRWtnTjJEdTdlM04rL2Z2cVZLbENqTm56cFN5bDU0K2ZRcmtCcmlMRlN0R1RrNE85ZXJWdzk3ZW50MjdkeXN0Zm11eXFhMVFvWUxDWXVMTGx5L1pzR0VEeFlzWFYxdkN3Y1RFaERkdjN2RGt5UlBKSWNIWTJQaHZxVU8zZWZObWhjWG9wS1FrU1dpUWs1UERxbFdyTURRMHhNZkhSOEc5UVU1OGZEeTNiOTlXV1h1NVpNbVMrUzdtcTZKYXRXbzhlL1pNNWI3Um8wZHovUGh4U3BRb0lkbUw2K25wS2RseTUrWHk1Y3VrcEtTb2JaT2NuSXkzdHplUEh6OG1JaUtDV2JObVNmczhQVDFac21RSkN4Y3VsSVFLR3pkdVpQcjA2WGg0ZURCdDJqUUFidCsrVGRldVhZbUppYUZkdTNaMDdkcFY0Unp5YkZISURYYjUrUGpnNmVsSmZIdzgvZnIxWTlPbVRiaTd1N05telJyYzNkMlpNMmNPS1NrcGpCNDlHbDlmWDc3Nzdqdm16cDByOWVmaDRVSDE2dFVWc25IbHRhZjc5dTJMaTRzTG1abVowdUt6UUNENDUzbjc5aTF1Ym03VXFGR0QzMzc3VFVtUUZCRVJRZVBHamVuV3JadVVOYXVLZ2xxbEZ3VjU3NTlIang2Vk11UlZjZUxFQ2FXeU9EMTY5T0RBZ1FOS2JVdVdMQ2s5cC92MDZhUFd2U2d2MWFwVnc4aklTS0VHdlB4NTRPenNURXBLQ3NuSnliaTd1OU9vVVNQcFBsbXFWQ2xxMTY2dDFKK3BxU25GaXhlbmZmdjIwaloxenlBNW16ZHZsdXFkUDM3OEdNaDFQOXEzYjU5UzJ6dDM3Z0M1UWRLOFdkSnVibTZGZGpvcURMLy8vanN4TVRGTW16YU45UFIwRmkxYVJQUG16ZG16Wnc4eE1URTBiZHFVTm0zYXNIUG5UcTVldmNxbVRadW9XN2N1cDArZmxqNGpPYWRPblZMcVB6dzhIQnNiR3hvMWFxUnl2elk4ZmZxVUV5ZE9NSDM2ZEhSMGRCVG1YM2svYnpsSlNVbVltNXZUdVhOblRwdzRvZlY1YXRTb29UQlhrL1B5NVV1MmJObEN0MjdkcEdCdFh0U0pEM1IxZGRtNGNTTWRPM1preG93Wmtvakl6YzJOdTNmdnNtclZxbnhMUlduRHk1Y3YyYmx6SnhVcVZHRHMyTEZLKzExY1hGaXpaZzJob2FFcXh5OG5QVDJkNmRPblU2bFNKWnlkblFINDVaZGZpSTJOQlhMRlRKODdQVVZHUm5MaHdnVnNiR3hvMHFRSk5qWTJWS3BVaVVxVkttRmpZNk5TVER0eDRrU3VYcjNLa3lkUEpKSFN6cDA3T1gvK1BCNGVIaHc3ZGt4aEhuUGd3QUUyYnR5bzhMY281L0xseXh3NWNvVEpreWRUczJaTmFjeW1wcWFzWHIyYThlUEhrNTJkemZuejV4a3paZ3p6NTgrblE0Y08yTmpZa0pTVXhNQ0JBNlU1N3VmZlp6blRwazFUT3ZldFc3ZTRkKzhla092K2xaMmR6ZkxseTVYY1B3QU9IanpJMGFOSGxlYkUxYXBWWS9IaXhSZ1pHVkdpUkFrc0xDeXdzTERnL1BuejdOKy9uMDJiTnRHNmRXdk16TXlVanQyNmRTc25UcHhRdW5lWm1abEpRZ1BJZFZhUmk2VHovaVl5TXpNaklTR0IzYnQzVTc1OGVTV3hqbzJORFFZR0J2bmU4d1FDZ1VBZ0VBZ0VBb0hnMzRRUUdnZ0VBb0ZBSS9KTXBiems1T1NRbkp4TXk1WXRWUzVBNXVYMDZkTmN1M1pOSWROS1h0OVVuc21vcjY4dkxjUlZyVm9WUHo4L3FUN3QrZlBuZWY3OE9hVkxsMVlTR1VDdURiMjl2VDExNnRUaHpaczNDalZraXhVclJyTm16WUJjdTl6ZXZYc1RIeC9QbGkxYlZQWUZ1Wm1CTzNic1VGaWt2WHo1TWkxYnRpUTRPRmlqcmI4Mk5HalFnSmN2WHhhb3RqTGtMZ1kvZXZTSXlaTW5xeFFad0g5cmlxdXJHOTJ3WVVPVnBRRFVzWExseW54ZEVBNGVQS2kwRUp1ZW5xNlU3USs1R1pGR1JrWmtabVpLMjNKeWN2anc0WU9VV1dwcWFzcWxTNWZvMUtrVHMyZlBsakxxbGkxYnhwSWxTL2poaHg5bzBhSUZnWUdCdkhqeGd0bXpaOU84ZVhPR0R4OE81RnJ4VHBzMkRWMWRYZno4L0pSRUJubEpTa3FpUTRjT1JFWkcwcmh4WXhZdFdrVFhybDJKalkyVkFqT0xGeSttYWRPbS9QVFRUL3oxMTE4TUd6WU1UMDlQS1VNeUtTbUpyVnUzOHVyVks3eTh2S1NBWDBCQUFPWEtsYU5GaXhhNHVMZ29aZTBLQklKL2xva1RKNUtVbElTYm01dktlNm84eUc1aFlVRzVjdVgrN3VGcFRWWldGc25KeVV5ZVBGa2hlT3JyNjh1REJ3OFVMTWdoOTVtZTEzWTlKeWVIbkp3YzZiV3VyaTY2dXJybzZlbGhabVpHVWxLU1JwY2lIUjBkZEhSMFZMYVJCMDJEZ29Kd2QzZkh6czRPRnhjWFNWQ1huSnlzWkFHZm5aMU5abWFtZ2tWOWNuS3l4dmZnK2ZQbjNMcDFDOGl0dXc2NXJqWjV5ekxJaVltSkFYTExNT1I5VmhibUh1M2o0ME9YTGwwb1U2Wk1nWStWMjd6Mzdkc1hRME5EenA4L2o1bVpHVVpHUnRqWTJQRGJiNy9SdUhGakJnOGVERUFBb0pyREFBQWdBRWxFUVZTTEZpMDRkZXFVMW5PSHZDVXFDc3YwNmRNSkRnN216Smt6N04yN1YyMUErRXV4c2JGUktUNE1EUTFseTVZdHRHM2JWa0YwS0dmRmloVksyOTYrZlV0V1ZoWjE2dFJoOE9EQmZQUE5OMFJFUlBEbXpSdVdMVnRHKy9idEdUUm9FQkVSRVdybmdkb3lZOFlNTWpNeldiaHdvVFN2TFF3Ly8vd3pUNTQ4WWZYcTFUeDc5b3pvNkdpMmI5OU83ZHExY1hGeDRjT0hENVFzV1ZJU0U0d1lNWUxpeFl1ckZIdG9Zdm55NVRSczJKQ0ZDeGV5ZGV0VzR1TGlDQTRPWnZUbzBSdzhlSkFKRXlZUUVoSWl1VFB0M3IwYkd4c2J1blhycHVRY0pyK3ZXRmhZNE83dVRreE1EQmN1WE1ETnpZM3IxNjhUSEJ6TS9QbnorZmJiYjltMmJSdXRXcldpVzdkdW5EMTdGaWNuSjhMQ3dsaTRjQ0VEQmd3bzFIdjI0TUVEdkx5OHFGZXZIbjM3OWxYWjV2TTVjV3BxcXVTd01ucjBhSVcyNzk2OVkvdjI3ZWpyNjFPdFdqVlNVMU9WN2syUUs5THEwYU9IZEI4cFVhSUVKaVltQkFZR1NtM1dyMTh2elNIcjFhdEh5NVl0bVRGamh2UWQrZm5ubjBsTVRDUXpNeE9aVENhSjFYSnljb2lPanNiQndhRlE3NGxBSVBqM2tKR1J3ZGF0V3dFa0lid3E5dTdkeStYTGwxbXdZSUhLY2s4Q2dVQWdFQWdFL3lzSW9ZRkFJQkFJMUhMKy9IbUYyc2VmMDZwVnEzeHJGQ2NsSlduczQzTXNMUzNwMzcrLzlGcWVlYTd1UjNxOWV2V2ttczFyMTY1bDJiSmxDbjNGeDhjVEhSMU55NVl0K2ZUcEU4N096a3ljT0ZIdCtkZXRXMGVkT25WNDhlS0ZGR1N2V2JNbXMyYk53dFBUVSt2cjBBWi9mMzg2ZCs2c1ZkdGJ0MjVSdkhoeGplKzNYQVNoVG1oUXVYSmxsVmwzNnZEMjl1YnQyN2NhMjZoeVQwaExTMU01enRLbFMyTnNiRXhLU29xMDdiZmZmcU5UcDA3czJyVkxFZ3VVS2xXS3MyZlAwclp0Vzk2K2ZZdE1Kc1BiMnh1WlRFWm9hQ2pYcjE4blBUMmQ3T3hzK3ZidHk3NTkrekEyTmlZakk0TmZmLzJWNnRXcjQrdnJLNVg2Z056TXg3eld1UDM3OThmYjIxdGFXTzdRb1FPUUswaHhkSFRreVpNbmpCMDdscDA3ZCtMZzRJQ0ppUW03ZHUxU1dwdzJNelBqL1Buek9EZzRNSHo0Y09MajR4azRjQ0JYcjE1bDNMaHhLdXNheTNuNzlxMWFaNGYyN2R0ci9kMFFDQVFGNC9qeDR4dzllcFFPSFRxb3pJU0Yvd2FlMWQxUC8wN09uajFMNzk2OUZiWWxKQ1FvT08wNE9Ua3BXT2pmdTNlUGx5OWZLdDFqTm0zYXBQQzZhOWV1aElTRVNLL256cDByQlhBZlBueEl0MjdkbUR4NXNzcEFyN1lFQndjRHVkYnFUWm8wNGZUcDA1UXFWWW9KRXlidzY2Ky9xanltZE9uU1d2ZWZ0enpOdG0zYm1EaHhJanQyN0ZBcGhIUnhjV0hac21VRUJ3ZFR2WHIxQWw3SmZ6bDE2aFEzYnR6QXlzcUtwVXVYTW5IaVJJMzMrOCtSVzc3TE02UGxJcEhuejUrelo4OGV2THk4U0V4TXBFcVZLa1JGUlhIMTZsVmF0R2hCMTY1ZCtmNzc3Mm5TcEluRzkwZ3VsQ21vcURFdisvZnZaOGlRSVFRRkJXRm5aNGUvdjc5VXlxRW9TVXhNbElRaWVYbnc0QUdRVzRwQjFYNVZ3czltelpvcFpJbnYzNytmcVZPblNxL1BuajFMcFVxVkFPalhyNTlVZ2tsVi8zSjBkWFdWeWhENCtma1JHQmlJblowZEV5Wk0wSFI1K2ZMNzc3OERNR2ZPSE9iTW1TTnQzN3g1TS9yNitrckN6UW9WS2hBZUhsN2c4OVNyVjQ5eDQ4YXhmZnQyeG8wYlIwaElDQmtaR1l3Wk00YjY5ZXV6WXNVS3BrK2Z6bDkvL1VWWVdCaGhZV0VzWGJwVXBhT1gvUHZxN3U2T2xaVVZzYkd4MUtoUmc1a3paNUtXbHNiQWdRUDUrZWVmQWJDM3QyZlhybDBNSFRxVTZ0V3JrNVNVeEk4Ly9zalNwVXNMZkExeXJsMjdSckZpeFZpN2RxMWFWNW5QNThSQlFVRTRPanJtMjNmZWtnajVzWGZ2WGtsZ21wS1N3cFFwVS9EeThtTGF0R25zM2J1WHUzZnZjdUhDQlE0ZVBJaWZueDg2T2pxc1hyMGF5SDNHdkh2M1RoS3lSVVZGa1pXVkpZS05Bc0gvQVhSMGRQRDA5T1RWcTFmMDZkTUhHeHNibGUxOGZYMEpDUW1SN2d1YXVIRGhnaVJTTEN6VHAwK1hubnNDZ1VBZ0VBZ0VSWWtRR2dnRUFvRkFKZG5aMmN5YU5RdFRVMU8xMllTM2I5OVdDbHA4emg5Ly9LSDFPYk95c3NqSnlTRWpJd1BJWGJRTENBaWdiTm15ZE9yVVNjclFVMFd4WXNVWU5teVk1R0RnNnVySzgrZlBBU2hmdmp5SERoMGlLeXVMYnQyNmFSeURpWWtKTTJiTVVOcGV1M2J0Zk4wYklQZDZYNzkrallPREExWldWaHJiRnFRKzlQYnQyMW02ZENtK3ZyNEVCUVZ4N05neHBacS84a1ZWZWZDL1NwVXFVbFpvY25JeUowNmMwSmlaK2ptcHFhbklaREtGWXp3OFBCUXNqbk55Y3BTQ0s1YVdsbW8vcXovKytFUEJqbnYvL3Yxa1pXVkpuNXVjNHNXTGMvSGlSY3pOelhueDRnV2hvYUVZR3h0VHNtUkozTnpjV0x4NE1jN096aXhidG95blQ1OVNwMDRkREF3TVdMdDJMVFZyMWxTNnpwbzFhOUs1YzJkeWNuSUlDQWlRZ29oeXg0TzB0RFEyYnR3b1dURWZQSGdRUjBkSHJsMjd4djM3OTltOGVUTWpSNDVVZVUyVktsVWlORFNVVHAwNlViNThlWTRkTzBaMmRyYmFBS2FjeE1SRWpoNDlDdVFHRGVQaTRyQ3hzVUZmWHg5cmEyc2hOQkFJdmhMZHUzZG4wYUpGakJneFFtMGIrVDNzU3pLVmk0cml4WXRMSW9JLy92aERxUjQ3d0kwYk54VHV1NUdSa1dSbVppclo1bitlcGR1blR4OXExNjdOKy9mdmxVb05WS3hZRVQwOVBlYk5tNGU5dlgyaE1tMHpNek01ZE9nUUFOYlcxang4K0pBZmZ2aUJjK2ZPOGV6Wk0rcldyY3Y4K2ZPbDl2UG56OGZNekl5RkN4ZEsyMEpEUS9IeDhTbFFtWXAzNzk3eDZ0VXJwZTJGS1NHa2lpWk5tbENuVGgyOHZiMlpNbVdLSkZ4cjFLaVJWc2ZuNU9RUUdSbkptemR2aUkrUFo4T0dEWncvZjU2WEwxOEM0T0RnZ0llSEJ4MDZkQ0E4UEp6ang0OXo2TkFoVnExYUpXV1gxNmxUaDd0Mzc2b01CTXVkSGZ6OC9EaDI3SmhXWXpwNThpU3RXN2VXWGx0YVduTHMyREhtekptRGg0Y0hibTV1SERseVJLdStDc0xObXpjMUNoaldyRm1qSUJUVXhQang0L253NFlOV2JSczBhTUR0MjdmSnpzN1dlSDVEUTBNRng0dVltQmltVHAyS3JxNHVXN2R1L2VMU1dpNHVMdlRxMVl1U0pVdnkxMTkvc1dyVktnWVBIc3dQUC95Z3NuMlpNbVg0ODg4L3BXejR1TGc0bmo1OXlyTm56NlQvVnE1Y0dUYzNONlZqbHl4WndvRURCNWc4ZVRLUmtaSDhQL2J1UEo2cS9QOEQrTXU5cm4xclZhTXBKVW8xYmFZRlJWckhVcWlVeUtoUklSSGFwS1JJSkJWdE10RTJLbHFJcHFaRnBVSGFURW1GMGtiN0l0bTUxLzM4L3ZDNDUrZTY5OXJHTE4vdjkvTjhQRHpLT1o5ejdya0g1M3p1K2J3Lzc3ZUJnUUcrLy81N0FQVVpJbWJQbm8yZE8zY2lMUzBOQ2dvS0VvTW90bS9manExYnQwSkZSUVdSa1pGWXZIZ3hkdTNhQlJrWkdjakl5Q0F1TG81cHkrVnk4Zm56WjhqTHk2Tzh2QnhTVWxMUTBkRkJkWFYxbTYrdlRrNU9tRHAxS25KemMvSDk5OThqS1NrSkdob2FRbTBhOTRsSGpoeUpYMzc1UmFqTnk1Y3ZzV0hEQnJCWUxHemV2RmtrYTBkaVlpSVNFaExnNk9nbzlqT0FvYUVoZ1BxL25jV0xGK1BGaXhjSUNBaUFuNThmWW1Oak1YTGtTQ3hkdWhTelo4L0dpQkVqc0dyVktyRFpiTGk3dTJQbnpwMjRlL2N1VEUxTkFmei81NldHUWJJVVJmMW40bkE0aUlpSXdPVEprN0Y4K1hLbUg5UVFuODlIWm1ZbURBd01vS0tpMHV3K2I5KytqYTFidDBKZVhsNXNZR05GUlFYWWJMYlk2eXFYeTBWdGJTMXNiVzFwb0FGRlVSUkZVWDhKR21oQVVSUkZpUlVaR1lsNzkrNGhKQ1FFUGo0K1l0dWtwS1RneXBVclRlNm5ZVXBtU1c3ZXZBa1RFeE1ZR0JpZ29xSUNFUkVSUXVzcktpcVllcktTVEpnd0FTa3BLVXpKZzEyN2RqR0JCa0Q5aktyV3pCTFMwTkJnYWowRHdNS0ZDN0Z3NGNKbXQxdXdZQUZpWW1JUUZoYkdQTHh0S2NFRGdvYmZOOVMxYTFmY3ZYc1h2LzMyRzd5OHZFUm11UWxLRWdnZXFqbzdPelA3Q0FzTFE2OWV2Vm8wbTB2ZzhPSERLQzh2eCtMRmk1bGxRNFlNRVdvellNQUEyTmpZSURBd1VHajV3NGNQbWZyQ0FvTUdEVUxIamgzQjUvUHg5ZXRYeU12TEl5RWhBYU5IajJacS9EYjA1TWtUTEZ1MkRGbFpXY2pQendlSHc0R05qUTFTVWxKdzlPaFJ6SjQ5RzBGQlFkaTBhUlBTMDlPaHJxNk84ZVBIUTFOVEV4RVJFVUtEWXZiMjlyQzN0MGQxZFRWVDlnQUFQbjc4aUY5KytRVVJFUkVvTEN6RW9FR0RFQmNYaDRFREIrTDY5ZXZNck1HRkN4ZmkxYXRYV0wxNnRkaEJoVjY5ZXVIaHc0Zk1BMlFBc0xTMGhKU1VGRE93SndoK0VBem02ZWpvSUNjbkIwRDk3NnU3dXpzdVhMZ2d0bTQ1UlZIdHA2S2lncG1oTHlrbzZ2Mzc5d0FBTnB2ZFpKQ2JnSUtDUXF0bXRMZUducDRlRXpBd2MrWk1uRHAxU3FTTnBPd29na0VzU1FRRGlROGVQQkFKTkZCV1ZrWmNYQndNREF4Z2EydUxQLzc0QTkyN2QyL1ZzU2NtSnFLeXNoTFMwdExvMzc4L3dzTENNSEhpUkZ5NmRBbFBuejdGRHovOHdNd0lCdW9IT3p0MzdpeTBiTzdjdVlpSmlSRzdmMG5CQncyMy95dDA3TmdSTzNic3dJOC8vb2dGQ3hiZ3pwMDdHREZpQkx5OHZCQVFFQ0IwbnhGbjkrN2RHRHQyTEFJREF4RVVGSVNrcENSb2EydGowYUpGbURWckZ2cjA2UU1Bc0xLeVFrcEtDc3JMeTdGNjlXcThmZnNXbHk5ZlJtWm1KblIwZENRT2NndFN1MnRyYTR1OXZ6YVVtWm1KRHg4K2lDMGx3R0t4c0hYclZ1anI2ek9CbW12V3JFRk5UWTFJVzBFZkpEYzNWK0x2WS9mdTNVV3lZd3diTmt3a05UOEFwS1dsSVNBZ0FENCtQcGd3WVlMSWVuSEJmTDYrdmlMTGR1N2NDVDZmTHpZejFoOS8vQUVXaTRXelo4OHl5enc4UEZCYlc0dTllL2NDZ05BNTV2UDVtRE5uRHQ2OWU0ZkJnd2RqNU1pUktDZ29RSFIwdE5qakIrb0RSUnNIL0FEQSt2WHJJU2NuQnhNVEU1aVltS0NtcGdZQkFRSG8yTEdqVUpZT0FQajgrVE1UU0NBb0Q2R25wNGRuejU2SkJNL0l5Y2xoMnJScElxOEgxR2NLV2J0MkxaTTVvZUhyekpvMUMrSGg0ZkQzOTBkRlJRWGMzZDBsQnNRSytqTnYzcnpCNnRXcjRlVGt4SlJjYUhpdVRwMDZCVjlmWHhRVUZLQnYzNzVZdW5RcElpSWk0TzN0amVEZ1lEZzVPY0hSMFZGc3Y2ZTZ1bHJrMnR2d00wWFhybDF4OGVKRlpHVmx3Y3JLQ21scGFVSURiSTM3eEQxNzloUzZMcVNscGNIYjJ4c3NGZ3VKaVlsQzE4bzdkKzdneFlzWE9IYnNHRXhOVFhIczJER01IeitleWJ6VjBObXpaMkZoWVlIT25Uc2pJU0VCMXRiV1F1c25UWnFFakl3TW1KbVpvVisvZnJoNTh5Yms1ZVd4YytkTzNMaHhnM25kUC83NEF3QXdhdFFvc2VlY29xaC9MeDZQSjVJRlVGZFhGN05tellLNXVUbGV2WHJGTEdlejJlamV2VHV1WGJ1RzR1TGlWZ2VXWDdseVJTUkFINmkvTG84Wk0wYnMvU1lrSkVRb3FKT2lLSXFpS0txOTBVQURpcUlvU3F6czdHd1lHQmpncDU5K2toaG9zSExsU3JFMWNodGF2bnk1eUV3MEhvK0hsSlFVSEQ1OEdFQjkrbndXaXdVREF3T01IejhlMHRMUzRQUDUyTGx6SnhRVUZFUUcrUGw4UHNMRHc2R3VyZzU3ZTNzQWFQWkJ1cHljSEJZc1dJQ2ZmLzRaYW1wcUV1dkNmdno0RVVlUEhtMTJ3TWpZMkJoRGhnekJqaDA3bW16WEdzMWxRQURxSDVqZnVuVUx1M2J0d3RDaFErSGs1TVNzYS94UXRlRURoVjI3ZGtGWFY3ZFZxV3BUVTFQeDd0MDdpZHZjdjM4ZitmbjV6SU9WcXFvcTVyWDkvZjFGQnNNU0V4T1poOWJ2M3IzRGpSczM4T1hMRjZGQUJxQyt0blpBUUFDT0hqMEtOVFUxQkFZRzR2cjE2L0R3OElDY25CeE9uVG9GRFEwTlpHWm1ZdkRnd1pDUmtZR2xwU1Z1Mzc2TnFLZ29lSGw1WWR5NGNiQ3pzOFAyN2R1YnJKOXRZMk9EYTlldVFVMU5EVnUzYm9XN3V6czRIQTZ1WGJzR0N3c0xvZG0vZm41K3VIRGhBbUpqWThVR3JRZ0dJMHhOVFlWbXhSMDhlQkE4SG84cFd5R1l5ZGZjUUJSRlVlM3YwNmRQclVyTHYyZlBIdXpaczZmWmRqazVPVXdabjMvQ2lSTW5oSUxibGk5ZmppdFhyakNEVndJTnl5dTBoSjZlSG9LQ2dyQml4UXJZMmRraEpTV2xWVE80UTBKQ01IWHFWQ1o3eStqUm8vSHMyVFBJeWNuQjN0NytUNlVKcjZ5c2xCaUVHQndjaktGRGg0b3NQM3o0TUk0ZE85Ym0xMnpNeE1RRU9UazVXTDE2TlhidTNJbXdzRENjUG4wYSsvZnZGOG9PMEppaG9TR01qSXh3OU9oUmhJZUhvNmlvU0tnVWdHQ0FWVkJuWHZDOXNySXlyS3lzWUdWbDFlUTlSQkFrNStYbDFXeVFwSW1KQ1Q1OCtBQlZWVldKYlJxV3RJcUlpSkNZNlFvQW5qMTdKakVEd2NDQkEwVUNEVHAyN0NoMnR2aXpaODhBQU9QR2pSTzduc1BoU0R5R2hvNGNPUUllanljMjBJQVFBZzZISXpUUW82S2lndXJxYXJHRFAydlhybVVDYkFWQkxpOWV2TURtelpzbHZyNmszemNmSHgraGdmRjE2OWJoOGVQSE9IVG9FTlRWMVFIVTk4T3NyYTFSVWxJaXNuMUpTUW1Nakl5Z3JhMHQ5UFh0dDk4Mm1mM0R6YzBONjlhdEE1Zkx4WlFwVTRUV2JkMjZGUVlHQnVCd09CS0RSUVFJSVpnL2Z6NlVsSlNFZnQ2dlg3OUdURXdNWW1KaVVGaFlDRVZGUld6YXRBbkxsaTJEakl3TW5KeWNzRzNiTm9TR2hpSWtKQVFoSVNFWU9IQWc5dXpaQXlNakkyWS9VNmRPRmZ1NkRVdDJ6WjA3RjZtcHFZaUppY0hDaFF1Rk1oWTA3aE0zUE82b3FDaDRlSGhBV1ZrWjU4K2Z4N2h4NHdBQWVYbDVDQWdJUUZ4Y0hEcDE2b1F4WThZZ0tTa0pzMmZQaHFPakk4NmVQWXVkTzNjSzlTdE5UVTJ4YXRVcWVIcDZvbHUzYmlnb0tJQ3JxeXUyYjkvT1pNM1MxZFZGYm00dTgvTW1oRUJkWFIzbno1L0hoZzBiQUFBWEwxNkV0TFMwU0prT2lxTCsvZkx5OHZEZGQ5K0pYZGM0bTRHNnVqcmV2WHZITEgveTVJbkV6OW9PRGc2MG5BcEZVUlJGVWY4UmFLQUJSVkVVSlphVGt4UGs1ZVdiZkZoWlYxY25sRTVXVXB2Ryt2ZnZMNVJ0d056Y0hGRlJVVXphMDJuVHBqRVBobDFkWFVXQ0dUSXpNN0Y5KzNaTW56NGRZV0ZoTFhvL2lvcUtDQThQeDlldlh4RWJHd3RQVDArbXhteERucDZlQUNEMmdiVEE2OWV2OGZ2dnY0dDliMy9HeXBVcmhjNDNsOHNWbWRVbUx5K1A0OGVQWS9qdzRWaXlaQWxHamh6SlBOZ1F6REJzL0ZCVm9DMmxFM3IzN2kxeC9hVkxsd0Q4LzR6WmtwSVNvWUdLWWNPR0lUazVHUzlldkdBR1hBUzFrVis4ZUlHUWtCQjA2OVpOS09qRDI5dWJDZDV3ZG5iR3hvMGJrWldWSmZRd3ZQSERmdzZIZzdLeU1zeVlNUU5Ycmx5QnFha3B2TDI5RVJNVGd3c1hMdURpeFlzU0g5eHUyN1lOYVdscGNISnlZczdObmoxNzRPWGxCV1ZsWlJ3OGVCQXpaODZFbzZNanVGd3VEaDgrakdIRGhtSC8vdjBpTmRQZDNOd3dlL1pzbUptWk1RK1hnZnFCZ3VycWFxeGZ2NTVaVmw1ZTNxcWZCVVZSN1VOT1RxN0prZ2tDS1NrcGVQMzZOVHAyN0NoeHdLdWhEaDA2dE1maHRWbTNidDJFN21sS1NrcGdzVmdpOTduR0pYZGF3dHZiRzhuSnlVaE5UVVZ5Y3JMSWpGMUpFaE1UY2ZmdVhXemF0SWtKTkFEK1B6c1BBR3pac2dYaDRlSE11c1laWUJvN2N1UUlMQzB0QVFDbHBhVlFWbFlXV2o5djNqek1uRGtUcXFxcVlnZWl4NDhmajU5Ly9obUtpb290ZWc4dG9hQ2dnSWlJQ0V5ZE9oWHo1czFEUVVFQnhvMGJoelZyMWlBZ0lFRGlkcGFXbHJoMjdSclMwOU5SVmxiV1pNYWh4dThUcUUvWExta201UDM3OXdFQVdscGF6UjYvb0p4UlU0RUd5Y25KR0RkdUhGUlVWTVNXN3RpMmJSdjgvZjFoWW1MU1pLa0djVUVxaFlXRll2dHlxYW1wQUlCejU4NHgyWDhhYWx3R0JLai91NTAwYVpMWTEyN2NuMzM3OWkxS1MwdWJmTjhOUlVWRklUZzRHSjA2ZFJMcSs1cVltQWlWaEJKWXMyWU5kdXpZZ1hQbnpva05PbW40TzM3MTZsV0VoWVhCd3NKQ2FOYTh1cm82OVBYMW9hMnRqYjU5KzBKYld4dFBuanlCaDRjSGZIMTltUUJHb0g1bS9hSkZpeEFiRzl0a2FhNWp4NDR4NXk0aUlnSnIxNjVsMXNuS3lrSktTZ3A4UGgrbHBhVk5uby8xNjlmajRzV0wrUFhYWDZHcXFncENDRDU4K0lEVnExZmpsMTkrUWRldVhiRnUzVG9zWHJ5WUNad0E2dnV4YTlhc3daSWxTeEFWRllXb3FDZ1VGaFppOE9EQlF2dTN0YlVWR1dBN2RPZ1FVeFpFWU9mT25jak16RVJzYkN5TWpZMlpjeUt1VDN6bnpoMTRlSGdnTXpNVEF3Y09SRUpDQXJTMXRaR2Ftb3FkTzNjaU1URVIwdExTY0hGeFFXQmdJQk0wS2lnaEVoNGVqck5uejhMZDNSM3U3dTc0NXB0dndHS3hoRDZuYk5xMENTa3BLZGl3WVlOUTBHbkRvQklwS1NsTW1qUUpzYkd4S0N3c2hMeThQREl6TXpGKy9IaXhtVVVvaXZwMzA5RFF3TDU5KzFyVVZrRkJBVisrZkdHeVNCMDRjRUJpMnpGanhvaGNCeWRObWlUMlhscFJVWUhMbHkrTG5iZ2dMZ3NSUlZFVVJWRlVlNktCQmhSRlVaUllncFI4bno1OWt0Z21MQ3lzeFFQOURTa3BLY0hLeWdxMnRyYXd0YlhGb0VHRGhHcXI4dmw4Yk55NEVYSnljdkR5OGhMWlh2QkJ2dUVNdTVieTlQVEU0Y09Ic1hMbFNwRVpCZzhmUGtSa1pDVDY5ZXNubENtZ3NieThQQUJvY3ZicXFsV3JKQTQ4YVdscGlaMzlGaFFVSkRRSVZGNWVMaEpvQU5RSGFtellzQUVyVjY3RTdObXpjZWZPSFNnb0tFaWN2ZFZ3dTNuejVqSGZ4OFhGSVNzckN3RGc0dUlpTWlDeGUvZHVBUFhCSXVJZWFKdzlleFljRG9lWmFWaFNVaUwwY0VOR1JnWTlldlFRZWlBdmVGZ1NFaEtDdkx3OGJOMjZWZWg0UjQ0Y0NTTWpJMFJFUkRBQkZCTW1UTUQ2OWV2UnMyZFBkTzdjR1IwN2RrUmNYQnp6YzVLWGwyY2U1bi81OGdYcTZ1cUlqbzZHbVprWndzUERtNngzTzN6NGNDWUk0Y09IRDNCM2Q4Zng0OGVocGFXRk0yZk9NT2Vrckt3TThmSHhHRGh3SUZhdlhnMXJhMnNzWGJvVW9hR2hrSkdSd2NlUEg3Rm56eDQ4Zi81Y2FFYWVKR1ZsWmEyYVZVMVJWUHRRVWxMQ3dZTUhtMnhUVVZIQmxBajQrdlVyMXExYng2U3kvN2M2Y3VRSTB0UFRtZTl6Y25KUVZWVWxFcWpYT00xNlM3QllMQnc2ZEFpWm1aa3REaktvcXFxQ3Q3YzNkSFIwUkdaTkEvVUQ1NDFMN2h3OGVCQlBuejZGcHFhbXlEMDRLeXNMcDArZlptWVNjN2xjMU5UVVFGbFpHWHcrdjhrQmZVazBOVFdGN29sLzFzU0pFM0gvL24zTW56OGZ5Y25KVEdDZEpBWUdCZ0NBZ29JQ1RKbzBDVnUyYkJGcGMvRGdRVHg1OGdSQlFVRWk2NW9xczVPUmtRRVdpd1U5UGIxbWoxc3dvQ3dwcTFKSlNRbG16cHlKbmoxN29xQ2dRQ1JJNCtYTGx3Z05EWVdzckN6Mjd0M2I2aUM2SjArZU1Lbjh4V2xONWloZFhWMUVSa1lLTFFzTkRVVmRYWjFJMm1oVlZWV1Jmb3Nrdi8vK085emMzS0NvcUloejU4NEpsU1pnczlsaTM3TWcwRVZlWHI3SmMxSllXSWc1YythQUVBSmRYVjA0T3pzakx5OFBEeDgreEtwVnEzRHUzRG1SOStqaDRZRTdkKzR3ZytyWjJkbXd0YlZGWFYwZEhqOStMREhRb0txcUN1dldyVVBmdm4yaHFxcUswTkJRTEZxMGlQbTc4dlQwaEx5OFBHcHJhN0Y4K1hLUjF4YjQ1WmRmRUJBUXdHUXpXTHAwS1Y2OWVnVWVqNGRQbno1aDBxUkplUHo0TWI1Ky9Zcmc0T0Fteml5d1pNa1NXRnBhaXZ3Y25KeWNSREpacEtTa2lBUWF5TXZMWS8vKy9UQXdNSUNIaHdmMDlmVXhjT0JBa1Q3eDRzV0xtWElZaXhjdmhxMnRMWDc1NVJmRXhjV2hvS0FBY25KeVdMaHdJWHg5ZmRHclZ5L3dlRHhFUjBkajc5NjlPSG55SkxadDI0WnAwNlpod1lJRkNBa0pRV2hvS0J3ZEhlSGk0aUxVNzZ1dHJRVlFIOVRVMkxGang1aHJxSTJORFdKalk3RjM3MTZvcUtpQXorZTNxcndaUlZIL0hoMDZkR0N1eHhrWkdiaC8vejZjblozQllySHc1Y3NYSER4NEVKNmVua3pBVzJCZ0lNckx5MkZrWklScjE2NHgreWt2TDRleXNqSm16cHlKRXlkT2lIMHRlM3Q3OU9qUlEyUjVZR0FnZXZYcUpiYkVTMXBhR2k1ZXZOZ2ViNVdpS0lxaUtFb3NHbWhBVVJSRnRabVptVm16RDhYaTQrTkZhZ1dtcGFWQldWbFpZaEREc1dQSGtKZVhCejA5UGNqSXlBaXRlL3o0TVk0Y09ZTCsvZnZEeE1TazFjYzhaTWdRT0RnNDROQ2hRNGlMaTRPdHJTMkEraFRNYytmT0JaZkx4YjU5KzVwTXlYdjc5bTBBYUhKQU9UTXpVMkw1aGZaSWkrcnQ3WTFmZi8wVmxwYVd6Q3dwd1F5MWhyT21CSktTa3RDaFF3Y01IandZRlJVVmNITnpRMVpXRmxQak55MHREYUdob1VLekptZk1tSUhRMEZBTUhUb1U2ZW5wUXJQK1NrdExrWjZlRGtORFE2aW9xQUFBOHZQem9hMnQzZVJ4YTJ0clExcGFHcW1wcWVqZXZUdGNYRnlFMWd1Q1R4cGlzOW53OS9jWFdtWnNiSXpSbzBkanlaSWxBT3ByS250NGVBaTFtVDU5T3FaUG45N2s4UUQxZFlCMzdkcUZ3TUJBbEphV1l0YXNXZGkzYng5VVZGVEE1WEloSlNYRm5OdVZLMWRpd0lBQnNMT3p3ODJiTjVsOUNOS1RqeGd4UW1qZmI5KytSWGw1T2Q2OWU0ZWZmdm9KOSs3ZGc1dWJHOTYvZnkvU2xxS29mNGVRa0JDVWxaWEIxOWNYMjdkdngvTGx5NUdRa1BCUEgxYVRZbU5qaFFMQ0tpc3J3ZVB4UkFJTm1wdWxMRW52M3IzRlpyaHBQTE5kNE9QSGozajU4aVdPSERraU5qTlMzNzU5aFdaU1IwWkc0dG16WjVDWGwwZXZYcjJFMWdGZ3NpSUlnaElGOVk0N2R1d0lRZ2pDdzhQQjUvTlJWbFlHRG9mVDVLemdxcW9xMU5iV1l0eTRjZTBhYUNBNG5xU2tKQ1FuSndzTlJvc2p1TjlXVkZSQVIwY0h4NDhmUjBsSkNSNC9mc3kwU1U5UHg0c1hMNXBOWTk5UVptWW1YcjE2aGUrLy83NUZzL1cvZnYwS1JVVkZpZjJlNU9Sa2NMbGNpWmtDM04zZFVWRlJnZURnWUthTVZVMU5EVUpDUW1CdmI0KytmZnRLZk8xSGp4N0J3Y0VCaXhjdkZncElJWVJBVzFzYm5UdDN4bzBiTjhSdUt5NHJsWWFHQmx4Y1hKQ1dsZ1k5UFQwb0tDZ3c1WXRjWEZ6dy9QbHpvZC9qVDU4K0NjMDZsMlRJa0NIbzJiTW5JaU1qTVhMa3lHYmJ0MFo2ZWpyZXYzOFBBRXl3U2VmT25URmd3QURvNit1THRPL1ZxeGU2ZHUzS1pIeTRjK2NPek0zTlVWMWRqY1RFUkNhQVJaeXdzREM4ZnYwYUNRa0pVRlJVeEpRcFUrRHY3NC9JeUVpY09IRUNhV2xwQ0FrSndmUG56eEVWRllXTEZ5OWk4dVRKSXZ1UmxwYUdsSlFVMU5UVVVGZFhCME5EUS9UdTNSczZPanBRVTFPRGc0TUQrdmJ0SzVTOVRKSlJvMGFKRFNwdWpWR2pSc0hUMHhOZnZueGhBbndhOTRtSERCbUM0Y09IWStmT25SZzJiQmgwZFhYeDRzVUxEQmd3QUtHaG9manBwNS9RcVZNblZGWldZdCsrZlFnTkRVVkJRUUg2OWV1SFo4K2VRVk5URStQR2pjUERodzhSSFIyTnpaczN3OTdlSGhvYUdzejFLaXdzRE5MUzBsaTFhcFhRZGUvS2xTdTRldldxVUFDeW1aa1p1blhyaHIxNzkwSk9UZzZLaW9wdENxQ21LT3JmbzZ5c0RBNE9EbmozN2gwbVRKZ0FIUjBkeE1URVlNV0tGU2dzTE1UMjdkdng2dFVyaElhR0F2ai9Na2NDcjErL0JvQW1Nd3JPbXplUG1SRFNVRWhJQ1ByMDZTUFNmeEtzbzRFR0ZFVlJGRVg5bFdpZ0FVVlJGTlZtMzMzM1hiTVA2Ujg4ZUNBU2FDQXVCWEJEbXBxYTBOZlhSMlptSmpRMU5lSGw1UVV2THk4b0tpcGl3WUlGcUsydHhhWk5tMXAxckwvOTlodVQ0bi83OXUyNGZQa3luSnljb0ttcGlXSERobUhXckZtNGQrOGUxcTlmMzJSZFpRRE1nRk5UcWJKLy8vMTNvWHJaN1kzTlppTTFOVlhvUVdaVlZSV2twS1RFWmpRd05qWUdVSDhlM056YzhQejVjN2k0dUNBOFBCeS8vLzQ3VEUxTllXMXRqZE9uVDBOSlNRa1BIejZFczdNek1qOWgvVkVBQUNBQVNVUkJWREl5MExselo5eTllNWVwWVF2VXB6TG1jcmt3TnpjSFVKOE40T1hMbDBKbEVLcXJxNUdYbDRmQ3drSm1tWnljSEhSMWRaR1RrNE9Ra0JBb0tDamd6WnMzWUxQWlVGZFhGeW92MEJRK240L0N3c0lXdFI4OWVyVFk5Tkp2Mzc1RmVIZzQ5dS9majArZlB1SGJiNzlGZEhTMFVQQk1kblkyQ0NITTdHWUFzTEN3d1BYcjE2R21wc1lFd3R5NWN3ZEFmVDN6K2ZQbjQ5R2pSOGpMeXhNYTFJdU5qVVgvL3YyaHJLeU16NTgvTXdNeUZFWDllMXkvZmgyaG9hSFEwTkRBNnRXcndlZnpFUklTZ3IxNzk0b0VSdjJiL1BiYmJ4Z3paZ3p6L2J4NTgvRHJyNytLQlBTSkc1eHRxemR2M3VEejU4L28xNitmeUxxZVBYdGl3NFlOSW9GajR1emV2UnNlSGg0SURBeVVXTS8reFlzWFlMUForT2FiYndEVTl5MEFZTUNBQVdDejJTZ3BLVUZkWFIybVRadUdhOWV1SVQ0K1htd21oWlNVRk5qWTJFQkZSVVZzQm9IMjBseVFBUUJtQUYxRFF3UHYzNzluMHJyL1dZSnNSTE5uejI1UisrTGlZblRyMWszaWVrR2ZSOXdnYUVKQ0FzNmNPWU1SSTBZSVpTVzRjdVVLMXE5ZmozUG56aUVqSTBOaXlRNUNDTzdmdjQ5NTgrWWhOVFdWeWNDUWtwS0M5Ky9mWTlhc1dSS3pBWnc5ZTFac1FFbHBhU25NemMyaHI2K1BDeGN1Q0xXM3NySkNmSHc4cGsrZkRqNmZqK3pzYk5qWjJVbDg3d0txcXFxNGQrOGVFMWpabmd3TkRlSHE2b3BCZ3daaDBLQkJHREJnUUpPbEQ0RDZrbFdIRGgxQ1JFUUUxcXhaQXk2WGk5allXRmhZV09EcjE2OWlBMHdLQ2dxd2FkTW1qQjA3bHBsVmIyeHNqT2pvYURnNk9zTFQweE82dXJydzl2Ykd4NDhmY2Zqd1lheFlzVUlrcXdCUUg0aHFiVzB0TnJDMW9ZRURCK0xldlhzUzE0dWJsZHRXWVdGaEluMWlvRDdqQVZCZmptdlJva1ZNbTVNblQwSk9UZzREQnc0RVVOL2ZDd29Ld29FREIxQlNVZ0l0TFMwY09IQUFEZzRPWUxQWmVQRGdBVjY4ZUFFTEN3dTR1Ym5CeGNXRkNlNWF1M1l0RGh3NGdLOWZ2eUlzTEF6TGxpMWpqdVBMbHkvWXVYTW5SbzBhSmRTUGxwYVd4dkxseTVrZ0ltOXZiM1RzMkxIZHpnZEZVWCsvcFV1WDR2bno1NGlKaVdFKzV5MWJ0Z3czYjk1RWVIZzR1bmZ2anR6Y1hKU1hsMlBBZ0FGNDh1UUphbXRybWMrVEwxKytCTkIwb0FGRlVSUkZVZFMvRVEwMG9DaUtvdHJzMXExYnpaWk9FQXpBdG9haG9TR3VYNytPQ3hjdVlNMmFOZGl3WVFOMjdOaUJvVU9ISWkwdERkT25UMjl4K3ViaTRtSzR1Ym5oeElrVHpPejBEaDA2NE9USms1Z3dZUUttVEptQy92Mzc0OWF0VzNCd2NNQzZkZXVhM0Y5UlVSSHpualp0MnNRRUwvd1RHczhTcmF5c2hKeWNuTmpab3c4ZlBvU2ZueDhTRXhNQjFBOUVMRjY4R0VCOXJjZnc4SEM0dTd0ajNMaHhNREV4UVVSRUJOaHNObGF1WEFsZlgxK1JoOWFDZ1FjTEN3c0FZRkoyTjB6VG5KMmREVjFkWGFIdHNyS3lrSitmRHdETW9GaHljaktXTEZtQ3pNeE1iTml3b2NYdnY2aW9xRVh0bHk1ZEtqYlFvS2FtQmhFUkVWQlZWY1hHalJ2aDVlV0Znb0lDdkhyMUNrcEtTbmoyN0JsY1hWMEJRR1RBcW5IWkRFR1dpMUdqUnNIZDNSM2w1ZVhRMDlQRHNHSERrSnljREdWbFpkeThlUk1jRGdkWHJsd0JBTEdEY3hSRi9YUHUzcjBMS3lzcjhIZzg3TnUzRDBwS1NsaTNiaDJTazVQaDd1NE9aV1ZsMk52Yk43dWZvS0FnaEllSGd4Q0NkZXZXdGN2Z2NWdDkrZklGRlJVVlVGWld4dlBuei9IKy9mc1dwWW9YWjkrK2ZRZ01ESVNLaWdvVUZSVlJVRkNBdXJvNmllbjUvZno4bXR3Zmw4dkZxbFdyc0gzN2RyaTZ1bUxObWpVU0F3MnlzN1BSbzBjUFpzQmFFR2dnS0xFRDFBZmd4Y1hGWWV6WXNaZzZkU3IyN05uRHBES3VxNnZEdG0zYjRPdnJpMjdkdXVIaXhZc2k5NmUvQTUvUGg3R3hNVmdzRmpJeU10Q3hZMGRNbWpRSlo4K2VCU0VFNDhhTlEzbDVPZE8rcnE0T0FJU1dDY2pLeW9wa0ljak56VVZjWEJ3VUZCVGc2T2pZN1BHVWxKU0F4K05Kbk5WZlVWR0JDeGN1b0hQbnprS0RwRUI5LzhyRHd3T0tpb29pR1RWTVRVMWhiMitQSTBlT1lNT0dEU0psTWdRME5EUncrUEJobUp1Ync5allHQkVSRVhCd2NJQ1BqdytBcG9NbFJvMGFKWFo1VkZRVXlzcktzSERoUXFIbFk4ZU9SYWRPbmVEaTRnSmpZMk44K1BBQlpXVmxMYzR1OUZjRUdRRDFHUXIyN05uVHFtMnNyS3h3Nk5BaGVIcDZvbE9uVGpoLy9qelRwN0sydGdhTHhVSktTb3JRTm9zWEwwWmRYWjFRYVltUWtCQmN1M1lOa1pHUmVQUG1EV0pqWThIaGNQRE5OOTlneVpJbDJMSmxDdzRkT2lUeStvMnpqVFZVWFYwdEZJQWdLY2lrdlluckV3UC9IMmpRdU0zQWdRTng0OFlOckY2OUdpZFBua1JCUVFHQStoSW83dTd1c0xDd0FJdkZ3c2VQSDdGdTNUcnMyN2NQc3JLeXVIZnZIclMxdFlWKzN3a2hpSXFLQWxEZnA5WFYxWVdabVJtNFhDNGNIQnhRWEZ5TVU2ZE9pUnh6dy9Jbnc0WU5hL1k5K3Z2N0l6NCtIdjcrL3BnelowNUxUZ3RGVVgrVDJOaFlKampwcDU5K1lwWkxTVW5oOE9IRGVQSGlCWHg4Zk9EbDVRVTdPenVNR1RNR2l4Y3ZSbloyTm5NZkVtVElFd1JBaVROKy9IaXhXUk1yS2lxUWtwSWlOamhQVUVxR29paUtvaWpxcjBJRERTaUtvcWcyUzA5UHg2MWJ0NXBzSTZoVjJoWlRwa3pCNU1tVGNlalFJU3hZc0FCWHIxNEZVUDh3anN2bE5sbmVvTGk0R0ZWVlZSZzBhQkRldm4wTFUxTlQxTlhWTVE4OFI0d1lBWHQ3ZS96ODg4KzRkZXNXdExTMHNIdjNickdEOUExdDNyd1poQkQwNk5FRDZlbnAyTDkvdjlERGhIOVNXVm1aeU95K0d6ZHVJQ0lpQXNlUEh3Y2hCSnFhbW5qeDRvVklhdDBsUzVhZ1E0Y09XTGh3SWJLeXNxQ3BxWWxMbHk2SlRYbGNXVm1KYytmT29VK2ZQc3hEMGdNSERvREZZZ2xsZ3hnMGFCQU9IRGpBZk4rMWExZE1tRENCZWRoeC9QaHgrUGo0b0xDd0VIVjFkZmptbTI5UVZsYldvdmVxcHFhR2tTTkh0aWdOWk1NSDRwbVptUURxWjhkcWFtcmk4dVhMME5QVFl4NktlM3Q3NC9MbHkwTGJXMXBhTmh2WWN1Zk9IZlRvMFFQcTZ1ckl5c29TbW8yWWxaV0Y2dXBxNXZmMTBxVkxBT3JUK0ZJVTllOXcvUGh4TEZ5NEVLV2xwZGkrZlRzVFJDWXZMNC9rNUdTTUdUTUdEZzRPeU03T1JtQmdvTmpNTVVEOVlQemF0V3N4WnN3WVZGWldZdW5TcGREVjFaV1lkcjQxM3I1OXkxekRpb3VMbWJycVRVbExTNE9scGFYUU1rRW1Hb0dhbWhvRUJRVUJxQytCUXdnUmV5L3MzYnUzVUpwZk5wc05JeU1qWnR2V2VQandJUndjSEhEMzdsMTRlbnBpKy9idFF1dWRuWjN4OWV0WGFHaG80T1BIajdoMTY1YlFqSHBCN2ZqR2czUEt5c3E0ZXZVcTdPenNzSERoUWh3L2ZoeXVycTdZc0dFRHNyT3pNWDM2ZEVSRlJUVTdZL3l2d21LeDBLZFBINXcvZng1ang0NUZVRkFRdW5idHlxUkxsblN2RVpjSmFzdVdMVUlsRmVycTZyQnc0VUxVMWRYQjFkVVZYYnAwYWZaNEJDbjdKWjJQNU9Sa1ZGZFhZKzdjdVVJRHExd3VGM1oyZG5qOStqWDI3OTh2TmtOUFJFUUVMbDI2aE9EZ1lKaVptWWt0QXdEVUJ5V0VoNGZEMDlNVEN4WXN3SVlORzFCVVZBUjlmWDBZR2hvMit4NGFxcXFxd3JadDI2Q3RyUzFTT2tsRlJRV2JOMi9HdkhuenNHTEZDaWJZcjJFbWtIOGFuOC9IZ3djUGtKYVdodlQwZE9UbDVlSHUzYnRDYlZKVFUrSHI2OHQ4Zi9ic1dhR2dpNmRQbjRwY24wcExTOUdoUXdmNCtQZ0lEV0NOSGowYWZmdjJoYmEyTnV6czdJUktrdm40K0NBdExhM0pMQ2lFRU9UbjV5TXpNeFBYcjE5SFJrWUcrdmJ0aStUazVEYWZnL1lpNkUrS3kzb3hhOVlzSkNVbE1aOVJCZzhlakkwYk44TFcxaFphV2xvQTZzL2puajE3RUIwZGpkTFNVbGhhV21MNzl1MWlaeHBMU1VraEl5TURSNDhleGNhTkcyRnVibzd2dnZzTzZ1cnFTRWxKd2U3ZHUwVit6L0x6ODVsYTZsSlNVbkIyZGtidjNyMmIvSjFQU2twQ2ZuNStrK1V4S0lyNisrWGs1TURaMlJuOSsvY1hDdVlTRUpTc21UOS9QcFlzV1lKZXZYcmgrdlhyQU9vL213b0NEVzdkdWdWcGFla21zeUphVzFzTFpkb1QyTEZqQnpRME5EQmp4Z3lSZGJkdTNVSmFXbHBiM3g1RlVSUkZVVlN6YUtBQlJWRVUxV2JlM3Q0aTlaOGJXNzU4T2JadTNkcW0vZk40UE1USHgyUERoZzJvcTZ2RDBLRkQ4ZkxsUy9qNStlR1hYMzVCYUdpb3lBQUtBRHgrL0JqWjJkbW9yYTFGUlVVRlltSmltR0NBdXJvNm5EcDFDa0ZCUWJoLy96NDZkZXFFcmwyN0lqYzNGN3E2dXZEMTlZV2pveU1VRlJYRjdsY3dRSkdabVluUm8wZkQxZFVWM2JwMWc1bVpXWnZlWTBOdG5XVUsxRC8wLy9EaEExTy91cUtpQWtaR1Jzek1pQWtUSmlBa0pBVHA2ZWtpdFhEdjNMbURoSVFFMk5yYUlqTXpFN05uejBaK2ZqNzA5Zld4Y09GQ09EazVNUTllQWVEMDZkT29xS2pBMUtsVEFkUm5Gdmp0dDk4d2VmSmtKcTIxcWFrcDlQWDFtUWNsZkQ0ZnRyYTJLQ2dvUUdSa0pJS0RnN0Z6NTA0c1hib1UrZm41VUZKU3dqZmZmTk5zb0VkRExCWkxZa3BsY1o0OWV3WWJHeHZJeU1qZzVzMmJPSFRva01pTVQxZFhWK2pvNktDNnVob3FLaW93TWpLQ2xaVlZrOGRWVkZTRTE2OWZNOWtkbWh2QU9uNzhPUHIxNjlkazNXcUtvdjRlUlVWRldMRmlCZUxqNHlFdExZMjllL2ZDMmRsWnFJMldsaGJTMHRKZ2FtcUtMVnUySURrNUdSczNic1NNR1RORXJnMG5UcHhBang0OWtKcWFpcHFhR25UcjFnMG5UcHo0MDRFR1ZWVlZtRFp0R3Q2OWV3Y09od012THk4Y09YSUVnd1lOUW1CZ0lIcjE2aVhVZnYzNjlmRHk4a0tQSGozZzcrK1BtcG9hc05sc2pCa3pSaWpEUzNGeE1Td3RMWkdlbmc1OWZYMmNQbjBhbHBhVzJMcDFLN1MxdFlYMk9YNzhlSlNXbG9JUUFqNmZEMFZGeFNZRC9zVDU4T0VETm16WWdKOS8vaGtzRmd0UlVWRll0R2lSU0RzMm00MzQrSGptK3dFREJqQUJEYTlmdjBaR1JnYjA5ZldaZTA1REhUcDBRRkpTRXFaTW1ZSkxseTR4d1YydXJxNnRuam4rVjJnWWdDY3dlZkprc2Zlem1KZ1lQSDc4R0pzM2J4WlpaMlJrSlBTOWo0OFBNakl5bUo5NVN3Z0dzY1dkUndBNGN1UUlBT0VBaUZldlhtSCsvUGxJU1VuQjNMbHpZVzV1anR6Y1hCUVhGNHQ4OWVyVkN4OCtmTUQ4K2ZOeDkrNWRvZG5sRFhsNGVFQldWaFl1TGk1TU1JdTV1Ym5JN1BqbVJFUkU0TjI3ZHdnTkRSVTc0L1BISDMvRTJiTm5NWC8rZk15Yk53K0dob1ovS3J2UXJWdTNtS0NYeGdTRFNBY1BIa1JxYXFyWU5yYTJ0aWdySzhPVksxZVFscGFHakl3TWxKU1VBS2p2NHpTOGJtUm5aOFBQenc5bnpwd0JoOFBCdUhIamtKcWFpczJiTitQVXFWT1FrcEpDV1ZrWkNnc0xoVXBBQWZWQkZsZXZYbVV5WkRUVXVYTm41T1RraUdRcDZOaXhJeFBZMU5pMmJkdHc1c3daL1BISEgwSWxvblIwZE5vbHFBb0FwazZkS2hUY0F0UmZCMXQ2elhuMTZoVUFpQzBqTVhueVpNakp5Y0hZMkJnbUppYm8wNmNQZ1BxK2MwSkNBcUtqbzNIKy9Ia1FRbUJnWUFCL2YzOU1uank1eWRkanM5bHdjSENBblowZEZpeFlnSU1IRHlJbkp3ZHljbkxnY3Jtb3JLeGtnaDd5OC9NeGZ2eDRGQmNYSXpRMEZGSlNVbGl4WWdVc0xDeHc5dXhac1lFRXBhV2x5TW5KZ1o2ZW5zajFucUtvZjFaWldSbTZkdTJLRXlkT1lQLysvVEEyTnNiZ3dZTUIxRC9QR0Q5K1BEUTBOSEQ5K25XbTN6aHk1RWdvS0NnZ09Ua1pIaDRlcUs2dXhxVkxsekJreUJDeEFWSjZlbnBZdW5RcHZMeTh4RjREOXU3ZGkzNzkrb25OTm5uNThtV2NPWE1HNnVycTdmek9LWXFpS0lxaUtJcWlxUDlLajU3MTdwWDd0QjlwK0ZWVi9ZaTAxY2VQSHdrQXNtclZLbWJaMjdkdlJaWkpzbXpaTWdLQWZQejRVV1RkMDZkUENRQ3laczBhb2VVNU9UbkUxOWVYOU9qUmd3QWdTa3BLSkNnb2lQQjRQUEx4NDBleVlNRUN3bUt4Q0FBeWFkSWtrcCtmTDdUOXc0Y1BpYnk4UE5IWDF5ZlBuejhuaEJEeStQRmpzbTdkT3RLclZ5OENnSEE0SE9MczdFdytmZnBFYW1wcWlKK2ZINUdYbHljQWlLcXFLbkYwZENRSkNRbmt3NGNQaEJCQ3FxcXFpSUdCQVFGQVFrTkRDU0dFM0x4NWt5Z3JLeE1wS1NuaTZ1cEtjbkp5aUpPVEV3RkFidCsrM2VKemJHeHNUQUFRTXpNelltNXV6bno5OE1NUEJBQ1pNbVVLMDdha3BJUWNPblNJRkJjWEMrMWovLzc5QkFDeHNMQmdscTFidDQ3WTI5c0xIVXR3Y0REekhoWXRXa1EwTkRRSUFBS0FwS2FtRWtJSTRYSzVKQ1ltaG1ocWFqTHJ1bmZ2VHF5dHJVbEtTZ3I1K3ZVck9YejRNTGw3OXk0aGhKQ1pNMmNTQUNRK1BsN3MrNnVycXlQejVzMGpBSWlkblIwaGhKQ1FrQkRtUGF1b3FKQXhZOGEwK0h3UlFnaWJ6U2FHaG9ZdGJ2LzE2MWN5WU1BQXdtYXp5WlVyVjRpeHNUR1JscFltTzNic0lEVTFOYTE2N2NhT0h6OU9BQkEvUHoreDY0Mk5qY21vVWFNSUlZU2NPWE9HQUNETGx5OFhhck56NTA0Q2dPVG01djZwWTJtc2x2dWE1RDBiTEhROXlIL1crLy9UVGxEVWY0Z3F1KzY5S3ViMElnMi82cDQvYlBQZnhwTW5UNGlycXl1Ums1TWpBRWlmUG4xSWVucDZrOXQ4L2ZxVjJOdmJNOWRGTFMwdEVoSVNRcDQ4ZWNLMG1UeDVNdm4yMjI4Smw4c2xWVlZWUkZWVmxTeGF0S2pOeHlsZ2EydExBSkRnNEdEaTcrOVBBQkJIUjBleDk5YldtRFp0R2dGQTVzK2ZUL2g4UHRtK2ZUdVJrWkVoQU1qZ3dZUEo3Tm16aVp1YkcvSHk4aUlyVjY0a2E5YXNJZXZYcnljYk4yNGtRVUZCeE0vUGo2eFlzWUs0dTd1VEJRc1drTGx6NTRwYzN3Z2hSRlpXbGpnNU9aRkhqeDRSVlZWVk1uandZSExuemgyUmRnTUhEaVRHeHNhRWtQcjczWXNYTDhqNzkrK0Yybmg2ZWhJQVpNZU9IVUxMS3lvcXlHKy8vVVlXTDE1TTFOWFZDUUNpcHFaR0prNmN5UFFaK3ZUcFE1WXNXVUpPblRwRlhyeDQwZXJ6SlRqMy92NytyZDYyWDc5K1JFOVByMVhiV0ZwYUVrVkZ4V2JiYmQ2OG1lbmJDTzdsRFgzKy9GbGsyZGV2WDRtZW5wN1ljMGtJSVo4K2ZTSWNEb2NvS3l1VDZ1cHFadm1SSTBlWXY0SG12bVJrWklpU2toSUJRTHk5dmNVZWUwVkZCZG0vZnovUjBkRWhBQWlieldhMlYxWldKalkyTm1UcjFxMGtOVFZWcE8vVFdHUmtKQmt4WWdUaDhYak1zb0VEQjVMUm8wY0x0VHQ0OENBQlFBNGZQaXl5RHowOVBUSnc0TUFtWDBkZFhaME1HVEtFdVhlMzlTc3hNWkg1RzVTU2tpS0RCZzBpSGg0ZUpERXhrWHo1OG9YdytYeHk2ZElsWW1wcXlteGpabVpHOHZQekNaZkxaWDUrYytmT0plWGw1U1E2T3BvQUlOdTNieGQ2LzBPR0RHbnkvVFNGeCtPUjNyMTdrOTY5ZXpQTFhGeGNtT04xYzNNajhmSHg1TjI3ZDBMYmFXbHBFVFUxTmVMbzZDanhTMDVPanVrZkNRait4a2FOR2lYVUp6WTNOeWVxcXFwRVZsWldxUDJoUTRmSXMyZlBoSmJsNXVZU1dWbFpvcXlzVFBoOGZwUHY3K25UcHlReU1wS1ltWmt4OXdNT2h5UFNmMjVPVFUwTlNVcEtJcU5IanlZQWlMcTZPbG0zYmgzeldhWnIxNjdrOCtmUDVQTGx5NlJEaHc0RUFGbTdkaTJ6dmVDNnhtYXppYisvUCtGeXVVTDdQMy8rUEFGQU5tN2MyT0pqYWk5MUg0cEk0L3R2K1d3Tm1wYUwrbzluY05hc2wwR1NLV240OWJpa29FMS9KN1cxdGFTb3FJaW9xYW1SamgwN2txeXNMRUpJL1RVS0FQSHk4aExaeHN6TWpFaExTNU4zNzk2UmhJUUVBb0FFQkFRSS8vM1YxUkV1bDl2c2w2S2lJcGs4ZVhLTDJqWjNYYVNvLzNadkt0NlJ4bi83STg5TW9mYzFpcUlvaXFJb2loTDRLd01OOHZQelNXQmdJRm0xYWhVQlFNYU9IVXNDQXdPYi9ESTBOQ1FBeU9yVnEwbGdZQ0Q1OE9FRG1UZHZIaGs3ZGl6UjB0SWlBTWlCQXdkSWFXa3BXYmh3b2REZ2R1Zk9uY21xVmF1WXdmNkdidCsrVFlZTUdjSTh5STZMaXhOYW41bVpTYmhjTHJsOCtUTHAzNzgvczA4bEpTWGk2dW9xOGxDU0VFSmV2WHBGM056Y21JZmlBRWlIRGgzSTY5ZXZpWTJORFROSVVWRlJ3V3h6OSs1ZG9xdXJ5N1NYbHBZbUFJaWVuaDRaUDM0OG1UaHhJcGs4ZVRMNTRZY2Z5S1JKazRpeHNUSFIxOWNuZW5wNnhNZkhoeER5LzRFR2pSOHFscFdWaVFRYThIZzh3dUZ3Q0lmRElkOTk5eDB4TnpjblJrWkdSRXBLaWdBZ3g0NGRhL0xuYVdKaUl2U1FlL2p3NFdUOSt2WGs5dTNiSWc4ZGFtdHJ5Y21USjhuY3VYTkp4NDRkU2ZmdTNVVUd0VkpTVXBqOTFOWFZpWDFOUVpDQmdZRUJLUzh2SjRRUVVsbFp5VHg4aFpoZ2srYTBOdERBdzhPREFDQ2JObTBpaE5UL3JBY1BIa3dBa0c3ZHVoRXJLeXZpN3U1T2xpOWZUbng4Zk1qYXRXdUp2NzgvQ1FnSVlBYlNQRHc4aUxPek0zRjBkQ1MydHJiRTF0YVdjTGxjc25UcFVnS0FuRHAxU3V4ckN3SU5xcXFxU08vZXZRbUh3eUZQbno0VmFrTUREU2lxYWUwVmFGQlVWRVNNalkyWmE2YTh2RHp4OGZFUnVxNDNKeVVsaFl3WU1ZSzVmckhaYlBMSEgzOFFRZ2padDI4ZkFVQkdqaHhKaGc4ZlRnQ1EzMzc3cmRYSDJkQ3BVNmVZQVVZK24wOXFhMnVaZ0FjNU9UbGlZbUpDSEIwZGlZdUxDMW15WkFueDh2SWlLMWFzSUw2K3ZzVEh4NGQ0ZTN1VEpVdVdrRVdMRnBGNTgrWVJPenM3TW5QbVRQTHExU3NTRnhkSHpNM05oUVptOC9QemliZTNOL251dSsrSW1wcGFxd2RQeFEyRUNRSU5DQ0hrMGFOSHBMYTJWdXg3YlJob0lFNStmajZSbHBZbW5UdDNKc1hGeGVTWFgzNGhibTV1WlBUbzBZVEQ0VERITUhyMGFMSm56eDdtbnZQczJUUGk2K3RMK3ZidEszU3NxcXFxWk9qUW9lVENoUXN0K2xuODJ3SU5lRHdlRTlBcEpTVkY5dS9mTDdhZHBxWW1VVlpXSnYzNzl5ZUdob2JFeU1pSWRPclVpUUFnWGJwMEVUdUFIeGtaU1FDUTJiTm5DeTJ2cmEwbG8wYU5JbVBIamlVMk5qYkV6YzJOQkFRRWtLaW9LSktRa0VEUzA5UEo0OGVQeVpjdlh3Z2g5ZWRlWGw2ZXNGZ3NjdnYyYlZKWFYwY2VQSGhBb3FPanljeVpNNG15c2pMVGwzTjJkaWJ2Mzc4bkZ5OWVKRC8rK0NQcDBxV0x5TytYZ29JQzZkdTNMeGs3ZGl6NTRZY2ZpS1dsSlprMWF4WjUvUGd4SVlRUVBwOVAxcTFiUjF4Y1hKZ0FIUWNIQitiNEN3c0xpYXFxS2hrK2ZMaEl2NHVRMWdVYTFOYldrckt5c2paLzhYZzhjdTNhTlJJZkh5L1MxMzMzN2gzVFR3WkF4b3daUTg2ZE95ZlU1dFdyVjB5L1dWWldsa2hKU1JGcGFXbnk4dVZMcGsxckF3MnlzckxJNE1HRGlaR1JFWmswYVJMek4yTmxaY1cwZWZQbWpkamdsWWEwdExRSWk4VWlpb3FLRXIra3BLUWtCaHBjdW5SSlpKOTZlbm9pZ1FhQ2ZxMldsaGFaTUdFQ01UTXpJNHFLaWdRQWNYWjJGdG5INDhlUHlkcTFhOG1VS1ZPWXZ3SEJ2V0RhdEdra0ppWkc3T2NPU1c3ZHVrVm16SmpCL0I0cktTa1JIeDhmNW0rcXNyS1NiTnEwaWZqNStSRS9Qei9DWnJNSmk4VWlnWUdCUXZ2aDgvbGt6Wm8xekwxcDU4NmRRdXZYcmwxTEFKQkhqOXIrbWE2dGFLQUI5ZCtxUFFNTkJHN2N1RUdVbFpXSm1wb2FTVTFOSmIxNjlTS0tpb3JrN2R1M0ltMEZnWHRyMTY0bFk4YU1JUUJJWGw2ZVVCdEhSOGMvRmRBbTdxdng5WVdpL3RmUVFBT0tvcWoyUjBzblVCUkZVUzMyNk5FaitQbjVNZCtucGFXMXVONWZjSEF3QU1ES3lnb3NGZ3RwYVdtUWw1ZkhqQmt6TUdmT0hNakt5dUxObXpmNDhPRURyS3lzTUh2MmJGaGJXMHVzZy8zOTk5L2o5dTNiMkxoeEkzYnQyaVZTKzNUMDZORUFBRU5EUXlncEtjSFkyQmgyZG5hd3RiV0Zpb3FLMkgxcWFHaGcxNjVkMkxScEUrTGo0M0h5NUVrc1hyd1kzYnQzeDd0Mzc2Q2dvSURFeEVTaGRJWkRodzdGL2Z2M2NmTGtTU1FrSkNBN094dWZQMzlHYm00dXVGd3V1Rnl1eEhQaTQrUFRvblBYRUp2TnhyZmZmb3RuejU0aEp5Y0hPVGs1QU9wVDMvcjQrTURXMXJiSjdTZE5tb1M4dkR3c1diSUU5dmIyVGFaZjVYQTRtREZqQm1iTW1JRzZ1anA4L1BoUnBDeUFrWkVSWnM2Y2llWExsNHROVXd3QTA2ZFBSMUZSRVU2ZE9zV1VwSkNYbDBkQ1FnTHM3T3dnTFMwTmQzZjMxcHlHVnBzK2ZUcXlzN094YXRVcUFHRFNWKzdidHcveDhmSEl5TWhBY1hHeDJMVENUZTFUV2xvYVAvNzRJK1RsNVRGeTVNZ20yOHZLeXNMRHd3TkZSVVZNbWw0QkZvc0ZOcHZkcXRJUkZFVzFYbzhlUGRDN2QyL2N1WE1IUC8zMEUxYXRXc1dVbkdtcENSTW00TmF0VzBoSlNjSGV2WHN4ZlBod0RCczJEQURnNU9TRU4yL2VZTStlUFpDV2xrWkVSSVJRcVlLMm1EaHhJdnIxNjRjREJ3NUFTa29LSEE0SHNiR3hzTEd4UVV4TURCNCtmSWliTjIraXVyb2FmRDYvUmZ2VTF0YUdob1lHYkd4c1JGS1U2K2pvQ0pVODR2UDVxS21wUVcxdExmTXZsOHNGSVFUUzB0S1FscFlHbTgxbS90OWNTUnRkWGQyMm5RZ0FmZnIwZ1ltSkNXYk5tb1VPSFRyZ3laTW4yTDE3TnpwMjdJZ3BVNlpneXBRcHNMQ3dFS2tyMzd0M2J3UUZCU0VvS0FpNXVibElUVTNGOWV2WGtaT1RneTlmdm9qMElmNVQvUEhISDlpeFl3YzRIQTZpbzZPWm11K05qUmd4QWtsSlNjakx5Mk9Xc1Znc2pCa3pCcnQyN1VLSERoMUV0ckd4c1FHYnpZYU9qbzdRY2c2SGd4czNiclQ0R0h2MzdvM2c0R0RJeXNwaStQRGh1SC8vUHI3Ly9udm1manRnd0FEWTJ0cGk0Y0tGNk5hdEc0RDZ2c3FrU1pOQUNFRnViaTZ5c3JMdzRNRURQSG55QklXRmhYano1ZzF1M3J5SjJ0cGFBTUR3NGNPWlVoOVNVbEo0OXV3WmpodzVBaGFMQlQwOVBhRytxNUtTRW9ZTUdZSmR1M1pCV3ZyUFBRN2hjRGl0TGgvU1dPTVNHQUxxNnVxd3RyWkdVVkVSbGkxYnh0VHdia2hEUXdPM2J0MkNyNjh2RWhJU29LaW9pQzFidHFCbno1NXRQaDR0TFMxVVZWV2h0TFFVUEI0UHNyS3ltREZqQnJadDI4YTBFVmNmWEJ4ZFhWMDhlUEJBNG5yQnovdlA2TjI3TjY1ZXZZcW5UNS9pNmRPbkFPcjdtQXNXTE1DV0xWdEUybmZvMEFHN2R1MkNnb0lDREF3TU1IejRjSXdjT1JManhvMFRtNjY4T1dwcWFraE9Uc2JJa1NOaGIyOFBlM3Q3b2M4Wjh2THlXTDE2TlFCZ3k1WXQ2TkNoQTQ0ZVBTcFNZa0pLU2dvYk4yN0VxRkdqRUJZV0psSlNKaU1qQS8zNjlmdFQxMCtLb3Y1Nm8wYU53cSsvL29vZmZ2Z0JKaVltSUlRZ0pDUkU3UFhPMnRvYVhicDB3Ylp0MjFCWldRa1RFeE9SY2o0VEowNlUySy9pOC9rNGZQZ3dLaXNyQWRSZlIvaDhQb3lNalBEZGQ5OUpQRVpCV1FlS29paUtvcWoyUXA5bVV4UkYvWmQ1OUt4M0x5a2k4NkxoTWsyTlJNakovdnNmVEwxLy94NHFLaW9TYS9oS1VscGFLakY0QUFBSUlYOTZBRGN2THc4NU9Ua2lkVzliZ3Mvbmc4L25neEFDb1A0aEFJdkZZZ2JtQ3dzTFVWbFppZjc5KzdkNG56VTFOYWl1cmtaMWRUVmtaR1RFRGhKSU9oWWVqeWRTaS9mUGFJL3orM2NvTGk1R3g0NGRtMnhUVjFlSG1wb2E1cXV1cmc1c05wc0pCR2o0ZjFsWjJUODlTUEZYNC9MZTRGbVJLUWlwWVpheHBHcU4rdlY1M3JJSUlZcjZsNml5Njk2TDMramVKcmZwSEZpYUExcTlyNXFhR2xSV1ZyYjR1dmx2VUZKU0FqVTF0V2JiOFhnODV2b2xDSFFUM0c4YTNudGtaR1FnSnlmM1Z4LzJYNktzckF4S1NrcVFrcEpDVlZVVlhyMTZ4UXd5LzdmaGNybmc4L2tTZ3k0QjRNU0pFK2pSb3dmMDlmVmJ0TCtxcWlwd3VWd29LU2sxdWQrLzB1N2R1MEVJd2NTSkUxdlY5Mm1zc3JJUzVlWGxrSldWaGFxcWFvdTMrMC9wdC93dit2VHBFejU5K29TZVBYdTJlT0NmeStVeWZXSkNDTHAwWXN3dVp3QUFJQUJKUkVGVTZkTGt6N2Vpb29JSmZHMFB6WDBPYWVqejU4L28xS2xUdTczMjM0SC84UldxbHdvSFl4RStiNmhTL092c2YraVFLS3BkR0p3MTZ3VWVFZXBiSGpUZUNXMVZyVCs5NyszYnQ4UGIyeHNBOFB2dnYyUHNXUEVKNVRadjNzeE1QcmgyN1pyRTRMUEdLaXNyTVdmT0hKdzVjd2I3OXUzRDBxVkxvYSt2RDFWVlZWeThlQkdKaVltWU1HRkNpNCtYM2hlcC95VnZLOTlqWnNwOG9XVThGbi9vcmFrWDZIMk5vaWlxamY3ZFQ4Y3BpcUtvL3lucTZ1cHQycTY1aDN2dDhhRzVmLy8rYlg0WTNqQ29RSnkyekR5VGxaVnQ5WU4xd2JHMFo1QUIwRDduOSsvUVhKQUJVSjh4UWtGQm9VMnoyaWlLK3M4Z3VINytKMmxKa0FFQUpxdEFldzZpL2Rzb0t5c3ovNWVYbC8rdkRUSUEwS0xaOHEwSmdHeVBHZmp0d2MzTnJWMzIwOWI3OVg5S3YrVi9VZWZPblVXeVp6Vkg4SHZkOE5yUWxQYStQclkweUFEQWYxeVFBVVZScmZmbXpSdHMyYklGc3JLeXFLMnR4YlJwMDNEMTZsVU1IVHBVcEczRHJDOXYzNzV0MGY3djNic0hCd2NINU9YbFlkKytmWEJ5Y3NMU3BVdkJack54OU9oUldGaFl3TXpNREg1K2ZsaTFhbFdUOS8welo4N0EyOXNiYjk2OHdadzVjN0I3OSs3L3VENHlSVkVVUlZIL1BNbWpIaFJGVVJSRlVSUkZVUlJGVVJSRlVSUkZOZW5kdTNlWU9IRWkzcjU5aS8zNzkyUGJ0bTBvS1NuQnBFbVQ4T2pSSTZHMnZyNitpSTJOeGJmZmZnczJtNDM1OCtmajZ0V3JFdmRkVVZFQmYzOS9qQnc1RXUvZnYwZEtTZ3Fjbkp5RTJzakl5T0RYWDMvRi9Qbno0ZWZuaCtIRGgrUDA2ZE5pUzJzOWZQZ1FNMmZPQkNFRUppWW1pSW1KUVVCQVFQdWNDSXFpS0lxaS9xZlFRQU9Lb2lpS29paUtvaWlLb2lpS29paUthb084dkR3WUdSa2hOemNYd2NIQnNMT3pnNmVuSjVZdFc0WlBuejVoN3R5NUlJU0FFSUxseTVjak9EZ1lQWHYyUkhwNk9xS2lvbEJWVlFWemMzTWtKaVlLN2JlNnVocDc5KzVGMzc1OUVSQVFnTW1USitQdTNic3dOallXZXh3eU1qTFl1M2N2OXUvZmo5ZXZYOFBhMmhyYTJ0b0lEZzdHL2Z2M21YWkpTVW1vcmEzRnVYUG44T3V2djJMOCtQRTRjZUxFWDNxT0tJcWlLSXI2NzBRRERTaUtvaWlLb2lpS29paUtvaWlLb2lpcWxXSmpZekZxMUNnVUZCUWdKQ1FFUGo0K3pMb3RXN1pnN2RxMVNFcEtRbGxaR2FaUG40NnRXN2VpVzdkdXVIejVNbnIyN0Frbkp5Y0VCQVNncXFvS00yYk13UExseTVrTUJqMTc5b1NycXlzQTRNaVJJL2oxMTEraG9hSFI3REhObno4ZlQ1NDhnWXVMQ3dvTEMrSHI2NHNoUTRiQTI5c2JnR2daSVdscGFWcGFpS0lvaXFLb05xR0JCaFJGVVJSRlVSUkZVUlJGVVJSRlVSVFZDbEZSVVhCd2NBQ1B4OFBSbzBleGF0VXFvZlZTVWxJSURBeEVkWFUxaGc0ZGl0T25UME5QVHcrWm1abm8yN2N2MDg3UHp3K1JrWkhnY0RqWXVuVXJEaHc0QUUxTlRmQjRQR3phdEFsUG56NkZuWjFkcTQ2dFU2ZE9pSXlNUkZGUkVUWnQyb1RwMDZjak9EZ1lBR0JwYVFrT2g0UEpreWZEM053Y0Z5OWVoTFcxOVo4L0lSUkZVUlJGL2MraGdRWVVSVkZVdTl1L2Z6LzI3TmtEQUVoTFM4UG56NS9idEovcTZtcVVsNWVMclNuNFQ5dXhZd2ZpNCtNbHJuLzY5Q2xjWEZ4dzRjS0ZWdTJYRUFKcmEydnMzYnNYaEpBL2U1aU1PWFBtNEtlZmZtcTMvVFhrNk9pSWVmUG00Y3VYTDJMWEh6aHdBSFBuenNXblQ1OWF2ZTlUcDA3aDJyVnJFdGNmUDM0Y0d6WnNhUEgraW91TFVWVlYxZXJqYUk2azMzRlBUMDlFUkVTMCsrdFJGUFhYZVBEZ0FYUC9rdVR4NDhlNGQrOWV1NzBtbjgvSCt2WHJjZTdjT1FCQWNuSnltKzk3RlJVVnFLaW9hTk8yR1JrWnlNek1iTk8yYlZWZFhZMGVQWHJBMU5UMGIzMWRpcUlvaXFLbzl2RFRUejloMGFKRnlNcktncTJ0cmNSMm1wcWEwTlhWeGFKRmk1Q1JrUUZOVFUyUk5pNHVMa2hMUzhQTW1UUGg2dXFLK2ZQbjQ4MmJOMWk5ZWpVVUZCVGFmSXpkdW5YRDZ0V3JjZXJVS2NqS3lnSUFCZ3dZZ09QSGowTkdSZ2JYcjEvSG9rV0w0Ty92MytiWG9DaUtvaWpxZjVmMFAzMEFGRVZSMUgrZkF3Y080TXVYTDdDM3Q0ZVZsUlUwTlRWeDVjb1ZxS3FxdG1vL0ZoWVd1SHo1TWpJek16RjY5T2kvNkdoYmo4dmx3cy9QRC8zNzk4ZnMyYlBGdG5uNzlpMmlvcUtncWFtSktWT210SGpmTVRFeE9IMzZORmdzRmx4Y1hQRGd3UU9NR3pldXhkdS9mUGtTaW9xS1FzdnUzcjJMdUxnNExGKyt2TVg3YWFtelo4L2k4T0hEbURadEdqcDA2Q0MyemMyYk4zSGt5QkZzM0xnUm5UdDNacGJYMU5RZ01qSVMvZnYzeHc4Ly9DQjJXeTh2TDZpcXFpSW5KMGZzK29TRUJKdytmYnBGRDBXZVBIbUNjZVBHWWVMRWlUaDA2QkN6UERBd3NFMERjNmFtcGpBMk5zYUpFeWN3Yjk0OEhEdDJETk9tVFdQV2YvcjBDVHQyN01Ea3laT3hkT2xTa2UwSklhaXNyTVNuVDUvdzl1MWJQSHYyREE4ZlBzU2JOMjl3NE1DQlZoOFBSVkV0dDN6NWNwdzhlUklYTDE2RWpvNE9nUHEveVZtelppRS9QeDk2ZW5vWU5XcVUyRzN0N095UWxaVUZMcGNMYWVrLy8zR0tFSUlOR3piQXpjME5Ta3BLc0xTMHhJSUZDL0R6enorM09vV3RxcW9xcEtXbFVWMWQzZXJqY0haMmhweWNITzdjdVNPMFBDb3FDa1ZGUmMxdXI2NnVEbmQzZDRuckRRME5vYVdsaFVPSERqSHZxNjZ1RHE5ZnY4WTMzM3pUNnVPbEtJcWlLSXI2cDNFNEhFUkZSYldvWFZKU1VyTjl4NUVqUitMRWlSUE05M0p5Y3MzdXU3eTh2UGtERmNQS3lncFdWbFp0MnBhaUtJcWlLRXFBQmhwUUZFVlJFcDA0Y1FLRmhZVll0bXhacTdhVGtwSUNJUVNxcXFvNGV2UW9MQ3dzTUcvZVBDUW1KdjVGUi9yM3VuYnRHa3BMUzJGalk5T3UrMzN5NUFtOHZiMmhycTdPUEt6ZzhYajQvUGt6ckt5c0pBNTZBY0Q1OCtkeDdkbzFrU3dJUEI0UGl4Y3ZabzViM0lEK29FR0RFQllXaG9FREIrTGx5NWNTWDhQWjJSbGJ0MjVsdmk4dUxzYWlSWXZRclZzM1JFZEhNOGZ4NU1tVEpnZWJ1Rnd1RGgwNmhJQ0FBQlFWRlVGSFJ3ZVBIajBDbTgwV2FuZjM3bDBVRlJWaC92ejVFdmZWR2xwYVd0RFMwc0xodzRkaGJHek1aSGlJaUlob1U5WU5OVFUxR0JzYnc4REFBRjI2ZElHTmpRMlNrcEtZYy96Nzc3K0RFQ0wybkZ0WldTRXBLVW5zZnBXVmxSRVFFSUJ2di8yMjFjZEVVVlRMZlByMENTOWZ2a1J0YlMyelRFcEtDbHUzYm9XWm1SbGNYVjF4Ky9adGtldFNVM2c4SGdJQ0FtQmlZZ0lURTVNV2J5Y1lkQ2VFd01qSUNHdlhyc1hHalJzeGFOQWdzVUZLZjdjREJ3N2c5dTNia0plWGw5aW1xcW9LdXJxNkVxLzl1Ym01dUg3OU9ycDE2eVlVUENHNFozRTRuUFk5YUlxaUtJcWlxSCtaOWdoUXBTaUtvaWlLK3JlaFBSeUtvaWhLTEM2WGk2Q2dJTnkvZngvOSt2V0RoWVVGQUtDMnRsWm9ZRVljUWdqcTZ1cFFYbDRPUTBORFJFZEhZOVNvVVNndkw0ZWlvbUtyWjJqKzJ5UW1Ka0pLU2dwRGhneVJtQ1hnOWV2WEFJQno1ODVKTEJsZ1pHVEV6SUF2THkrSGpZME5LaXNya1ppWUtEVHpId0NtVEprQ0Z4Y1hpY2RVVWxJaXRzU0FoNGNIYnR5NGdmSGp4ME5aV1JrUEh6NUVRVUVCZnZqaEJ5WnRvb3lNRElENmxOdWRPblVTR1NpcXJxNkduNThmYW1wcW1HV0VFRGc1T2VIZHUzYzRmLzQ4dW5UcEFrSUkvUDM5Y2VmT0hRd2VQQmpHeHNaQysvbjgrVE9PSGoySzNidDM0ODJiTjFCUlVjSHExYXZoNWVVbGRqQXZJU0VCQURCanhneUo3N3MxV0N3V0RoOCtqTUdEQjhQRHd3T0dob2JvMTY4ZlhyNThLUlNnVVZaV0JsdGJXL3orKysvWXRXc1hIQjBkeGU1UGNQNDBORFJ3NGNJRmpCNDlHalkyTm9pTGk4UHQyN2VSbXBvS0FNakp5Y0g2OWV1WjdZWU9IUW9lajRmT25UdkQwOU1UblRwMVFwY3VYYUNob1lFK2ZmcWdhOWV1N2ZKK0tZcHFQVk5UVTB5ZVBCa1hMMTVFZEhRMG5KMmRXN3p0eTVjdkVSNGVqc2pJU055NWN3ZTlldlVDVUQ4SVgxZFgxK3oydGJXMUtDOHZ4OHFWSzZHbXBnWjdlM3RVVmxiK3FWUzU3ZVc3Nzc1cnNsekVtREZqVUZKU0luRzlJRXVMazVPVDBITEJlYUdCQmhSRlVSUkZVUlJGVVJSRlVmOTVhS0FCUlZFVUpSYUh3OEh4NDhlaHA2ZUh1WFBuNHRhdFc5RFIwY0hLbFN0YlhITmVXVmxaWkZsdWJpNzY5Ky9mM29mN3Q2bXBxY0d4WThkZ2JHd01Eb2VEdlh2M2ltMG5xSzk5OCtaTi9QSEhIMkxic05sc1RKczJEVnd1RnpObnprUjJkalpDUWtJd1ljSUVrYmFabVpsTnBrMFVWMW9nS0NnSWtaR1JtRDE3TnVMaTRnQUFTNVlzUVVGQkFlTGo0Nkdpb2lLeVRmZnUzVVdDSjBwS1N1RG41OGQ4VHdpQnA2Y25UcDgralkwYk4yTFNwRWtBNm1mbEhqaHdBTU9IRDRlOXZUMnlzN1BScVZNblpydlJvMGVEeCtPaFI0OGUyTFJwRXhZdlhnd0ZCUVd4S2I3cjZ1cHc4T0JCREIwNkZMcTZ1aExUUWZKNFBBQ1MwMFZLU1VrSmxaTFExTlJFV0ZnWW5KMmQ4ZU9QUCtMR2pSdEM2M055Y21CdmI0K2NuQnhzMmJJRmJtNXVJdnM4ZS9Zc1RFMU53V0t4bUdYOSt2VkRmSHc4ZUR3ZTNyNTlpN0N3TUZSVVZJRE5aaU0rUGw1bys3bHo1d0tvVHpPK1pzMGFzY2ROVWRRL1ovUG16YmgwNlJMOC9Qd3daODRjc2RkS0FDSkJjMXBhV29pS2lvS2RuUjJzcmEyUmtaRUJlWGw1Nk92ckl6czd1OW5Yalk2T1pyTERBUFhsSGRUVjFmRi83TjEzV0ZUSC92ang5OUpSbXIzMzJEVVJlemYyaHVKVnNaZUlHaXYyTG5hTkhYdEZiS2dJRnV6ZDJMREZFcnRpaTRnaUtpSzlDTHY3KzRNZjUrdTZTMU1UdmJtZjEvUDRYSFptenB3NUIrK09UK1l6bndrT0R2NnlCMHJGblR0M2xBQ0JtSmdZRWhNVDhmUHpBeUI3OXV4ZlpiNk9pb3JDM2QwZGxVckYvdjM3T1hUb2tGS1hITGo0NU1rVEJnOGVuR0lmcHFhbUxGcTA2SXZISW9RUVFnZ2hoQkJDQ0NHK0hnazBFRUlJa2FJU0pVcXdaTWtTZXZmdVRaczJiYmg4K1RLUWxQSnY5dXpaS1Y3bjRlSEIyN2R2R1RkdW5GNmRvZDNhV3EyV2tKQVFjdVRJa2E1eFJVZEg2eXdPLzVOOGZYMTUvLzQ5dlh2MzV1ZWZmMDV4Z2R2UHo0ODZkZW93YmRvMGcrOGhXV3hzTEIwNmRPRG8wYVAwN3QyYnNXUEhHbXpuN2UzTnJsMjdVdXpIVUphSkRoMDZjT1BHRFRadDJxU1VCUVVGWVc1dW51TENXWG9NSERpUTFhdFhreTlmUHJKbXpjcXNXYk1JRFEzbDdkdTNoSVNFWUdscHljdVhMeGs4ZURCZVhsN0tkZFdxVldQSWtDRzBiZHRXU1J2cDcrOVB4WW9WV2JCZ0FRTUdERkRhSGpseWhCY3ZYakI2OUdqV3JGbVQ2bEVNWURpb0JaS0NPWktERVpMMTdkdVg4K2ZQNCt6c3JDd1Vob2VIczNEaFF1Yk9uYXRrS3ZEejgyUGt5SkU2YWMzSGpCbkRnZ1VMR0R4NE1NdVdMZFBwdDBtVEpzclBEUnMycEVpUklnd1pNZ1EzTnplOWNTVm5DQkZDZkg4cVZLaWdCR2pObmoxYmI3NkxqNC9IeU1qSVlDYVd6cDA3Yy9qd1lUdzlQZW5idHk5YnRtd0Jrb0tSK3ZUcGsrSTlKMHlZZ0wyOXZkNlJQQ25OZFpHUmtaaWFtcWJyM0Y2dFZrdHNiS3pCekFqRGhnM2o1TW1UT21WMTZ0UUJrckxKN055NUUwaWFZNTQ5ZTViaVBUN09lUE9wcFV1WEtzRU1LUVhudlhqeGdoVXJWcVRZaDdtNXVRUWFDQ0dFRUVJSUlZUVFRbnhuSk5CQUNDRkVxcHlkbmRtL2Z6OVpzMlpWVWhzYkd4dW5lR1FBSkMzUXhzVEVwTnJtWTJmUG5xVlJvMGE0dUxnWVhKUk5GaDhmVDd0MjdmanJyNys0ZGV0V2hzN08vbHFTRjBLKzFrTHhyRm16T0hEZ0FJNk9qc29DVE1lT0hhbGV2VHJEaGcxVDJpMWV2RGpWb3hQR2pSdkgzTGx6ZGNvV0xsekk0Y09IZGJJS3hNWEZvVmFyc2JLeTBtbWIybnYvVk9IQ2hZR2s0eUVHRGh3SUpDMEM1Y2lSZyt6WnMxTzVjbVg4L2YzWnZuMDdIVHQyVks3YnNtV0xjbTJ5dDIvZkVoTVRvM2U4eE9MRmk0R2s0eVZpWTJQMUFqRHUzYnZIL3YzN3NiR3hJVG82R3BWS1JjMmFOYWxSbzRaT08wTi9SMVFxbFJKOGNmLytmVFp0MnNTYU5Xc0lDd3VqWGJ0MkxGKytuQVVMRnJCdzRVSVdMRmpBNk5HamlZbUp3ZG5aR1c5dmJ5cFZxcVF6SGpjM04zNzQ0UWZsR0F4SUNrZ0JhTnUyTGE2dXJpUWtKT2o5Zm9RUTM2K3BVNmRpYlcydDh6MmNMRFkyRmt0THl4U3ZYYjU4T1pjdVhhSmF0V3BLV2VIQ2hWT2RFMmZPbkVtcFVxWFNQVys2dWJuaDV1YkdtalZyNk5TcFU0cnQ3dCsvVDRjT0hhaFpzeVpyMXF6UnE1OC9mejd2M3IwRGtvS3d6TXpNbEhrdVY2NWNPdjBVS1ZJazFUR1ZMVnRXcnl3NE9KalpzMmRUdkhoeFRwOCtyWk1KQnBJQ0RLcFVxVUxMbGkxMXNqbDg2ci85eUNVaGhCQkNDQ0dFRUVLSWZ5TUpOQkJDQ0pHbTdkdTNLN3U4azhYSHgrdnQ2QVpvMnJRcEZoWVdKQ1FrS0dVYWpZYlEwRkN5Wjg5dXNQOE5HemFRbUpqSUR6LzhrT280ek0zTjBXcTEzTHQzajgyYk45T3JWNi9QZUpyUGQvYnNXU1dsZFBLTy9IdjM3bEd4WWtXOXRscXRGb0JKa3lZeGRlcFV2WHAzZDNlNmQrOU8vLzc5Q1FnSVlQMzY5WmlZbUxCanh3NThmSHl3c3JMU1dWaUpqbzdXVzR6L1dHeHNyRjVabXpadGRONnB2NzgvNjlhdG8wNmRPanFMNGdCVnExWk43ZEYxOU9uVGgyTEZpcEVuVHg1eTVjcEZybHk1OURJS25ENTltdmJ0Mi9QaHd3ZmxYY1hFeE9qMTllalJJd0NkQmF3TEZ5NXc0c1FKNVhPTkdqWDBBZ2g2OXV5SnRiVTFEUm8wNFBEaHcxU3RXaFVqSXlQbXpKbVQ3dWVJaW9xaWNlUEd2SHo1a2lwVnFqQjE2bFJhdEdqQjI3ZHZPWExrQ0FEVHBrMmpXclZxdUxpNGNPdldMYnAzNzg2YU5XdVVSY2FvcUNoV3JWckZzMmZQMkxCaGczSXNncSt2TDdsejU2Wm16WnE0dXJvYVBCNUNDUEg5S2xteUpHdlhyalZZbDFKMmdHUTJOamJjdm4xYmI5NTgvUGd4ZS9iczBXdmZwMDhmdlhreklpSUNjM056dlQ0Z2FYN1p0R2tURVJFUi9QampqNmsrUjhHQ0JYbno1ZzNyMTY5bjFLaFJGQzllWEtmZTN0NWUrVGx6NXN4WVdGalFxRkVqdlg0S0ZTcVU2dmVyb1hrT1lNQ0FBVVJGUlRGNzltenk1czJyVng4WkdRa2t2YlBjdVhPbitpeENDQ0dFRUVJSUlZUVE0dnNpZ1FaQ0NDSFNaR2loSXk0dXp1RENRbzRjT2JDMHROUlpWRDU5K2pSTm16YkZ3OE9ESGoxNjZMU1Bpb3BpNTg2ZFdGcGEwclZyMXpUSE1uMzZkQTRkT3NUVXFWUHAwcVdMd2JIOVhXYk9uS2xYcHRGb2lJK1BwMDZkT3RTdFcxY3BEd3dNWlBQbXpkU3RXMWRua2Z6eDQ4ZDRlM3VqVnFzQnlKOC9QNTZlbmtEU3d0TElrU01wV0xDZ1hvcm9VYU5HcFh1bmE3Sm16WnJSckZrekFOUnFOWTBiTndiZ3hvMGIxS3RYajVFalIySm5aNmR6emF0WHIxaXdZSUZPMmFlTDVObXlaYU5reVpJRUJBVHcvdjE3SGp4NFlQRCs5Ky9mSjBlT0hMeDY5UXFBOGVQSDA2bFRKeVdBSWl3c1RObmxYNlZLRmVXNnlaTW5wL3BjMGRIUjdOcTFpOWF0VzZQUmFBQm8yYklsNDhlUDUvbno1eFFzV0ZEdm1pbFRwckJ3NFVMbGMvdjI3ZG00Y1NOcjE2N0YxTlJVZVRkMzd0ekJ5Y21KaHc4ZjBxZFBIOWF0VzBlOWV2WElsQ2tUSGg0ZU9Eczc2L1JyWldYRjc3Ly9UcjE2OWVqUm93ZGhZV0YwN05pUkN4Y3UwTGR2WDczZHV4OExEZzVPOFhmYXFGRWo1WGNuaFBoK0pDWW04dWJORzhxVUtaTnFPME56MDRNSER3ek9tMjNidHRXYk54Y3NXTUNTSlV1NGZQa3lwVXFWMG1sLzVzd1ovdnJyTDJyVXFKSG1PREpuenN5WU1XTVlOV29Va3laTll2djI3YW0yTjJUbnpwMW90Vm9LRkNpUVlwdktsU3NyODFxeS9mdjNzMmZQSGhvM2JreTdkdTBNWHBjOHY1aVptV1Y0WEVJSUlZUVFRZ2doaEJEaTI1SkFBeUdFRUduU2FEUjZDNmEydHJaRVJVVVpiSC9qeGcxbGx5TEF0bTNiU0V4TXBIcjE2bnB0dDI3ZFNuUjBOTjI3ZDhmVzFqYk5zVlNxVkltV0xWdHk4T0JCVnExYVpUQ3Q5ZDloLy83OUhEOStuQ3hac3ZEKy9YdTkrZ1lOR3Vnc0lKMDVjNGJObXpmVG9rVUxSbzRjcVpRZk9IQUFiMjl2Zy9jWU1XSUVnWUdCSEQxNkZCc2JHd0FzTFMwcFc3WXMvL25QZjNUU2NIL3F5SkVqbkQ1OTJ1QlJBZkh4OGZUcTFZdFRwMDVSdTNadHNtZlB6c3laTTFteFlnV1RKMDltOE9EQlN0YUJGeTllcExnejlXTXJWcXd3bUliN1k0R0JnUUQwN3QyYm5UdDNzbS9mUHZidDI2ZlR4c0xDZ3FsVHAxS3laRWtnYVVIcjVNbVRaTXVXVFVubi9Ta2ZIeCtpbzZOeGNuSlMzbVdIRGgwWU4yNGNtemR2eHRYVlZlK2FFaVZLMEt4Wk16UWFEYjYrdnNyaVZvc1dMWUNreGE1bHk1WXhaY29VSUNtTGg1T1RFeGN2WHVUdTNidXNXTEdDWDM3NXhlQjRDaFFvd0tsVHAyamF0Q2w1OHVSaDM3NTlxTlhxRkJmV2trVkdSaXE3bThQRHd3a0pDYUZnd1lLWW1wcVNMMTgrQ1RRUTRqdjAvUGx6RWhNVFUxMTBoNlNzQTUrbSszZHdjRWh4M3JTenN5TWlJa0w1N09YbGhiVzFOU1ZLbE5Ccm0vemQyNmRQbjNTTmVjQ0FBY3lkT3hjZkh4L0dqaDJyazhVZ0xkdTJiZVBldlh2cGJsK3VYRG5sS0FjSEJ3ZW1UcDFLejU0OVUyeWYvRDRzTEN6U2ZROGhoQkJDQ0NHRUVFSUk4WDJRUUFNaGhCQnBLbE9tREU1T1RzeVlNVU9uL083ZHU3eDkrMWFuckZ5NWNtVE5taFdOUmtONGVEaVdscGJzM3IyYjZ0V3JHMXd3U1Q0TE9yMExKZ0FUSjA3azRNR0QvUGJiYi9UdTNWc3ZiZi9YRmg4ZnovRGh3eWxSb2dTdFc3ZlcyL0Z2U1BMT3p2Um1YUEQxOWNYRHd3TkE1eWlHa2lWTGN1Zk9uVFN2ZDNCd01GaCs2dFFwQmcwYXhQMzc5eWxmdmp5N2QrOG1SNDRjL1BISEh3d2ZQcHpodzRlelpzMGFMbDY4Q0NSbEZyaDA2WkpPSDJGaFlXVEprc1ZnL3hjdlhpUi8vdnc2WldQR2pNSEx5MHY1YkdWbHhibHo1d2dPRHViZHUzZktzUkxtNXVia3o1OWY1eGlDWWNPR1ViQmdRWnlkblEwR1BLalZhdWJPblV2dTNMbHAzcnk1RW1oUXBFZ1JhdGV1elpJbFN4ZzZkS2plMzRtdVhidlN0V3RYNHVMaWRNNVdmL3YyTFo2ZW5peFpzb1RuejU5VHJsdzV0bS9mVHRteVpibHc0WUlTTE5HM2IxOWV2SGpCK1BIakRRWnpGQ3BVaUx0MzcySnNiSXlMaXdzQWpvNk9xRlFxNVZnTEt5c3JBTFpzMlFJa0JUL2N2bjBiU0RyVDNjWEZoYU5IaitydFhoWkNmRC84L2YwQjlJNGcrTmlEQnc5bzFxd1pDeFlzb0gzNzlqcDE1OCtmMXpraUFhQjI3ZHBrelpxVjBOQlFBSzVjdWNMang0OFpOMjZjWHBCZmNIQXd1M2J0d3RyYW1vNGRPNlpyekpreVpXTDQ4T0ZNbURDQjhlUEhLMGZEcE9UcDA2Y2NPWEtFZ2dVTDR1UGp3OTY5ZThtY09YT2E5NG1PanFaZHUzWktvRUYwZExRU2FKZFNnTVhyMTY4Qk1EWTJUckhOcDgrU1dxWVlJWVFRUWdnaGhCQkNDUEhQa1VBRElZUVFxYnAxNnhiKy92NEVCd2NEU1dkVEp5K2VUNWt5aFYyN2R1bTA5L1gxSlh2MjdFRFNnc2lsUzVkNC8vNDlBd2NPMU92NzdObXozTDU5bXhJbFN1Z2NPNUNXR2pWcTBLQkJBMzcvL1hlV0xsM0t4SWtUUC9meDBrV2owUkFTRW9LdnJ5OG5UNTQwMk9iNjlldXNXN2RPK1p3Y0hQREhIMy9vbE4rNmRVdnZXbjkvZjRPNzVUZHQyc1NnUVlNeVBONSsvZm94Yjk0OEdqUm93Tm16WjRHa2hmWlZxMVlwQy9CVnExYkZ6ODhQRHc4UGdvS0NzTE96dzkvZlgyOEhMaVR0dEkyTmpWV3lIbndzZCs3Y2VvRUduNTVkL3ZEaFE5NjhlVVAxNnRVTm5zR3RWcXN4TmpibTdkdTNCQVVGNGV2cnk2Tkhqd3crMjVZdFcvRDM5MmZ1M0xsNk8yQUhEaHhJbHk1ZFdMQmdBZE9tVFV2bERmMGZKeWNuenB3NWc1MmRIUXNYTHNURnhRVlRVMVBPbkRtRGc0T0RFaVFBTUduU0pJNGVQY3FXTFZzb1ZLaVFYbC9KQVFqTm16Y25XN1pzU3ZuR2pSdEpURXhVZ21sS2xDaWhGL0FnaFBqdmtEd0hwSlpoNXRpeFl3UUVCQkFmSHcvb3pwdU9qbzU2MlZyZXYzOVA5dXpabGN3QksxZXV4TWpJaUg3OSt1bjF2WGJ0V2hJU0V2amxsMS9TdGZpZmJOQ2dRY3liTjQralI0OXkvdng1YXRXcXBkUUZCd2R6OXV4WjNyNTl5OXUzYnlsV3JCaUFFaVNRTFZzMlFrSkNsUGFKaVlsRVJVV1JLVk1tblNNUFBqNktKeVFraEJ3NWNxUjdmQ3RYcm1UbHlwVnB0cnQ5K3pibHlwVkxkNzlDQ0NHRUVFSUlJWVFRNHU4amdRWkNDQ0ZTZGZ6NGNTQnA4UlNTZHJkL2ZNU0J2YjA5Ky9idDQ5bXpaOVNwVXdkQVNTbjk3Tmt6NXN5WlErN2N1ZW5Rb1lOZTMvUG16UU13R0lTUWxqRmp4dkQ3NzcremFORWloZzRkcXV3Vy96dFlXbHF5YytkTzZ0ZXZuMktnd2Y3OSs5bS9mNzlldWFlbko1NmVuaW4ySFJRVVJQUG16WW1MaTZOT25UcWNPM2RPcVN0ZnZqeWpSbzFLYzN6cjE2OG5ORFJVYVZ1MWFsV01qWTF4Y25MQzNOeWNpUk1uRWhRVWxPcWl6MisvL1paaTNlTEZpK25mdjcvQnVySmx5K29GSnlRdnJpV2JQbjA2VzdkdTVlM2J0MG9RQ3NDVEowOXdjM05qMTY1ZEhENThHSHQ3ZTVZdFc0YWpvNlBCckJHeHNiRk1tellOT3pzN0Jnd1lvRmZ2NU9TRXE2c3JibTV1T0RzN0d3d0crSlNibXh2bnpwMmpkKy9leXQraGxTdFhNbno0Y0t5dHJkbTRjU1B0Mjdlblo4K2VKQ1Frc0huelp1enQ3Vm0vZmoxdDJyVFI2V3ZRb0VGMDdOaVJGaTFhS0VjeUFKdytmWnE0dURpZERBMVJVVkYvNjk5WkljVGZJemtid01jTDlaODZmdnc0UmtaR05HblNCTkNmTndjT0hNajQ4ZVB4OHZKaXpKZ3hRTks4K2ViTkd4NCtmTWpXclZ0eGRIU2tjT0hDT3YzR3hzYXlmUGx5cFkrTXNMR3hvWC8vL3N5Wk00ZnAwNmR6OU9oUkFHcldyS2xrdEVsdTE3ZHZYMXEwYUVIdDJyVU56dDBuVDU2a1diTm1MRnUyak1HREJ4dThuNFdGUmFwSEppUTdjZUlFTDErK0pHdldyTFJxMVNyTjlpbGwxeEZDQ0NHRUVFSUlJWVFRL3p3Sk5CQkNDSkdxZ3djUFltcHFTcU5HallDa0JaT1BkeTJhbVptUlAzOSs1Y3g3UUZuZ25UTm5EZzhlUEdEaHdvVjZSd2pjdkhtVGd3Y1BraU5IRHZyMjdadmhjVFZ0MnBRZmYveVJXN2R1c1dMRkNzYU9IZnM1ajVkdXljLy9xZEtsUy9QMjdWdWlvcUxJbkRtenN1ZytaODRjRmk1Y3lMRmp4M1RPd3o1MjdCaGR1M1pWUG84ZVBacS8vdnFMMWF0WGMvLytmWjFBZzRvVksrb2NvNUNTRXlkTzhPSERCNzJqQmdZUEhxd3NBbTNac29YNCtIZ0dEQmhnOEFnTFF3SURBM0Z6Y3lNeE1USEZOdE9tVGRNSkhnRFlzR0dEa2tuaFUycTFtaE1uVHVEdTdvNnZyeTltWm1iMDc5K2Z2SG56QXFTYXdXSE1tREg4OWRkZnpKNDkyK0J4R1NZbUpreWZQcDF1M2JyaDVPU0VuNStmem01YlF6NSt4Mi9ldk1IRnhRVWZIeCtLRlN2Ry92MzdsWjI5a1pHUmVIdDdVN1pzV2NhUEg4OS8vdk1maGc0ZHlyeDU4ekF6TStQdDI3ZXNYTG1Tdi83NksxM1pPU0lqSXpPMDIxY0k4YzlRcTlVc1hyeVlyRm16MHF0WEw1MjYwNmRQYy9mdVhXclVxS0VFMUgwcUxpNk8zMy8vbmNxVkt5di9IdzhQRDllWk42MnRyY21mUDcvT29ubWhRb1hRYURUMDY5ZVBoSVFFZzVsNjFxNWR5OXUzYjJuWnNpVVZLbFRJOExNTkhUcVVSWXNXY2V6WU1TNWZ2a3kxYXRVd01qS2lZY09HT0RnNHNHVEpFckpseTVibThVREo4MzFxV1Ztc3JLell1SEZqcXYxRVIwZVRKMDhlSU9rZFRaNDhtYUpGaTJid3FZUVFRZ2doaEJCQ0NDSEV0eUtCQmtJSUlWSVVFUkdCbjU4ZnRXclZ3c2JHQmtoSzg1L2EyZFNRZEhhMWlZbFMxQnFPQUFBZ0FFbEVRVlFKcDArZkprK2VQQVozdzgrWU1RT0FFU05HNktYYVQ2L1JvMGZUdlh0M0plWDk1L2J6Sll5TmpibC8vejd0Mjdkbi9QanhEQnMyREVnNjQxcWxVbEdsU2hXZEJhYk9uVHZUb1VNSEpjMStodzRkeUpFakIvMzY5Vk91aGFUakJueDhmTkkxaHNEQVFLS2pvNWs1YzZaU05uVG9VSU9MOFczYnRrMHhhT0pUVjY5ZXhjM05MZFUyN2R1MzE5dDE2K2ZuWnpEUVlNcVVLZXpaczRlZ29DQXNMQ3dZT0hBZ0V5Wk1VQmFhVW5QaXhBbFdyRmhCcFVxVlVzM3kwTFZyVjl6ZDNUbHo1Z3d1TGk2c1diTW16YjdqNHVKWXZudzVNMmJNSUNJaWdnNGRPdUR1N282TmpRMEpDUW1vVkNybENJVXhZOFpRcGt3WnVuVHB3dVhMbDVVK3JsKy9Ea0NWS2xWMCtuNzE2aFZSVVZFRUJ3Zmo3T3pNalJzM0dEUm9FSzlmdjlacks0VDR0cTVjdVVLL2Z2MzQ4ODgvbVRScGtsNzk5T25UQVZKZEREOTE2aFF4TVRGS1ZwTm56NTRSSHg5UHJseTVVcjEzNmRLbGdhUmdCa2RIUnlwVnFxUlRIeGNYcHdRQXVMcTZwditoUHBJN2QyNjZkZXVHaDRjSDA2ZFA1K0RCZzV3NWMwYVpqejQrNWljMXljY29mQnBrbGxGejVzd2hNaktTQ1JNbXNHalJJa2FOR3NYdTNidS9xRThoaEJCQ0NDR0VFRUlJOGMrUlFBTWhoQkFwT25Ub0VBa0pDYlJzMlJKSTJ2RWRFQkNnazBvNUxpNk9CdzhlOFB6NWM2WE13c0tDMHFWTGMvdjJiZWJNbVVPbVRKa0lDZ3JDMk5pWVhMbHljZm55WlhidDJvV2RuZDFuSFp1UXJHUEhqb3dkTzVhZ29DQldyVnFsbkNmOVQ3TzN0OGZHeG9aeDQ4WmhiMjlQelpvMU9YUG1ES1ZMbDlZSk1nQlFxVlNZbVB6ZjlOdXFWU3VENmFJZlBuekluRGx6MG5YLzJOaFl0RnF0VG50bloyZURnUWFCZ1lFOGVQQWdYZjBHQkFTazJlYnc0Y042Ty9PZlBYdG1zTzNLbFN2Sm56OC9NMmZPcEYrL2ZtVFBuaDJ0VnN1SER4OVN6VHp3NE1FRE9uZnVqS21wS1pzMmJTSW1KZ2FOUmdOQVFrSUNrSlJwSTVtSGh3ZFZxbFJoN2RxMXhNZkg0Kzd1anFtcHFWNi9yMTY5WXZIaXhheGZ2NTZRa0JBS0ZDakF1blhyY0hKeVV0cmN2SGtUclZhckV3emg0T0RBaFFzWHNMT3pVOFo5OWVwVkFDcFZxa1N2WHIyNGQrOGVEeDQ4SUNJaVFybHV5NVl0bENwVkNtdHJhOTY5ZTVmdXpCSkNpTDlYZUhnNEV5ZE9aTldxVldnMEd1cldyVXUzYnQxMDJpeGZ2cHhUcDA0QnNIWHJWaVc3eWFmMjd0MExvTXliZi96eEI0Qk9acHZRMEZBZVBIaEFjSEN3VXBhY1djWE16RXdKS1BEMzk2ZGd3WUpZV2xxeVpNa1NYcng0UVlNR0RhaGV2ZnBuUCt1d1ljUHc4UERnMEtGRFhMdDJUUytnSVQyUzU1QzBnZzVUYytIQ0JlYk5tMGUrZlBrWVAzNDhHbzJHT1hQbXNIcjE2aFNQNmhGQ0NDR0VFRUlJSVlRUTN4Y0pOQkJDQ0pHaTVKMkZEZzRPUU5KT2RVQm5ZZUxtelp2S1RzeGsxNjVkdzkvZkg0RGF0V3NEc0cvZlBnWVBIc3pGaXhlWlAzOCtBQzR1TGtxbWhNOWhhbXJLb0VHRGNIVjFOYmg0ZnZEZ1FVYU9IRW56NXMxWnRHalJaOThuTFZaV1ZuaDdlMU8vZm4yYU4yOU8xNjVkQ1EwTlRmVVlnR1JHUmtZR3l4MGNISWlLaWtLdFZqTnUzRGp5NU1uRGlCRWpETGF0WGJzMmp4OC8xbG0wU29tenMzT2FiVExDeGNWRnJ5dzVDT0JUR3pkdXBHdlhyanFCRmlFaElaUXNXWkxwMDZjYlBPczdNRENRUVlNRzhlN2RPelpzMkVEWnNtWEpuejgvTDErKzFHbjNjUXJ5SzFldXNHUEhEbHEwYU1HbVRac29VcVFJVTZaTTBlczdQajZlSlV1V1lHdHJ5OHlaTXhrK2ZEaVBIei9teFlzWFdGbFo4ZlRwVXdZTUdBQWtIZFh4c1hMbHl1bDh2bkxsQ2dEVnFsWER4Y1dGcUtnb0tsV3FoTDI5UGZ2MjdjUGEycHJMbHk5amFtcks3Ny8vRGtESmtpVU52aWNoeE44ditVZ1lMeTh2UER3OGVQMzZOVm15WkdIKy9QazRPenNyeCtBQUhEOStuTkdqUnl2QlRpTkhqbVRDaEFsWVcxdnJmRzlwTkJyMjd0MUw3dHk1bFhuUzBMenA3dTZPdTd1N3puaTJidDBLSkdVZCtPR0hINENrTERCSGp4NGxPRGlZSlV1V0FCZzhVaUVqeXBVclIrUEdqZkh6OCtQR2pSc1pEalRRYURUNCt2b0NTVUVVWmNxVXlmQVkvdnp6VDlxMGFVTmlZaUx1N3U1WVdWa3hlZkprOXUzYmg0dUxDOWJXMWpwSERLVmsxcXhaTEY2OEdLMVd5K1RKa3hreVpFaUd4eUtFRUVJSUlZUVFRZ2doUHA4RUdnZ2hoREFvSmlhR1E0Y09VYlJvVVVxVktnWEFoZzBiTURJeW9rNmRPa3E3Y3VYS3NXSERCdVZ6enB3NWFkaXdvYkxUM01mSGgzSGp4dkg4K1hQVWFqVjU4K2JGMDlPVHlwVXI4K3V2djM3eE9BY01HRURyMXEzMUZuNGhhWEhJMzkrZkNSTW1mUEY5MGxLeFlrV09IajFLMDZaTldiZHVIVVpHUnZUczJmT0wrMDFNVE9UMDZkTmN2MzZkRWlWS0tFRWZuMnZGaWhWVXJWbzFYVzN2Mzc5UGp4NDlVbTN6K1BGanZhTVQrdlRwZzRlSGgxN2JsaTFiNmdRWlFGSW1ndmZ2My9Qa3lST0QvUWNGQmZINjlXc1dMVnFrdk0raFE0Y1NIaDRPZ0srdkwvNysvb3diTjA2NUptL2V2RlN1WEprOWUvYmc2dXJLOE9IRGxicUxGeThDU1ZrWENoY3V6TW1USjZsVXFSSVdGaFpBMGxFZUowK2UxQm1EbzZNai8vblBmMUo5RDFldlhpVi8vdnpreXBXTGE5ZXU2YVFVdjNidEduRnhjVXBXaGVQSGp3UHcwMDgvcGRxbkVPTHZvZEZvbEV3RHYvMzJHd0NkT25WaThlTEZla2NjN055NWs2NWR1L0xod3dlV0xWdEc1ODZkS1ZXcUZIWHIxbVhJa0NIWTJ0clN2WHQzQU02ZE82Y2NrNkpTcWZqdzRRTmVYbDZVS2xWS3A5K2VQWHZxQkNnOGZ2eVkwYU5IbzFLcGVQNzhPWmN1WGFKNjllbzhmLzZjN05telkyNXV6dFdyVjltNGNTTU5HalQ0NHVkZnVuUXBXYk5tSldmT25HbTI3ZHExSzNYcjF0VzU5c21USjVpYW10S3JWeSs4dkx4WXZYbzFSWW9VWWZiczJSUXNXRERWL254OGZPamJ0eThSRVJFc1dyU0k1czJiQTJCcGFjbStmZnVvWGJzMjNidDM1K2JObTh5WU1RTnpjM09EL2JpN3UrUHE2a3J0MnJXSmlZbGg2TkNobEM1ZG1zYU5HMmZnVFFnaGhCQkNDQ0dFRUVLSUx5R0JCa0lJSVF6YXMyY1AwZEhSU2xyL3dNQkFEaDgrVEpNbVRjaWJOeThBelpzM3AwYU5HbFN1WEJsSVdyenAxS2tUang4L1p0V3FWY3llUFp0bHk1WXhkT2hRL1AzOXNiS3lJbS9ldktoVUtwMkY0WlNrdERQK1kxbXlaTkhaemY0eFB6OC9URXhNREI1TjhMV3AxV3F1WExuQ2h3OGZnS1N4VjZ0V2pXSERodEdqUjQ4MEYxOVNZbTV1enE1ZHU2aFVxUkpkdW5UaDh1WExlaGtrTXFKRWlSTEs3K3Q3OE9iTkd3RGw3OVNucWxXcnhwOS8vcW16YTNiMDZOSEt6NDhmUCtiSmt5Zk1uRGxUNzlybXpadlR0R2xUSld2RTA2ZFBjWEp5d3N6TWpNdVhMN05wMHlhOVlKQUJBd1pRb2tRSjR1TGlzTEd4b1c3ZHVyUnAwMFpuZC9PbkFnTURlZm55cFJJRWt0YTU1VDQrUHBRc1dWTFp0U3lFK0dldFhyMmFSNDhlQVZDd1lFRldyVnBGaXhZdGROcEVSVVV4Y3VSSTFxNWRDOEQ4K2ZPVjRBQjdlM3U4dmIxcDNibzF6czdPWk0rZW5lYk5teXRaQ1pMbm5KMDdkeElTRXNLb1VhT1VmdnYwNlVQTm1qV1Y3K0hRMEZDcVY2K09TcVhDMjl1YmpoMDdNbmZ1WEh4OWZYbjQ4Q0hWcWxVRGtyNGoweE0wcDlWcTAyeVRIRHlZSGg4ZkpiTisvWHBHalJwRjJiSmxPWGJzR0JNbVRHRFRwazJVSzFlT1diTm1NWFRvMEJTL0t3TURBeGs5ZWpUZTN0NlltSml3ZXZWcSt2WHJwOU9tV0xGaW5EdDNqdWJObXpOLy9uejI3ZHZIekpremFkZXVuVjYvTzNic0lILysvSncrZlpyNCtIaHk1ODdOamgwN0pOQkFDQ0dFRUVJSUlZUVE0aDhrZ1FaQ0NDRU1jbkJ3WVBQbXpaUXZYeDVJMnVtdFZxdnAxYXVYMHFaMzc5N0t6eHFOaHQ2OWU3Tmp4dzY2ZE9sQy8vNzlDUThQWjl5NGNiUnYzeDQvUHo4cVZLaVE0aUpFZEhRMHBxYW15cG4zUVVGQjNMNTlHd0JiVzlzTWp6ODZPcHFiTjIveTg4OC9weGlJOERVa0pDVGc3ZTNObkRsenVIdjNMdm55NVdQTGxpM2N1bldMR1RObU1HblNKQ1pObWtUVnFsV3BWNjhlVmFwVW9XelpzdVRObXhjN083dDAzYU5nd1lKczM3NmRiZHUyNldVUDBHZzBCQVlHa2lsVHBuVDFkZmp3WVo0OWU1YXV0Z0VCQWVscTk2blkyRmdBSlV0QTh1LzA5ZXZYZW92d2QrN2NBWklXbUZMeU9hbTVreVVIR1VSRVJOQ3FWU3ZDd3NJNGZ2dzQwNlpObzArZlBrUkVSTkN2WHo5bGpPM2F0YU5kdTNZWnVzZWxTNWNBM1RQWVUzTGd3QUdlUG4ycXMvQW9oUGhudFcvZm5oa3padkR6enoremR1MWFySzJ0bFRxTlJzTzJiZHR3ZFhVbElDQUFLeXNyVnExYVJiZHUzWFQ2YU5HaUJmUG16V1BreUpHMGI5K2VreWRQTW1uU0pFcVZLa1hqeG8ySmpvNW00c1NKbUppWUtCa1BBT2JNbWFQOEhCb2FTcU5HalhqMDZCRnIxNjdGeWNtSjlldlhzMmZQSGpwMzdzeTdkKytvV0xGaWlzOFJFUkZCNXN5Wk1UWTJCdURZc1dOb05KclBtak1oYWQ2MHNyTFNLL2Z6ODJQV3JGa2NPWEtFWXNXSzRldnJTOTY4ZWRtNGNTTk9Uazc4K3V1dkRCOCtuSDM3OXJGeDQwYWR3THJIangvajV1YkdoZzBiaUl1TG8yalJvbXpldkpsYXRXb1pITU1QUC96QXRXdlhHRGh3SUZ1M2JzWEp5WWxpeFlyUnQyOWYyclZycHdSb3FWUXFWQ29WV3EwV0l5TWpqSXlNVWcwSUUwSUlJWVFRUWdnaGhCQmZud1FhQ0NHRU1Nakd4a1paSERsNThpUTdkKzZrWXNXS3RHL2YzbUQ3M3IxN3MzSGpSbXJXcktuc0FCMHlaQWpMbHkvbjBLRkRBTlNyVnkvRisyM1lzQUVYRnhlc3JLeXdzTERnL2Z2M3FOVnFjdWZPbmVvaWRFb3VYYnBFWW1JaWJkdTJ6ZkMxNlRWMjdGaldyMTlQU0VnSUZoWVdEQjgrbktsVHAySmpZOFBQUC85TTc5Njk4ZmIyeHNQRGcwdVhMaW1wdXBNdFhib1VGeGVYZE4yclljT0dOR3pZa092WHJ6TjI3RmhzYlcweE16UGo0Y09IUEgvK1BOM1A2ZWJtbHVIblRBOGZIeC9ldlh0SFltSWlCdzhlSkcvZXZFcFFRZG15WlFIbzFhc1hUWm8wVWE2Smk0dGo0OGFObUpxYVVydDI3YjlsWE1rbVRackV2WHYzK08yMzM2aGZ2ejRsU3BTZ1JZc1dEQmt5aE45Kys0M3ExYXRUb0VBQnpNM05NVEV4d2NURUJHTmpZNHlOalVsSVNDQXVMbzc0K0hqaTQrT1Zud0U4UFQwNWYvNDhBQlVxVkVoMURIRnhjUXdaTWdSVFUxTUdEQmp3dHo2dkVDSmxPWFBtNVBMbHkzcVpaaUlpSXFoVnE1WVNBRlcvZm4zV3IxK3ZGK0NWYk1TSUVkeTVjNGV6WjgrU00yZE9DaFFvd0lnUkk0Q2s3NXhuejU0eGJOZ3dneGxid3NQRGFkaXdJVGR1M0dEbzBLSDA3ZHNYZ05telozUHMyREcyYjk4T3BENXZPanM3NCt2cmk3VzFOY2JHeG9TR2hnSms2UHQweG93WlBIcjBpTWpJU0o0OWUwYU5HalVBMkxadEc2ZE9uZUw0OGVNRUJBU2dVcW5vMUtrVHExYXQwZ21TYTlteUpiZHYzNlpidDI0Y1BueVk4dVhMczNuelppcFZxa1MzYnQwNGUvWXNXcTBXUzB0THhvMGJ4NlJKazlJTWpMT3hzV0hMbGkzMDZ0V0w4ZVBIYytYS0ZjYU5HOGZFaVJPNWN1VUs5dmIyT0RrNTBiZHZYMnJWcWtWaVlpTGg0ZUZwSG5FamhCQkNDQ0dFRUVJSUliNHVDVFFRUWdpUnBycDE2OUsrZlh0R2pScWw3QkQvVk51MmJRa01ER1RYcmwxa3pwd1pTRHB6ZWZmdTNYVHAwZ1VURTVOVUY5VXJWS2lBa1pFUlVWRlJSRVZGWVdabWhyMjlQVXVXTEZGMm0yZkUrZlBuVWFsVU9EbzZadmphOUtwU3BRcGJ0MjdGMWRXVlFZTUdrVHQzYnAzNnpKa3o0K3pzakxPek0rL2V2ZVBreVpOY3ZueVp1M2Z2WW1wcXlxQkJneko4endJRkNuRHk1RWtsUGJhNXVUbDE2OVpsd1lJRjZicis2TkdqNlQ3ais5cTFhMVN2WGoxZGJaOC9mODdtelpzeE1UR2hWcTFhVEp3NFVha2JNR0FBZi96eEI0Y1BIK2JLbFN0S3ViR3hNVVdLRkdIbHlwVjZaNFViR1JsaGJHejgxWGFvdG0zYmxwczNiekoyN0ZnQTh1WEx4NFVMRjNCM2Q4ZmIyNXZ6NTg4VEdocUtXcTNPVUo4bUppYjA2TkVEUzB0THFsYXRtbXA3YzNOemhnd1pRbUJnSUVXTEZ0V3ArOXJQSzRSSW5hSGpiR3hzYkdqYnRpMlpNMmRteXBRcE5HL2VQTTErVnE5ZVRWaFltTjUzMk1DQkF6bDM3aHpUcGswemVKMk5qUTN0MnJXamF0V3FMRnEwU0NtdlVLRUM3dTd1akJremhqcDE2dEN3WWNNVTcyMXZiNCt2cnkvaDRlRUFXRmxaMGFCQkE1WXRXNWJtdUpPRmhZWGg2ZWtKSkdVVFNEN1dLQ3dzakhYcjFwRTllM1o2OWVyRnlKRWpsYUN4VDJYTm1wV0RCdzh5YytaTWxpeFpRcWxTcGNpZlB6OUZpaFRoNnRXck9EczdNM2JzV1BMbHk1ZnVjVUZTZ04wZmYvekJpUk1uV0wxNk5SVXJWbFF5eC9UdTNadWdvQ0JXcmx5SmlZa0pTNVlzb1ZtelpobnFYd2doaEJCQ0NDR0VFRUo4R2ZtdjJVSUk4Uzl6NzJtUlFpcXRtVTV1L01MNWZMRXdMLzFGL1dxMTJuOWtFVlNqMFpDWW1JaXBxZWwveGFMclAvVmVERkdyMVpJdU9nTkNRMFBKbWpWcnFtM1VhcldTdVNBK1BoNjFXbzJ4c2JFU0NQRHh6OG5aRDc1bkNZbEJQQTFzamxZYnI1UVpxVDdVTFZuMHIzUGZjRmhDWkZoc2x6eUZOSi9NYlJhL0hjS284T2NmcldMSTEveE8vNmZtaDhURVJEUWF6V2NGNVVIUzk1NVdxOVg1UGxPcjFWeTllcFVxVmFxa0dHQm9TSGg0dUhKMFEzeDhQREV4TVgvcjhVVkNDQ0grWHBxM0w0Z2JxcHNwUjZ0SnJHRGwvZkxtTnhxU0VGOUZ6WU10Q3BHbzFmbTM1Y1o2eXlodW0vRnNpa0tJL3g2dllsN1Qva1F2bmJKRUkwMkZQMW9kbFhsTkNDRSswL2Y5WDhlRkVFSjhOLzZweFd3akk2UFBYaXo1RnI3bEluL3l1ZHdpZmRJS01vQ2tkNW9wVTZZMFUzc0xJZjZkdnVaMytqODFQM3hwd0pPaHVjVFkySmhxMWFwbHVLL2tJQU5JeXVKaWJtNytSV01UUWdnaGhCQkNDQ0dFRU4rdjlHOVBFVUlJSVlRUVFnZ2hoQkJDQ0NHRUVFSUlJY1QvUEFrMEVFSUlJWVFRUWdnaGhCQkNDQ0dFRUVJSUlVUzZTYUNCRUVJSUlZUVFRZ2doaEJCQ0NDR0VFRUlJSWRKTkFnMkVFRUlJSVlRUVFnZ2hoQkJDQ0NHRUVFSUlrVzRTYUNDRUVDSmQ0dVBqbVRObkRudjI3RW14emNtVEo1a3padzZob2FIcDZqTTJOcGJIang4VEZSWDF0WWFaTGtPR0RLRjY5ZXFFaDRkLzF2VitmbjRVSzFhTUZTdFdwTnJ1M2J0M1ZLaFFnVm16Wm4zV2ZaTFZyMStmWDM3NWhYZnYzbjFSUDUvcjFhdFgzTGx6aHc4ZlBueVQrd3NoaEJCQ0NDR0VFRUlJSVlRUTR2dGk4cTBISUlRUTRyOURWRlFVNDhlUHg4bkppVFp0Mmhoc3MyZlBIcFl2WDA3YnRtM0ptalZybW4yZVAzK2V4bzBiNCtucFNiZHUzWUNrNElQNCtQZ01qOC9Pemk3ZGJlL2R1OGZseTVkSlNFakk4SDBBamgwN3h0T25UOG1kTzNlcTdjNmZQOC9ObXpkeGNYSDVyUHNBM0xsemg5T25UMU9rU0JHeVpNbnkyZjFBMHJzTkRnN214WXNYQkFZR0t2K2JrSkRBNnRXclU3eHUxcXhackZpeGd2djM3MU9xVkNtbFBEbzZtckZqeDM3Um1BRHk1czNMaEFrVHZyZ2ZJWVFRUWdnaGhCQkNDQ0dFRUVMOE15VFFRQWdoUkxwb05Cb0FqSXhTVG9hVG5qWnBjWEZ4d2NQREk4UFhhYlZhQVB6OS9YRjNkMCsxN2FOSGp3Q1lNbVVLbHBhV0tiYXJXN2N1clZ1MzFpcy9jZUlFRmhZV05HdldMTlg3K1BuNUFWQ3JWcTFVMjZWbTkrN2RBUFR0MnpmRDc5WFoyUmwvZjM5ZXYzN05temR2aUl5TU5Oak8zTnljYWRPbWtTdFhMajU4K01DSER4K3dzckpLcy8vWTJOZzBzenFrUjlteVpTWFFRQWdoaEJCQ0NDR0VFRUlJSVlUNEx5S0JCa0lJSWRJbGVmZS9xYWxwaW0zVWFqVUF4c2JHWDN5L05XdldwR3RoZmR1MmJadzZkVXI1SEJnWW1PcnVmSUM0dURnQU5tM2FsR283WTJOakpkQmc2ZEtseE1URW9OVnF1WExsQ3ZueTVXUFpzbVU2N1pzMGFjS1RKMDhJQ0FnQVlOKytmUmdiRzdOLy8zNE9IRGlnMHpaNzl1ejg4c3N2eW5oY1hWME5qbUhuenAwQVBIandnRkdqUnFVNlhvQXFWYXJRc1dOSEFNTER3M240OENHNWMrZW1XclZxWk0yYUZSOGZIMnJWcXNXSUVTTW9XTEFnQlFvVUlHZk9uS2hVS2dCR2pCakJpaFVyZVB2MkxkbXpaMC96ZmdBT0RnNTRlWG5wbGI5Nzk0N0NoUXZUcGswYlBEMDlEVjVidUhEaGROMURDQ0dFRUVJSUlZUVFRZ2doaEJEZkR3azBFRUlJa1M2SmlZbEE2b0VHc2JHeGFiWUJtRFp0R2drSkNUeDc5Z3hJV2t4LzhPQUIxYXRYVjlvNE96dGpZbUxDcTFldnlKTW5qMUllSHgvUHFWT25sR3dDTjI3YzBBazBhTlNvRVZGUlVhbmV2MUdqUnB3OGVaSm56NTZsZXpGOSt2VHB2SHYzVHZrY0VCREErUEhqZGRwWVdWbXhaODhlVHA0OHFWTStac3dZdmY3S2xpMnJFMml3Y09IQ1ZPKy9lZlBtZEkyelo4K2VTcURCcmwyN2RPckN3c0x3OGZHaFZLbFN0RzNiTmwzOXBZZXhzYkhCREFqSkFSMHAxUXNoaEJCQ0NDR0VFRUlJSVlRUTRyK1RCQm9JSVlSSWwrUkZZd3NMaXhUYnhNZkhBMmtIR3N5ZVBWdHBDN0IzNzE3Mjd0M0xvRUdEcUZPbkRwQjAvTUw1OCtkcDJMQWhycTZ1eW83L1ljT0dzV2JOR3ViT25jdm8wYU9wV2JPbU1qYUEwTkJRNVFpSGxDUm5ad2dORFUyMUhVRFdyRmt4TWpMaTVjdVhhTFZhdW5idHlxRkRod2dNRE5SYlBEYzFOYVZQbno0a0ppWnk5dXhaV3Jac3llelpzeGs4ZUxCZXY0YXlQclJ2MzU1VnExYWxPU1pEUWtOREtWbXk1R2RkSzRRUVFnZ2hoQkJDQ0NHRUVFSUlrUkVTYUNDRUVDSmRZbUppQU1pVUtWT0tiU0lpSW5UYXB1VDE2OWRvdFZyT25EbERtelp0V0xObURSMDZkTURjM0J4TFMwdDY5dXpKcTFldmFOKytQU3FWaXNhTkd5dlhUcGt5aFlzWEx6Sm16QmhldjM3TmdnVUw2TktsaTFKZm9rUUpuY3dEcVVuUHdueGdZQ0Q1OCtmSDNOeWNtSmdZamh3NVFzdVdMVEV4TVdINzl1MVVxVktGc21YTEt1MlRBd2l1WExrQ0pHVlBTTzl1Zm5OejgzUm5XRWhMYkd5czNudjQrUGZ6NHNVTG5Ub3JLeXZzN095K3lyMkZFRUlJSVlRUVFnZ2hoQkJDQ1BIdkpvRUdRZ2doMGlVNk9ob0FhMnZyRk51RWg0Y0RjT2ZPSFlvVUtaSmlPMXRiV3dBeVo4NE1KQVV2Zkx6SUhSWVdob09EQTY5ZnY4Ykx5NHRxMWFvcGRibHo1K2JNbVRPMGJObVNoUXNYRWgwZHpjcVZLMUdwVkVxYklrV0tHRHl1NE02ZE82eGN1Wko4K2ZJeGF0UW96TTNOVXh6anRtM2JPSGZ1bkU3WmdRTUhpSW1Kb1V1WExyeDQ4WUpldlhveGYvNThuVUNEWkdmT25NSGEyaHA3ZS9zVTcvRjMycnQzTDUwN2R6Wlk1K1hsaFplWGwwNVp2Mzc5V0wxNjlXZmQ2L3IxNjhveEVCOUx6bHB4OWVwVmcvVkFtc2RjQ0NHRUVFSUlJWVFRUWdnaGhCRGkreU9CQmtJSUlkSWxMQ3dNZ0h2MzdxWFk1dlhyMXdEY3VuV0xWcTFhZmRaOUlpTWphZGFzR2Rldlg4Zk56WTJPSFRzQ3NHL2ZQaTVjdU1EMDZkT3h0YlhsOE9IRE5HblNoTldyVjZOU3FWaTVjcVhTUjg2Y09lbmZ2Ny95V2F2VnNuejVjanc4UE9qWXNTT3JWcTNTQ1d4SXpreFFyRmd4cGV6R2pSdDZnUWFiTjIvR3hzYUdGaTFhOFBqeFk3Mnh0MnJWaWxPblRnRkpXUU5VS3BVU1ZHRkl0MjdkVWx6Y1AzRGdBSDUrZnFtOUtvb1dMY3F2di81cXNPN0hIMzlreG93Wk9tVjc5dXpoMnJWclZLcFVpVFp0MnVqVVZhcFVLZFY3cFNZb0tJaWRPM2VtV1AvaXhZc1U2ejgrUWtNSUlZUVFRZ2doaEJCQ0NDR0VFUDhkSk5CQUNDRkV1b1NFaEFEZzQrTkQ2ZEtsbVRwMXFrNjlWcXNsS0NnSUlNMEY4dFRjdm4yYlI0OGVNWEhpUklZUEg2NlVIenQyakJVclZ1RHE2b3FabVJuVzF0WWNPWElFUjBkSG5KeWNsSGEydHJZNldSZk9uVHZIK1BIamVmYnNHVjVlWGpvTDdIZnYzbVhRb0VHY09YT0d1blhyY3VMRUNVeE5UWUdrTEF1MnRyWVlHUmtCRUJBUXdPSERoK25Sb3djV0ZoWUd4OTZtVFJ2S2xpM0wzYnQzT1hEZ0FBNE9EcFFwVXliRlowMXRjZi9FaVJNc1diSWsxWGRWcjE2OUZBTU55cFFwbzNQdm1KZ1lGaTllREVDRkNoVndkWFZOdGUrTWFOT21qY0ZBZ3BDUUVITGt5SkZpUGZEVmpvb1FRZ2doaEJCQ0NDR0VFRUlJSWNRL1J3SU5oQkJDcEV0eUVFSGV2SG1aTm0wYUJRb1VvSGZ2M2txOXY3OC9zYkd4cUZRcS9QejhTRWhJVUJidDAzTDgrSEY4ZlgxeGNIQ2dWNjllK1B2N3Ayc0IydGJXbHRPblQrdVVQWG55UlBsNTJyUnBTa0JFbFNwVm1EZHZIdE9tVFNNMk5wYVltQmhldlhwRjl1elpjWGQzeDluWldRa3FBSEJ6YzhQTnpVMzV2SGJ0V2pRYURWV3JWdVhCZ3dmODlkZGZBTHg5KzVZSER4NEEwSzVkTyt6czdIQnhjUUZnL3Z6NWxDeFpNbDN2SUNYKy92N2t6WnRYcjd4dzRjSVo2bWZ0MnJXOGUvZE8rWHoyN0ZucTFLbWpjK1JFUmlVbUpnSmdabWIyMlgwSUlZUVFRZ2doaEJCQ0NDR0VFT0svajFIYVRZUVFRZ2g0OU9nUkFBY1BIcVJJa1NMMDc5K2ZvMGVQS3ZYbno1OEhvRk9uVGtSRlJYSHk1RW1EL1dpMVd2Nzg4MDltelpyRm1ERmpnS1FqQ1E0ZE9rUjBkRFJXVmxZVUxsd1lLeXNyblQ5cjE2NEZJSGZ1M0hwMUg5ZC9yRkdqUmpSdDJwUkJnd2JSdW5Wck9uWHFoSzJ0TGY3Ky9yeDc5NDV4NDhieCtQRmpxbFNwUXZQbXpRMGVoNURNMzk4ZmdJRURCMUs2ZEdsYXQyNE53THg1OHloZHVqU2xTNWRteTVZdEFCdzVjb1NDQlF0K2NaQUJKR1ZXTVBTOEdSRWVIczZzV2JObzJMQWhrSlFkb2w2OWV2enl5eTlLc01EbmtFQURJWVFRUWdnaGhCQkNDQ0dFRU9KL2syUTBFRUlJa1M0WExsekF6czZPQ2hVcXNIZnZYbXJVcUVISGpoMjVjT0VDWmNxVVlmLysvYWhVS3FaTm00YXZyeTllWGw0MGE5Wk1yNS83OSs5VHNXSkZuYkpSbzBZeGVmSmt6TTNOZWZic21VNWRjSEF3VzdkdVZUN0h4TVJRdVhKbDZ0YXRxOU91Yk5teWV2ZXFWYXNXUjQ0Y1FhMVc0K25weWRTcFV3a09EbWJRb0VGTW1EQkJ5UlFRRVJIQnRXdlhxRktsQ2x1MmJLRmx5NVo2ZlEwWU1FRG5lWUtDZ3BneVpRcE9UazQwYWRJRWdKbzFheEljSE16ang0OHBWYXBVcXNjVFZLOWVIUWNIaHhUcnY2YnAwNmNURWhMQ2hBa1RPSG55SkEwYU5DQTJOcGJObXpmei92MTd2TDI5c2JTMHpIQy9VVkZSZ0FRYUNDR0VFRUlJSVlRUVFnZ2hoQkQvYXlUUVFBZ2hSSnBldlhxRnY3OC85ZXZYQjZCOCtmS3NXN2VPenAwNzQrRGd3S0ZEaHpoOCtEQ1ZLMWVtZVBIaU5HalFBQjhmSCtiUG4wL09uRGwxK2lwUW9BQlZxMWFsZS9mdTVNaVJnMDZkT3ZIVFR6OWhiVzBOd0lJRkMzVGFPems1WVdscFNjT0dEVGx3NEFDdFdyWGk2dFdyekpneEk4M0Y4YWlvS0xadDI4YWlSWXQ0K3ZRcGZmcjBZY0tFQ2VUTGwwK25YWjA2ZGZqOTk5OXAyYklsclZxMVl0YXNXWXdmUDE2blRYSTJnR1IzN3R4aHlwUXBWSzFhbFQ1OStpamxBUUVCR0JzYjgralJJK2JNbWFNM0pvMUdnMWFyWmRDZ1FmOUlvTUdWSzFkWXVuUXBiZHUyVlFJOFRFeE0yTFp0RzBaR1JtemZ2cDJtVFp1eWYvOStiRzF0TTlSM1pHUWtBT3ZXcldQOSt2VXB0dHU5ZXpjbUpvYi95YUZXcThtZE8zZUc3aXVFRUVJSUlZUVFRZ2doaEJCQ2lHOUxBZzJFRUVLa2FmLysvUUE0T2pvcVpaMDZkY0xQejQ5WHIxNnhaY3NXUG56NFFJOGVQUURvMnJVcmh3NGRZc21TSmN5YU5VdW5MMnRyYXk1ZnZnekFpUk1uVXIzdjNyMTcyYmx6SnpObXpDQTRPQmlBOGVQSFU3Tm1UUll1WEVHUzRXZ0FBQkJEU1VSQlZKaHF4b0FCQXdhd1ljTUc0dVBqZ2FSZ2dzREFRTHAzNzA1VVZCUlJVVkZFUmtZcWZ6UWFqWEx0aEFrVGVQTGtDYXRXcmNMVTFEUzlyNG1ZbUJnS0ZTcVU0bkVFUVVGQlZLdFdqWGZ2M3RHdFc3ZDA5VGw3OW13bENPUFRlNlZuUE4yN2QwZWxVakYzN2x5ZE9tTmpZenc5UFltTmpXWHYzcjM0K1BqUXQyL2ZkSTBwV2ZMdnBFYU5HcFF2WDE2dlBpNHVqazJiTmxHa1NCRWFOMjVzc0k5Tm16Wmw2SjVDQ0NHRUVFSUlJWVFRUWdnaGhQajJKTkJBQ0NGRW10YXRXNGRLcGFKZHUzWTY1VzV1YnJ4NTg0WXlaY3FRSlVzV2V2YnNDVURIamgxeGRYVmwwYUpGOU8zYmw4S0ZDMmY0bnY3Ky92VHMyWk1LRlNvd2V2Um9SbzRjQ1VDNWN1WG8zTGt6MDZkUHAyblRwbFNwVXNYZzlRVUtGQ0ErUGg0N096c0tGQ2dBSkdVVHlKTW5EMEZCUVZ5NWNvWHUzYnRUdFdwVk1tZk9US1pNbWNpY09UT1pNMmZtdDk5K3c4UERnNnBWcS9McnI3OHFmV3ExV29LRGczbjY5Q25uejU4SFlNdVdMZmo2K3ZMbzBTTUtGQ2pBdFd2WGVQVG9FY1dMRjljWlQzUjBOSzFhdGVMbHk1ZnMyTEdENnRXcnArczlyRnk1TXNQdkxubXNQWHIwd04vZkgxZFhWMzc0NFFmQ3dzSjAycGlZbUxCOSszYTh2YjJWMzExR0JBUUVBREI0OEdBNmQrNnNWeDhTRXNLbVRadXd0N2RuOWVyVkJ2dll1WE5ucXMrZ1Vxa3lQQzRoaEJCQ0NDR0VFRUlJSVlRUVF2eTlKTkJBQ0NGRXFxNWN1Y0tWSzFkbzBLQUIrZlBuMTZrek16TmorUERoUkVaR01uZnVYR1hudmJHeE1XUEhqcVYvLy83MDdkdVhvMGVQWW1Sa2xPNTd2bjc5R2tkSFI5UnFOZDdlM3BpYm0rdlVMMXEwaUNOSGp0Q2hRd2Y4L1B6MGprSUFHRDU4T0FNSERzVEl5SWlMRnkvU3RHbFRwVzdqeG8yY1BuMmExcTFiMDc1OWU3UmFMZmZ1M2FOczJiSUFWS3RXRFhkM2R5WElJQ2dvaVByMTYvUDgrWFBpNHVKMDd2UHc0VU9LRnk5T3ZYcjFhTktrQ1ZldlhxVm16WnEwYk5tU0ZTdFdrRGR2WGpRYURWMjZkT0g2OWVzc1dMQkFMMkFqTmY3Ky91VE5tOWRnbmJHeGNZclhIVGh3Z0YyN2RsR21USmxVTXo5WVdGam9CQm5renAyYmtpVkxwbmpVd2NkdTNyd0pRTEZpeGRKc214SGg0ZUVNSGp5WTNidDNreTlmUHR6ZDNhbFhyOTVYdlljUVFnZ2hoQkJDQ0NHRUVFSUlJVDVmK2xkOWhCQkMvRThhTTJZTUFKTW5UOWFyVzcxNk5UdDM3cVI4K2ZJTUd6Wk1wNjVYcjE1VXFGQ0JFeWRPTUg3OCtIVGZMekF3a0xwMTYvTDQ4V004UFQwcFVhS0VYcHVjT1hPeWV2VnFBZ0lDcUZldkhzK2VQZE5yWTJscHljMmJOL254eHg5eGNIRGc3dDI3S2Q1ejJiSmxsQ3RYanRhdFczUDkrblV5WmNyRTBLRkRsZm9jT1hLZzBXaW9WNjhlUTRjT1plWEtsYmk3dXdNd2ZmcDBidDY4eVk0ZE8ramJ0eTlGaWhTaGZmdjI3Tm16aHpKbHl1RHU3czd3NGNQWnQyOGZBd2NPVkRJenBLVjgrZkk0T2pxU0xWczJyS3lzRFA2eHRMUk04Zm9HRFJxUU4yOWVnNEVhcVhGMWRlWEJnd2ZZMmRtbDJrNnIxWExvMENITXpjMzU4Y2NmMDkxL2Vnd2NPSkN0VzdmU3JGa3pZbUppYU5PbURXL2V2UG1xOXhCQ0NDR0VFRUlJSVlRUVFnZ2h4T2VUUUFNaGhCQXA4dkh4NGZUcDA5U3ZYMTl2Ui9tQkF3ZHdjWEVoVTZaTWJObXlCVE16TTUxNk16TXp2THk4eUpRcEUvUG16V1BpeElscDN1L0VpUk5VcTFhTmh3OGY0dTd1VHBzMmJWSnM2K1RreE5TcFUzbnk1QWsvL2ZRVG5wNmVTbDFFUkFRalI0NmtRWU1HaElhRzR1SGhvV1FyZ0tSRjhvOTE2dFNKL3YzN2MvandZU3BWcW9Tam95UCsvdjVLdmFtcEtZOGVQZUxJa1NNc1hyeVlBUU1HcEhqMFFiWnMyZGkyYlJ0Nzl1d2hVNlpNL1BycnJ5eGR1cFRHalJ1emRPblNOTjlCc3Q2OWU3Tm56eDZ5WmN1Vzdtcytsamx6Wmk1ZnZreTVjdVUrNi9xUEpTUWs2SlZkdlhxVm9LQWdhdFdxaFlXRnhSZmZJNWxhcmNiWDE1ZE9uVHF4YTljdXZMeThDQXNMNDhTSkUxL3RIa0lJSVlRUVFnZ2hoQkJDQ0NHRStESVNhQ0NFRU1LZ1o4K2UwYTlmUDh6TXpGaTBhSkZPM1k0ZE8yalhyaDBhalliTm16ZW51S085VktsU3JGNjlHcFZLeFcrLy9ZYURnd094c2JGSy9mdjM3NEdrb0lSWHIxN2g2T2hJU0VnSTY5ZXZwMWV2WG1tT2NmTGt5Ymk2dWhJUkVjSDc5KzlScTlXc1hidVc0c1dMNCtibVJwVXFWZmp6enovcDBhT0h6blhKUVFUSnUvWno1c3pKcWxXcnVIMzdOcTFhdFdMZnZuMlVMMStla1NOSEVoNGVudjZYOWhGSFIwZnUzcjFMMTY1ZEFiaDQ4U0llSGg2ZjFWZDZCQVFFQU9oa09majBxSXYwaW9xS1VvSXh3c0xDT0hQbURBQTJOalpLbXpsejVnQkpRUnFmNjkyN2Q0U0ZoZWtFS3FoVUtwMDJ5VWM0ZkZvdWhCQkNDQ0dFRUVJSUlZUVFRb2h2SiswRG1JVVFRdnhQdW43OU91SGg0Y3liTjQrZmZ2cEpLYjk2OVNvZE8zWkVwVkt4ZnYxNjJyVnJsMm8vM2J0M3g5VFVsSjQ5ZTVJclZ5NVVLaFdWSzFmR3pzNk9temR2QWxDOGVISHk1TW1EcDZjbjF0YldORzdjT04zam5ERmpCblhxMUtGeDQ4Yk1tVE9IQ1JNbVlHdHJ5N0pseXhnNGNDQkdSa2FzWExtU0kwZU9ZR2RuUjFSVUZQdjM3eWR6NXN4VXFGQkJwNjlTcFVxeGI5OCs5dTdkeStEQmczRnpjeU1zTE95ekF3U3laTW5DbGkxYmFOcTBLWU1HRGFKZnYzNmNQSGtTYjIvdnorcnZZL1BuejJmYnRtM1kydHBpYW1yS2pSczNBS2hVcWRJWDl6MTgrSEEyYnR5SXJhMHRFUkVSSkNRa1VMUm9VZkxtelF2QWhRc1gyTDE3TjFteVpGRUNLZExqMHFWTERCdzRFQnNiRzh6TXpMaHo1dzVxdFZvbjI0U1JrUkZ0MjdabDI3WnRSRVpHOHVlZmYySmpZME9EQmcyKytMbUVFRUlJSVlRUVFnZ2hoQkJDQ1BGMVNLQ0JFRUlJZzlxMmJjdnUzYnRwM2JxMVRubmx5cFdaTW1VSzl2YjJlblVwNmRTcEUwV0tGS0ZpeFlxWW1wb1NIQnpNdFd2WHNMYTJadmp3NGRqYjJ5djMvQnhObWpRQllNU0lFVVJHUmpKMDZGQnk1Y3FsMUdmT25KbERodzZoVnFzeE5qYm1oeDkrWU42OGVXVFBudDFnZjQ2T2pqUm8wSUFaTTJZd2N1VEl6eHJUeDdwMzcwN05talhwMnJWcmhoYm1VMU8wYUZFaUl5T1ZUQTQ1Yytia2wxOSs0WmRmZnZuaXZxdFZxOGF4WThmUWFEVFkyTmhRc21SSkpZTUJRSTRjT2NpYU5TdlRwazBqVTZaTUtmWmpaR1JFdG16WmxFd0loUXNYNXRhdFc2alZhZ0NNalkycFhyMDYwNlpOMDdsdStmTGxhTFZhRGh3NFFNR0NCZkgwOU5UNWZRb2hoQkJDQ0NHRUVFSUlJWVFRNHR1U1BNUkNDUEV2Yys5cGtVSXFyZWxmOEgrNTVndm4yNFdGZWRuVUx2dWZvZFZxdjFrYS9tOTU3Ni90NXMyYmxDOWZIaU9qakovQ3BORm9TRXhNeE5qWUdHTmo0NzloZENKWlFrSVFUd0tiQVIvK3IxQ2JXS3YwRDA4dWZMTkJDZkVaWXJ2a0thVFJtUDcxOFplb3hhejlHQlVwL3kySEpZUVFRdnlyYVY0SEVEZTgzdjhWYUxWYXJWWnRiK1g5OHVhM0c1VVFYNjdtd1JhRlNOUSsrN2hzWTcxbEZMY3Q5cTJHSklUNEI3eUtlVTM3RTdwSHRTWWFhU3I4MGVxb3pHdENDUEdaTXI0NklJUVE0cnVtMWhocFFCWHpjVmxDNG90dk5aenZ6cmRjNlArM0JCa0EvUFRUVDU4VlpBQkptUTdNek13a3lPQWZvTmFFb3hOa2dGYXRNaktKK2xiakVlSnphVFVxRFNwMDVqYk5XNW5iaEJCQ2lMK1Q5blhBcDBXeFdvelUzMklzUWdnaGhCQkNpTytQQkJvSUljUy9qRkc4T2tFTElSK1hSVWFkK0ZiREVVSjhROUd4NTNRTFZJUjlTTkIrTU54YWlPK1hScDJnTjdlcHJ4ejlWc01SUWdnaC9pY2tYdHozU1lrcXhGU2pqZnNtZ3hGQ0NDR0VFRUo4ZDB5KzlRQ0VFRUo4WFdabUpqR0o0QThVU2k2TGlONVA1c2lhV0dXcWowcGxEaXFKTXhQaVgwdXJRYXROSkZIemhuZGg2ejZ0ZmE2QnlHOHhMQ0crUkx5Wk9zWkNqVCtxLzV2YjFPZjNrRmk2R3NaVm00T3ArY2NuQmdraGhCRGljMmsxa0JCUDRoOUhVSi9acVZzRlR4Tk5Qc2kvSllVUVFnZ2hoQkNBQkJvSUljUy96ZzgvUEk3eS82djRXYTNHNkdkVW1DV1hCNGRNd2NKOEYyYW1CVkdwTEw3bEVJVVFmeU90OWdPSjZyZkV4dDFBbzRuUXFkRnE4RmZGaFlkOXM4RUo4Wm15YmcyTml1bVkrU3lvZE9hMkR4c21ZZVRuaXlwWElWUm1NcmNKSVlRUVgwb2JINHYyZFFDYUo1OGVWNjNWcU5EZUNVMThFMkh3UWlHRUVFSUlJY1QvSEFrMEVFS0lmeG1WQ3MzOUorb2RHS21jMGFxS0pwZHJ0UitJamJ0S2JOelZiems4SWNRM29vSUlMZmo4OU5QcjZHODlGaUV5U2dXYUNEUTdqRlVxWi9pL3VRMTFJcG9IZjhDRFA3N2g2SVFRUW9oL1B5MnFDR00wdXdyc0lQWmJqMFVJSVlRUVFnanhmWkRjMlVJSThTOVV1dGpUaDJpMXJxQU5CNjMyVzQ5SENQR3RhV1BWR3MyNk1qODg5UDNXSXhIaWM5bDR2M3lvUXV1S2xuQzBNcmNKSVlRUS94aXROa2FsMVM2eDNQN2k5TGNlaWhCQ0NDR0VFT0w3SVlFR1FnanhMMVc2MkNNdjBEb0QxN1JhRXIvMWVJUVEzMFNpRnUwTkxVd3M4OFBqTWQ5Nk1FSjhxVXhlZ1Y0cXJkb1p1SVpXSzNPYkVFSUk4WGZTYWhOQit3ZG94MlRhL256YXR4Nk9FRUlJSVlRUTR2c2lSeWNJSWNTL1dLbWlqM3p2QnhTNnFOV1lOa1JyMUZRRnhRSGpiejB1SWNUZlI2dlZScXRVUmk5QmUwZGxvanByRk1lem16Y2ZCcGNwaHVaYmowMklyOEhTKzRWdlROdENGN1VtNm9ZcUk2TkdLbFNsdENxdHpHMUNDQ0hFVjZEU2FxTkFGYWhCZGNzSTFRVnRmUFJmbVhhSHZGYUJaQk1TL3g1eG9EVkJvL3BvRTE2aVZ2MHRSeVNFK0Fja2FuUmoxYldnSWVFYkRVWUlJZjRsSk5CQUNDSCt4VlFxdEJEd0N0ankvLzhJSVlRUS85VlVvR1czekcxQ0NDR0VFT0x6SkJnbmFreitYM3QzMDZKakZJY0IvRHJQUERNVE5sYkNEaVhLUWdrcHEwRmtJZkZobEpXdEQyQXB2Z0JaSXUrR1NGS1VMTHdzTU5OSTVPMWhjRC9IYXNwWVNBMXpaNTdmYjNldXUwN1hCL2pmLzVQTzU2UXNtY2ttZTFOWnYzUnRtN1dBZit4RmIrS1hwSDZ1WFZ0Z0FlYkMwd2tBQUFBQUFBeUVUbW0rSm5uMWMzWjVZcnlsTnNCOE9mdjgwcXh6S2VWMXQyYTZwVG9BQzRLTkJnQUFBQUFBRElSdXZ2VDZHWG1VWk5WTWRtbmllalk4V1oreGxkdXpxTHNvbmVML1BGZ0krclZKNy91WFhKa2N6NFdYVjJkOXF6VlArdm4rb2FWcUFBdUNRUU1BQUFBQUFBYkNqWHMzUG0zYnVPZGFTaGxMTWpxVEgzdDRQQmRlWHMyS3hjc3lNalQ2bXh1QS84VjBNNTNKM2xRZXYzODZLNjlKUDhtRHFUZk51M2FhQVN3TXBlMENBQUFBQUFBd1h6YWYyckY2ZUdqNGZFcFowM1lYb0JWdm02YnV1MzNnckhkVEFPYkFEaWdBQUFBQUFBYkduWU1YbnphMUhrcnFxNXBhMis0RHpKK2EraTQxUncwWkFNeWRqUVlBQUFBQUFBeWNyV2QyN2UxazZIQXAyWktVNGJiN0FQOVMvWmFhVzAzcWlkdjd6NTFNWXNnSVlJNE1HZ0FBQUFBQU1IaHF5cWJUdTVlUGRzdU8ycy9PZE1xNkpFTnQxd0wra2xvL0pubmVUN25mU1hQemExT2UzWDF3YmlwSDBtKzdHZ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EOHVSK0NFa1FMOWJnS1J3QUFBQUJKUlU1RXJrSmdnZz09IiwKCSJUaGVtZSIgOiAiIiwKCSJUeXBlIiA6ICJmbG93IiwKCSJWZXJzaW9uIiA6ICIiCn0K"/>
    </extobj>
  </extobjs>
</s:customData>
</file>

<file path=customXml/itemProps47.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3069</Words>
  <Application>WPS 演示</Application>
  <PresentationFormat>宽屏</PresentationFormat>
  <Paragraphs>178</Paragraphs>
  <Slides>16</Slides>
  <Notes>2</Notes>
  <HiddenSlides>0</HiddenSlides>
  <MMClips>0</MMClips>
  <ScaleCrop>false</ScaleCrop>
  <HeadingPairs>
    <vt:vector size="6" baseType="variant">
      <vt:variant>
        <vt:lpstr>已用的字体</vt:lpstr>
      </vt:variant>
      <vt:variant>
        <vt:i4>10</vt:i4>
      </vt:variant>
      <vt:variant>
        <vt:lpstr>主题</vt:lpstr>
      </vt:variant>
      <vt:variant>
        <vt:i4>6</vt:i4>
      </vt:variant>
      <vt:variant>
        <vt:lpstr>幻灯片标题</vt:lpstr>
      </vt:variant>
      <vt:variant>
        <vt:i4>16</vt:i4>
      </vt:variant>
    </vt:vector>
  </HeadingPairs>
  <TitlesOfParts>
    <vt:vector size="32" baseType="lpstr">
      <vt:lpstr>Arial</vt:lpstr>
      <vt:lpstr>宋体</vt:lpstr>
      <vt:lpstr>Wingdings</vt:lpstr>
      <vt:lpstr>Times New Roman</vt:lpstr>
      <vt:lpstr>黑体</vt:lpstr>
      <vt:lpstr>Segoe UI</vt:lpstr>
      <vt:lpstr>微软雅黑</vt:lpstr>
      <vt:lpstr>Arial Unicode MS</vt:lpstr>
      <vt:lpstr>等线</vt:lpstr>
      <vt:lpstr>Calibri</vt:lpstr>
      <vt:lpstr>Office 主题​​</vt:lpstr>
      <vt:lpstr>1_Office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58263148@qq.com</dc:creator>
  <cp:lastModifiedBy>伤心红烧肉（重开朋友圈版）</cp:lastModifiedBy>
  <cp:revision>193</cp:revision>
  <dcterms:created xsi:type="dcterms:W3CDTF">2020-12-25T02:43:00Z</dcterms:created>
  <dcterms:modified xsi:type="dcterms:W3CDTF">2024-05-12T13:41:38Z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KSOTemplateUUID">
    <vt:lpwstr>v1.0_mb_NDMgzB3zoz8k6qZXUHI1VQ==</vt:lpwstr>
  </property>
  <property fmtid="{D5CDD505-2E9C-101B-9397-08002B2CF9AE}" pid="4" name="ICV">
    <vt:lpwstr>A83FD7E8945949DCAC5165DDB7492547_11</vt:lpwstr>
  </property>
</Properties>
</file>